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2325" r:id="rId3"/>
    <p:sldId id="2192" r:id="rId4"/>
    <p:sldId id="284" r:id="rId5"/>
    <p:sldId id="286" r:id="rId6"/>
    <p:sldId id="287" r:id="rId7"/>
    <p:sldId id="288" r:id="rId8"/>
    <p:sldId id="289" r:id="rId9"/>
    <p:sldId id="2145" r:id="rId10"/>
    <p:sldId id="2160" r:id="rId11"/>
    <p:sldId id="290" r:id="rId12"/>
    <p:sldId id="260" r:id="rId13"/>
    <p:sldId id="2326" r:id="rId14"/>
    <p:sldId id="2327" r:id="rId15"/>
    <p:sldId id="2328" r:id="rId16"/>
    <p:sldId id="504" r:id="rId17"/>
    <p:sldId id="2332" r:id="rId18"/>
    <p:sldId id="2329" r:id="rId19"/>
    <p:sldId id="233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31" d="100"/>
          <a:sy n="131" d="100"/>
        </p:scale>
        <p:origin x="35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9890A3-BA34-428D-90FA-C31D53F7836D}" type="datetimeFigureOut">
              <a:rPr lang="en-GB" smtClean="0"/>
              <a:t>23/03/2021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B09E8-DE71-482A-B4EF-E75123BC9402}" type="slidenum">
              <a:rPr lang="en-GB" smtClean="0"/>
              <a:t>‹#›</a:t>
            </a:fld>
            <a:endParaRPr lang="en-GB"/>
          </a:p>
        </p:txBody>
      </p:sp>
    </p:spTree>
    <p:extLst>
      <p:ext uri="{BB962C8B-B14F-4D97-AF65-F5344CB8AC3E}">
        <p14:creationId xmlns:p14="http://schemas.microsoft.com/office/powerpoint/2010/main" val="1804616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9CA56925-1A61-314F-8C2D-5E6ADA128241}" type="slidenum">
              <a:rPr lang="fr-FR" smtClean="0"/>
              <a:t>1</a:t>
            </a:fld>
            <a:endParaRPr lang="fr-FR"/>
          </a:p>
        </p:txBody>
      </p:sp>
    </p:spTree>
    <p:extLst>
      <p:ext uri="{BB962C8B-B14F-4D97-AF65-F5344CB8AC3E}">
        <p14:creationId xmlns:p14="http://schemas.microsoft.com/office/powerpoint/2010/main" val="601063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9CA56925-1A61-314F-8C2D-5E6ADA128241}" type="slidenum">
              <a:rPr lang="fr-FR" smtClean="0"/>
              <a:t>2</a:t>
            </a:fld>
            <a:endParaRPr lang="fr-FR"/>
          </a:p>
        </p:txBody>
      </p:sp>
    </p:spTree>
    <p:extLst>
      <p:ext uri="{BB962C8B-B14F-4D97-AF65-F5344CB8AC3E}">
        <p14:creationId xmlns:p14="http://schemas.microsoft.com/office/powerpoint/2010/main" val="558722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a:extLst>
              <a:ext uri="{FF2B5EF4-FFF2-40B4-BE49-F238E27FC236}">
                <a16:creationId xmlns:a16="http://schemas.microsoft.com/office/drawing/2014/main" id="{774EBE41-37D1-D04E-9BC7-B03F712EA06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Rectangle 3">
            <a:extLst>
              <a:ext uri="{FF2B5EF4-FFF2-40B4-BE49-F238E27FC236}">
                <a16:creationId xmlns:a16="http://schemas.microsoft.com/office/drawing/2014/main" id="{559F313C-8D75-A540-A7DB-6023A213921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Arial" panose="020B0604020202020204" pitchFamily="34" charset="0"/>
                <a:ea typeface="ヒラギノ角ゴ Pro W3" panose="020B0300000000000000" pitchFamily="34" charset="-128"/>
                <a:cs typeface="ヒラギノ角ゴ Pro W3" panose="020B0300000000000000" pitchFamily="34" charset="-128"/>
              </a:rPr>
              <a:t>http://www.ourislamicbooks.com/invit1/eye-of-the-lobster.html</a:t>
            </a:r>
          </a:p>
        </p:txBody>
      </p:sp>
    </p:spTree>
    <p:extLst>
      <p:ext uri="{BB962C8B-B14F-4D97-AF65-F5344CB8AC3E}">
        <p14:creationId xmlns:p14="http://schemas.microsoft.com/office/powerpoint/2010/main" val="3497665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0CEFF83D-32CD-184B-B975-6E2CB154B56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a:extLst>
              <a:ext uri="{FF2B5EF4-FFF2-40B4-BE49-F238E27FC236}">
                <a16:creationId xmlns:a16="http://schemas.microsoft.com/office/drawing/2014/main" id="{87BD76CD-08B2-014C-A166-40071BF10B3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1747" name="Slide Number Placeholder 3">
            <a:extLst>
              <a:ext uri="{FF2B5EF4-FFF2-40B4-BE49-F238E27FC236}">
                <a16:creationId xmlns:a16="http://schemas.microsoft.com/office/drawing/2014/main" id="{255CBF7A-6F3B-4D45-A17A-6C82BB2F3F8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B603003-2E7F-4142-82CF-3D66C66CDC9E}" type="slidenum">
              <a:rPr lang="en-GB" altLang="en-US" smtClean="0">
                <a:solidFill>
                  <a:srgbClr val="000000"/>
                </a:solidFill>
              </a:rPr>
              <a:pPr/>
              <a:t>5</a:t>
            </a:fld>
            <a:endParaRPr lang="en-GB" altLang="en-US">
              <a:solidFill>
                <a:srgbClr val="000000"/>
              </a:solidFill>
            </a:endParaRPr>
          </a:p>
        </p:txBody>
      </p:sp>
    </p:spTree>
    <p:extLst>
      <p:ext uri="{BB962C8B-B14F-4D97-AF65-F5344CB8AC3E}">
        <p14:creationId xmlns:p14="http://schemas.microsoft.com/office/powerpoint/2010/main" val="802079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B41213D8-EB03-7740-9ED4-8674B1CB0A1D}"/>
              </a:ext>
            </a:extLst>
          </p:cNvPr>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3794" name="Rectangle 3">
            <a:extLst>
              <a:ext uri="{FF2B5EF4-FFF2-40B4-BE49-F238E27FC236}">
                <a16:creationId xmlns:a16="http://schemas.microsoft.com/office/drawing/2014/main" id="{E9664D64-3B14-0C43-A189-4F1FDFBB89F1}"/>
              </a:ext>
            </a:extLst>
          </p:cNvPr>
          <p:cNvSpPr>
            <a:spLocks noGrp="1" noChangeArrowheads="1"/>
          </p:cNvSpPr>
          <p:nvPr>
            <p:ph type="body" idx="1"/>
          </p:nvPr>
        </p:nvSpPr>
        <p:spPr bwMode="auto">
          <a:xfrm>
            <a:off x="935038" y="4416425"/>
            <a:ext cx="5140325" cy="4183063"/>
          </a:xfrm>
          <a:solidFill>
            <a:srgbClr val="FFFFFF"/>
          </a:solidFill>
          <a:ln>
            <a:solidFill>
              <a:srgbClr val="000000"/>
            </a:solidFill>
            <a:miter lim="800000"/>
            <a:headEnd/>
            <a:tailEnd/>
          </a:ln>
        </p:spPr>
        <p:txBody>
          <a:bodyPr wrap="square" lIns="93177" tIns="46589" rIns="93177" bIns="46589" numCol="1" anchor="t" anchorCtr="0" compatLnSpc="1">
            <a:prstTxWarp prst="textNoShape">
              <a:avLst/>
            </a:prstTxWarp>
          </a:bodyPr>
          <a:lstStyle/>
          <a:p>
            <a:endParaRPr lang="en-US" altLang="en-US">
              <a:latin typeface="Arial" panose="020B0604020202020204" pitchFamily="34" charset="0"/>
              <a:ea typeface="ヒラギノ角ゴ Pro W3" panose="020B0300000000000000" pitchFamily="34" charset="-128"/>
              <a:cs typeface="ヒラギノ角ゴ Pro W3" panose="020B0300000000000000" pitchFamily="34" charset="-128"/>
            </a:endParaRPr>
          </a:p>
        </p:txBody>
      </p:sp>
    </p:spTree>
    <p:extLst>
      <p:ext uri="{BB962C8B-B14F-4D97-AF65-F5344CB8AC3E}">
        <p14:creationId xmlns:p14="http://schemas.microsoft.com/office/powerpoint/2010/main" val="2105411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418BC7-F5C1-C444-9B54-413671494A26}" type="slidenum">
              <a:rPr lang="en-US" smtClean="0">
                <a:solidFill>
                  <a:srgbClr val="000000"/>
                </a:solidFill>
              </a:rPr>
              <a:pPr/>
              <a:t>7</a:t>
            </a:fld>
            <a:endParaRPr lang="en-US">
              <a:solidFill>
                <a:srgbClr val="000000"/>
              </a:solidFill>
            </a:endParaRPr>
          </a:p>
        </p:txBody>
      </p:sp>
    </p:spTree>
    <p:extLst>
      <p:ext uri="{BB962C8B-B14F-4D97-AF65-F5344CB8AC3E}">
        <p14:creationId xmlns:p14="http://schemas.microsoft.com/office/powerpoint/2010/main" val="4134400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F5B08E9-B74F-47D5-9A9C-7D83FD2B6449}" type="slidenum">
              <a:rPr lang="en-GB" smtClean="0">
                <a:solidFill>
                  <a:srgbClr val="000000"/>
                </a:solidFill>
              </a:rPr>
              <a:pPr/>
              <a:t>10</a:t>
            </a:fld>
            <a:endParaRPr lang="en-GB">
              <a:solidFill>
                <a:srgbClr val="000000"/>
              </a:solidFill>
            </a:endParaRPr>
          </a:p>
        </p:txBody>
      </p:sp>
    </p:spTree>
    <p:extLst>
      <p:ext uri="{BB962C8B-B14F-4D97-AF65-F5344CB8AC3E}">
        <p14:creationId xmlns:p14="http://schemas.microsoft.com/office/powerpoint/2010/main" val="4278565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89140A5-0D47-45C0-A0C1-82814228F68A}" type="datetimeFigureOut">
              <a:rPr lang="en-GB" smtClean="0"/>
              <a:t>23/03/2021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13B991-E7F4-40B9-BE80-2D23A9E805A5}" type="slidenum">
              <a:rPr lang="en-GB" smtClean="0"/>
              <a:t>‹#›</a:t>
            </a:fld>
            <a:endParaRPr lang="en-GB"/>
          </a:p>
        </p:txBody>
      </p:sp>
    </p:spTree>
    <p:extLst>
      <p:ext uri="{BB962C8B-B14F-4D97-AF65-F5344CB8AC3E}">
        <p14:creationId xmlns:p14="http://schemas.microsoft.com/office/powerpoint/2010/main" val="2360830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89140A5-0D47-45C0-A0C1-82814228F68A}" type="datetimeFigureOut">
              <a:rPr lang="en-GB" smtClean="0"/>
              <a:t>23/03/2021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13B991-E7F4-40B9-BE80-2D23A9E805A5}" type="slidenum">
              <a:rPr lang="en-GB" smtClean="0"/>
              <a:t>‹#›</a:t>
            </a:fld>
            <a:endParaRPr lang="en-GB"/>
          </a:p>
        </p:txBody>
      </p:sp>
    </p:spTree>
    <p:extLst>
      <p:ext uri="{BB962C8B-B14F-4D97-AF65-F5344CB8AC3E}">
        <p14:creationId xmlns:p14="http://schemas.microsoft.com/office/powerpoint/2010/main" val="1630802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89140A5-0D47-45C0-A0C1-82814228F68A}" type="datetimeFigureOut">
              <a:rPr lang="en-GB" smtClean="0"/>
              <a:t>23/03/2021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13B991-E7F4-40B9-BE80-2D23A9E805A5}" type="slidenum">
              <a:rPr lang="en-GB" smtClean="0"/>
              <a:t>‹#›</a:t>
            </a:fld>
            <a:endParaRPr lang="en-GB"/>
          </a:p>
        </p:txBody>
      </p:sp>
    </p:spTree>
    <p:extLst>
      <p:ext uri="{BB962C8B-B14F-4D97-AF65-F5344CB8AC3E}">
        <p14:creationId xmlns:p14="http://schemas.microsoft.com/office/powerpoint/2010/main" val="42609437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43CF9FD-15B7-417B-BB6A-FA11E89EDA65}" type="slidenum">
              <a:rPr lang="it-IT">
                <a:solidFill>
                  <a:srgbClr val="000000"/>
                </a:solidFill>
              </a:rPr>
              <a:pPr>
                <a:defRPr/>
              </a:pPr>
              <a:t>‹#›</a:t>
            </a:fld>
            <a:endParaRPr lang="it-IT">
              <a:solidFill>
                <a:srgbClr val="000000"/>
              </a:solidFill>
            </a:endParaRPr>
          </a:p>
        </p:txBody>
      </p:sp>
    </p:spTree>
    <p:extLst>
      <p:ext uri="{BB962C8B-B14F-4D97-AF65-F5344CB8AC3E}">
        <p14:creationId xmlns:p14="http://schemas.microsoft.com/office/powerpoint/2010/main" val="2312273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82F1BC2-AC55-4AB9-B3D5-ED30712A305A}" type="slidenum">
              <a:rPr lang="it-IT">
                <a:solidFill>
                  <a:srgbClr val="000000"/>
                </a:solidFill>
              </a:rPr>
              <a:pPr>
                <a:defRPr/>
              </a:pPr>
              <a:t>‹#›</a:t>
            </a:fld>
            <a:endParaRPr lang="it-IT">
              <a:solidFill>
                <a:srgbClr val="000000"/>
              </a:solidFill>
            </a:endParaRPr>
          </a:p>
        </p:txBody>
      </p:sp>
    </p:spTree>
    <p:extLst>
      <p:ext uri="{BB962C8B-B14F-4D97-AF65-F5344CB8AC3E}">
        <p14:creationId xmlns:p14="http://schemas.microsoft.com/office/powerpoint/2010/main" val="1444197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1" y="1709739"/>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FCBFAC-6AD4-4400-B0CF-7E3631411957}" type="slidenum">
              <a:rPr lang="it-IT">
                <a:solidFill>
                  <a:srgbClr val="000000"/>
                </a:solidFill>
              </a:rPr>
              <a:pPr>
                <a:defRPr/>
              </a:pPr>
              <a:t>‹#›</a:t>
            </a:fld>
            <a:endParaRPr lang="it-IT">
              <a:solidFill>
                <a:srgbClr val="000000"/>
              </a:solidFill>
            </a:endParaRPr>
          </a:p>
        </p:txBody>
      </p:sp>
    </p:spTree>
    <p:extLst>
      <p:ext uri="{BB962C8B-B14F-4D97-AF65-F5344CB8AC3E}">
        <p14:creationId xmlns:p14="http://schemas.microsoft.com/office/powerpoint/2010/main" val="20254917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09600" y="1600201"/>
            <a:ext cx="53848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1"/>
            <a:ext cx="53848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D943C8-360B-4D2D-9D52-2FC06DAE57FF}" type="slidenum">
              <a:rPr lang="it-IT">
                <a:solidFill>
                  <a:srgbClr val="000000"/>
                </a:solidFill>
              </a:rPr>
              <a:pPr>
                <a:defRPr/>
              </a:pPr>
              <a:t>‹#›</a:t>
            </a:fld>
            <a:endParaRPr lang="it-IT">
              <a:solidFill>
                <a:srgbClr val="000000"/>
              </a:solidFill>
            </a:endParaRPr>
          </a:p>
        </p:txBody>
      </p:sp>
    </p:spTree>
    <p:extLst>
      <p:ext uri="{BB962C8B-B14F-4D97-AF65-F5344CB8AC3E}">
        <p14:creationId xmlns:p14="http://schemas.microsoft.com/office/powerpoint/2010/main" val="1720199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40317" y="365126"/>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840318" y="2505075"/>
            <a:ext cx="5158316"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72200" y="2505075"/>
            <a:ext cx="518371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57F5EC7-2AB6-4833-8784-2E008677D53A}" type="slidenum">
              <a:rPr lang="it-IT">
                <a:solidFill>
                  <a:srgbClr val="000000"/>
                </a:solidFill>
              </a:rPr>
              <a:pPr>
                <a:defRPr/>
              </a:pPr>
              <a:t>‹#›</a:t>
            </a:fld>
            <a:endParaRPr lang="it-IT">
              <a:solidFill>
                <a:srgbClr val="000000"/>
              </a:solidFill>
            </a:endParaRPr>
          </a:p>
        </p:txBody>
      </p:sp>
    </p:spTree>
    <p:extLst>
      <p:ext uri="{BB962C8B-B14F-4D97-AF65-F5344CB8AC3E}">
        <p14:creationId xmlns:p14="http://schemas.microsoft.com/office/powerpoint/2010/main" val="2190067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738A8FA-AA73-4E2C-ABD7-EDA6043CB260}" type="slidenum">
              <a:rPr lang="it-IT">
                <a:solidFill>
                  <a:srgbClr val="000000"/>
                </a:solidFill>
              </a:rPr>
              <a:pPr>
                <a:defRPr/>
              </a:pPr>
              <a:t>‹#›</a:t>
            </a:fld>
            <a:endParaRPr lang="it-IT">
              <a:solidFill>
                <a:srgbClr val="000000"/>
              </a:solidFill>
            </a:endParaRPr>
          </a:p>
        </p:txBody>
      </p:sp>
    </p:spTree>
    <p:extLst>
      <p:ext uri="{BB962C8B-B14F-4D97-AF65-F5344CB8AC3E}">
        <p14:creationId xmlns:p14="http://schemas.microsoft.com/office/powerpoint/2010/main" val="14169606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90E024D-934F-45B1-A2CF-553F74B71417}" type="slidenum">
              <a:rPr lang="it-IT">
                <a:solidFill>
                  <a:srgbClr val="000000"/>
                </a:solidFill>
              </a:rPr>
              <a:pPr>
                <a:defRPr/>
              </a:pPr>
              <a:t>‹#›</a:t>
            </a:fld>
            <a:endParaRPr lang="it-IT">
              <a:solidFill>
                <a:srgbClr val="000000"/>
              </a:solidFill>
            </a:endParaRPr>
          </a:p>
        </p:txBody>
      </p:sp>
    </p:spTree>
    <p:extLst>
      <p:ext uri="{BB962C8B-B14F-4D97-AF65-F5344CB8AC3E}">
        <p14:creationId xmlns:p14="http://schemas.microsoft.com/office/powerpoint/2010/main" val="13494077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40318" y="457200"/>
            <a:ext cx="393276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7917D5E-B885-4562-851F-EEAD6CA03394}" type="slidenum">
              <a:rPr lang="it-IT">
                <a:solidFill>
                  <a:srgbClr val="000000"/>
                </a:solidFill>
              </a:rPr>
              <a:pPr>
                <a:defRPr/>
              </a:pPr>
              <a:t>‹#›</a:t>
            </a:fld>
            <a:endParaRPr lang="it-IT">
              <a:solidFill>
                <a:srgbClr val="000000"/>
              </a:solidFill>
            </a:endParaRPr>
          </a:p>
        </p:txBody>
      </p:sp>
    </p:spTree>
    <p:extLst>
      <p:ext uri="{BB962C8B-B14F-4D97-AF65-F5344CB8AC3E}">
        <p14:creationId xmlns:p14="http://schemas.microsoft.com/office/powerpoint/2010/main" val="3950024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89140A5-0D47-45C0-A0C1-82814228F68A}" type="datetimeFigureOut">
              <a:rPr lang="en-GB" smtClean="0"/>
              <a:t>23/03/2021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13B991-E7F4-40B9-BE80-2D23A9E805A5}" type="slidenum">
              <a:rPr lang="en-GB" smtClean="0"/>
              <a:t>‹#›</a:t>
            </a:fld>
            <a:endParaRPr lang="en-GB"/>
          </a:p>
        </p:txBody>
      </p:sp>
    </p:spTree>
    <p:extLst>
      <p:ext uri="{BB962C8B-B14F-4D97-AF65-F5344CB8AC3E}">
        <p14:creationId xmlns:p14="http://schemas.microsoft.com/office/powerpoint/2010/main" val="20916643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40318" y="457200"/>
            <a:ext cx="393276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D7B318C-F122-4623-AEBA-710A537FFC3E}" type="slidenum">
              <a:rPr lang="it-IT">
                <a:solidFill>
                  <a:srgbClr val="000000"/>
                </a:solidFill>
              </a:rPr>
              <a:pPr>
                <a:defRPr/>
              </a:pPr>
              <a:t>‹#›</a:t>
            </a:fld>
            <a:endParaRPr lang="it-IT">
              <a:solidFill>
                <a:srgbClr val="000000"/>
              </a:solidFill>
            </a:endParaRPr>
          </a:p>
        </p:txBody>
      </p:sp>
    </p:spTree>
    <p:extLst>
      <p:ext uri="{BB962C8B-B14F-4D97-AF65-F5344CB8AC3E}">
        <p14:creationId xmlns:p14="http://schemas.microsoft.com/office/powerpoint/2010/main" val="40424532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A94E26A-982D-4A4F-9BB9-85A4F3FA2D02}" type="slidenum">
              <a:rPr lang="it-IT">
                <a:solidFill>
                  <a:srgbClr val="000000"/>
                </a:solidFill>
              </a:rPr>
              <a:pPr>
                <a:defRPr/>
              </a:pPr>
              <a:t>‹#›</a:t>
            </a:fld>
            <a:endParaRPr lang="it-IT">
              <a:solidFill>
                <a:srgbClr val="000000"/>
              </a:solidFill>
            </a:endParaRPr>
          </a:p>
        </p:txBody>
      </p:sp>
    </p:spTree>
    <p:extLst>
      <p:ext uri="{BB962C8B-B14F-4D97-AF65-F5344CB8AC3E}">
        <p14:creationId xmlns:p14="http://schemas.microsoft.com/office/powerpoint/2010/main" val="9477673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41A522-B2D4-4A10-B352-9745F63DB30C}" type="slidenum">
              <a:rPr lang="it-IT">
                <a:solidFill>
                  <a:srgbClr val="000000"/>
                </a:solidFill>
              </a:rPr>
              <a:pPr>
                <a:defRPr/>
              </a:pPr>
              <a:t>‹#›</a:t>
            </a:fld>
            <a:endParaRPr lang="it-IT">
              <a:solidFill>
                <a:srgbClr val="000000"/>
              </a:solidFill>
            </a:endParaRPr>
          </a:p>
        </p:txBody>
      </p:sp>
    </p:spTree>
    <p:extLst>
      <p:ext uri="{BB962C8B-B14F-4D97-AF65-F5344CB8AC3E}">
        <p14:creationId xmlns:p14="http://schemas.microsoft.com/office/powerpoint/2010/main" val="29603902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609600" y="274639"/>
            <a:ext cx="10972800" cy="585152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3"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B4E4472-F16C-45AE-A297-C830A5369603}" type="slidenum">
              <a:rPr lang="it-IT">
                <a:solidFill>
                  <a:srgbClr val="000000"/>
                </a:solidFill>
              </a:rPr>
              <a:pPr>
                <a:defRPr/>
              </a:pPr>
              <a:t>‹#›</a:t>
            </a:fld>
            <a:endParaRPr lang="it-IT">
              <a:solidFill>
                <a:srgbClr val="000000"/>
              </a:solidFill>
            </a:endParaRPr>
          </a:p>
        </p:txBody>
      </p:sp>
    </p:spTree>
    <p:extLst>
      <p:ext uri="{BB962C8B-B14F-4D97-AF65-F5344CB8AC3E}">
        <p14:creationId xmlns:p14="http://schemas.microsoft.com/office/powerpoint/2010/main" val="6287559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reserve="1">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p>
            <a:r>
              <a:rPr lang="it-IT"/>
              <a:t>Fare clic per modificare lo stile del titolo</a:t>
            </a:r>
          </a:p>
        </p:txBody>
      </p:sp>
      <p:sp>
        <p:nvSpPr>
          <p:cNvPr id="3" name="Segnaposto testo 2"/>
          <p:cNvSpPr>
            <a:spLocks noGrp="1"/>
          </p:cNvSpPr>
          <p:nvPr>
            <p:ph type="body" sz="half" idx="1"/>
          </p:nvPr>
        </p:nvSpPr>
        <p:spPr>
          <a:xfrm>
            <a:off x="609600" y="1600201"/>
            <a:ext cx="53848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6197600" y="1600200"/>
            <a:ext cx="5384800" cy="21859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6197600" y="3938589"/>
            <a:ext cx="5384800" cy="218757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959A4C7-288A-45B2-802A-2AC397EB91EA}" type="slidenum">
              <a:rPr lang="it-IT">
                <a:solidFill>
                  <a:srgbClr val="000000"/>
                </a:solidFill>
              </a:rPr>
              <a:pPr>
                <a:defRPr/>
              </a:pPr>
              <a:t>‹#›</a:t>
            </a:fld>
            <a:endParaRPr lang="it-IT">
              <a:solidFill>
                <a:srgbClr val="000000"/>
              </a:solidFill>
            </a:endParaRPr>
          </a:p>
        </p:txBody>
      </p:sp>
    </p:spTree>
    <p:extLst>
      <p:ext uri="{BB962C8B-B14F-4D97-AF65-F5344CB8AC3E}">
        <p14:creationId xmlns:p14="http://schemas.microsoft.com/office/powerpoint/2010/main" val="3076260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9140A5-0D47-45C0-A0C1-82814228F68A}" type="datetimeFigureOut">
              <a:rPr lang="en-GB" smtClean="0"/>
              <a:t>23/03/2021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13B991-E7F4-40B9-BE80-2D23A9E805A5}" type="slidenum">
              <a:rPr lang="en-GB" smtClean="0"/>
              <a:t>‹#›</a:t>
            </a:fld>
            <a:endParaRPr lang="en-GB"/>
          </a:p>
        </p:txBody>
      </p:sp>
    </p:spTree>
    <p:extLst>
      <p:ext uri="{BB962C8B-B14F-4D97-AF65-F5344CB8AC3E}">
        <p14:creationId xmlns:p14="http://schemas.microsoft.com/office/powerpoint/2010/main" val="3032726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89140A5-0D47-45C0-A0C1-82814228F68A}" type="datetimeFigureOut">
              <a:rPr lang="en-GB" smtClean="0"/>
              <a:t>23/03/2021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13B991-E7F4-40B9-BE80-2D23A9E805A5}" type="slidenum">
              <a:rPr lang="en-GB" smtClean="0"/>
              <a:t>‹#›</a:t>
            </a:fld>
            <a:endParaRPr lang="en-GB"/>
          </a:p>
        </p:txBody>
      </p:sp>
    </p:spTree>
    <p:extLst>
      <p:ext uri="{BB962C8B-B14F-4D97-AF65-F5344CB8AC3E}">
        <p14:creationId xmlns:p14="http://schemas.microsoft.com/office/powerpoint/2010/main" val="3045624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89140A5-0D47-45C0-A0C1-82814228F68A}" type="datetimeFigureOut">
              <a:rPr lang="en-GB" smtClean="0"/>
              <a:t>23/03/2021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713B991-E7F4-40B9-BE80-2D23A9E805A5}" type="slidenum">
              <a:rPr lang="en-GB" smtClean="0"/>
              <a:t>‹#›</a:t>
            </a:fld>
            <a:endParaRPr lang="en-GB"/>
          </a:p>
        </p:txBody>
      </p:sp>
    </p:spTree>
    <p:extLst>
      <p:ext uri="{BB962C8B-B14F-4D97-AF65-F5344CB8AC3E}">
        <p14:creationId xmlns:p14="http://schemas.microsoft.com/office/powerpoint/2010/main" val="2515132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89140A5-0D47-45C0-A0C1-82814228F68A}" type="datetimeFigureOut">
              <a:rPr lang="en-GB" smtClean="0"/>
              <a:t>23/03/2021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713B991-E7F4-40B9-BE80-2D23A9E805A5}" type="slidenum">
              <a:rPr lang="en-GB" smtClean="0"/>
              <a:t>‹#›</a:t>
            </a:fld>
            <a:endParaRPr lang="en-GB"/>
          </a:p>
        </p:txBody>
      </p:sp>
    </p:spTree>
    <p:extLst>
      <p:ext uri="{BB962C8B-B14F-4D97-AF65-F5344CB8AC3E}">
        <p14:creationId xmlns:p14="http://schemas.microsoft.com/office/powerpoint/2010/main" val="1614575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9140A5-0D47-45C0-A0C1-82814228F68A}" type="datetimeFigureOut">
              <a:rPr lang="en-GB" smtClean="0"/>
              <a:t>23/03/2021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713B991-E7F4-40B9-BE80-2D23A9E805A5}" type="slidenum">
              <a:rPr lang="en-GB" smtClean="0"/>
              <a:t>‹#›</a:t>
            </a:fld>
            <a:endParaRPr lang="en-GB"/>
          </a:p>
        </p:txBody>
      </p:sp>
    </p:spTree>
    <p:extLst>
      <p:ext uri="{BB962C8B-B14F-4D97-AF65-F5344CB8AC3E}">
        <p14:creationId xmlns:p14="http://schemas.microsoft.com/office/powerpoint/2010/main" val="2515946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89140A5-0D47-45C0-A0C1-82814228F68A}" type="datetimeFigureOut">
              <a:rPr lang="en-GB" smtClean="0"/>
              <a:t>23/03/2021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13B991-E7F4-40B9-BE80-2D23A9E805A5}" type="slidenum">
              <a:rPr lang="en-GB" smtClean="0"/>
              <a:t>‹#›</a:t>
            </a:fld>
            <a:endParaRPr lang="en-GB"/>
          </a:p>
        </p:txBody>
      </p:sp>
    </p:spTree>
    <p:extLst>
      <p:ext uri="{BB962C8B-B14F-4D97-AF65-F5344CB8AC3E}">
        <p14:creationId xmlns:p14="http://schemas.microsoft.com/office/powerpoint/2010/main" val="875439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89140A5-0D47-45C0-A0C1-82814228F68A}" type="datetimeFigureOut">
              <a:rPr lang="en-GB" smtClean="0"/>
              <a:t>23/03/2021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13B991-E7F4-40B9-BE80-2D23A9E805A5}" type="slidenum">
              <a:rPr lang="en-GB" smtClean="0"/>
              <a:t>‹#›</a:t>
            </a:fld>
            <a:endParaRPr lang="en-GB"/>
          </a:p>
        </p:txBody>
      </p:sp>
    </p:spTree>
    <p:extLst>
      <p:ext uri="{BB962C8B-B14F-4D97-AF65-F5344CB8AC3E}">
        <p14:creationId xmlns:p14="http://schemas.microsoft.com/office/powerpoint/2010/main" val="586299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9140A5-0D47-45C0-A0C1-82814228F68A}" type="datetimeFigureOut">
              <a:rPr lang="en-GB" smtClean="0"/>
              <a:t>23/03/2021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13B991-E7F4-40B9-BE80-2D23A9E805A5}" type="slidenum">
              <a:rPr lang="en-GB" smtClean="0"/>
              <a:t>‹#›</a:t>
            </a:fld>
            <a:endParaRPr lang="en-GB"/>
          </a:p>
        </p:txBody>
      </p:sp>
    </p:spTree>
    <p:extLst>
      <p:ext uri="{BB962C8B-B14F-4D97-AF65-F5344CB8AC3E}">
        <p14:creationId xmlns:p14="http://schemas.microsoft.com/office/powerpoint/2010/main" val="26481270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it-IT">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it-IT">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6D40C7D3-D5F7-4717-86B5-04F5408A5AFB}" type="slidenum">
              <a:rPr lang="it-IT">
                <a:solidFill>
                  <a:srgbClr val="000000"/>
                </a:solidFill>
              </a:rPr>
              <a:pPr fontAlgn="base">
                <a:spcBef>
                  <a:spcPct val="0"/>
                </a:spcBef>
                <a:spcAft>
                  <a:spcPct val="0"/>
                </a:spcAft>
                <a:defRPr/>
              </a:pPr>
              <a:t>‹#›</a:t>
            </a:fld>
            <a:endParaRPr lang="it-IT">
              <a:solidFill>
                <a:srgbClr val="000000"/>
              </a:solidFill>
            </a:endParaRPr>
          </a:p>
        </p:txBody>
      </p:sp>
    </p:spTree>
    <p:extLst>
      <p:ext uri="{BB962C8B-B14F-4D97-AF65-F5344CB8AC3E}">
        <p14:creationId xmlns:p14="http://schemas.microsoft.com/office/powerpoint/2010/main" val="17170082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Narrow" panose="020B0606020202030204" pitchFamily="34" charset="0"/>
        </a:defRPr>
      </a:lvl2pPr>
      <a:lvl3pPr algn="ctr" rtl="0" eaLnBrk="0" fontAlgn="base" hangingPunct="0">
        <a:spcBef>
          <a:spcPct val="0"/>
        </a:spcBef>
        <a:spcAft>
          <a:spcPct val="0"/>
        </a:spcAft>
        <a:defRPr sz="4400">
          <a:solidFill>
            <a:schemeClr val="tx2"/>
          </a:solidFill>
          <a:latin typeface="Arial Narrow" panose="020B0606020202030204" pitchFamily="34" charset="0"/>
        </a:defRPr>
      </a:lvl3pPr>
      <a:lvl4pPr algn="ctr" rtl="0" eaLnBrk="0" fontAlgn="base" hangingPunct="0">
        <a:spcBef>
          <a:spcPct val="0"/>
        </a:spcBef>
        <a:spcAft>
          <a:spcPct val="0"/>
        </a:spcAft>
        <a:defRPr sz="4400">
          <a:solidFill>
            <a:schemeClr val="tx2"/>
          </a:solidFill>
          <a:latin typeface="Arial Narrow" panose="020B0606020202030204" pitchFamily="34" charset="0"/>
        </a:defRPr>
      </a:lvl4pPr>
      <a:lvl5pPr algn="ctr" rtl="0" eaLnBrk="0" fontAlgn="base" hangingPunct="0">
        <a:spcBef>
          <a:spcPct val="0"/>
        </a:spcBef>
        <a:spcAft>
          <a:spcPct val="0"/>
        </a:spcAft>
        <a:defRPr sz="4400">
          <a:solidFill>
            <a:schemeClr val="tx2"/>
          </a:solidFill>
          <a:latin typeface="Arial Narrow" panose="020B0606020202030204" pitchFamily="34" charset="0"/>
        </a:defRPr>
      </a:lvl5pPr>
      <a:lvl6pPr marL="457200" algn="ctr" rtl="0" fontAlgn="base">
        <a:spcBef>
          <a:spcPct val="0"/>
        </a:spcBef>
        <a:spcAft>
          <a:spcPct val="0"/>
        </a:spcAft>
        <a:defRPr sz="4400">
          <a:solidFill>
            <a:schemeClr val="tx2"/>
          </a:solidFill>
          <a:latin typeface="Arial Narrow" panose="020B0606020202030204" pitchFamily="34" charset="0"/>
        </a:defRPr>
      </a:lvl6pPr>
      <a:lvl7pPr marL="914400" algn="ctr" rtl="0" fontAlgn="base">
        <a:spcBef>
          <a:spcPct val="0"/>
        </a:spcBef>
        <a:spcAft>
          <a:spcPct val="0"/>
        </a:spcAft>
        <a:defRPr sz="4400">
          <a:solidFill>
            <a:schemeClr val="tx2"/>
          </a:solidFill>
          <a:latin typeface="Arial Narrow" panose="020B0606020202030204" pitchFamily="34" charset="0"/>
        </a:defRPr>
      </a:lvl7pPr>
      <a:lvl8pPr marL="1371600" algn="ctr" rtl="0" fontAlgn="base">
        <a:spcBef>
          <a:spcPct val="0"/>
        </a:spcBef>
        <a:spcAft>
          <a:spcPct val="0"/>
        </a:spcAft>
        <a:defRPr sz="4400">
          <a:solidFill>
            <a:schemeClr val="tx2"/>
          </a:solidFill>
          <a:latin typeface="Arial Narrow" panose="020B0606020202030204" pitchFamily="34" charset="0"/>
        </a:defRPr>
      </a:lvl8pPr>
      <a:lvl9pPr marL="1828800" algn="ctr" rtl="0" fontAlgn="base">
        <a:spcBef>
          <a:spcPct val="0"/>
        </a:spcBef>
        <a:spcAft>
          <a:spcPct val="0"/>
        </a:spcAft>
        <a:defRPr sz="4400">
          <a:solidFill>
            <a:schemeClr val="tx2"/>
          </a:solidFill>
          <a:latin typeface="Arial Narrow" panose="020B060602020203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8.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tiff"/><Relationship Id="rId1" Type="http://schemas.openxmlformats.org/officeDocument/2006/relationships/slideLayout" Target="../slideLayouts/slideLayout18.xml"/><Relationship Id="rId4" Type="http://schemas.openxmlformats.org/officeDocument/2006/relationships/image" Target="../media/image39.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8.xml"/><Relationship Id="rId1" Type="http://schemas.openxmlformats.org/officeDocument/2006/relationships/tags" Target="../tags/tag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THESE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7516" y="279165"/>
            <a:ext cx="8868084" cy="1382405"/>
          </a:xfrm>
          <a:prstGeom prst="rect">
            <a:avLst/>
          </a:prstGeom>
          <a:noFill/>
          <a:extLst>
            <a:ext uri="{909E8E84-426E-40DD-AFC4-6F175D3DCCD1}">
              <a14:hiddenFill xmlns:a14="http://schemas.microsoft.com/office/drawing/2010/main">
                <a:solidFill>
                  <a:srgbClr val="FFFFFF"/>
                </a:solidFill>
              </a14:hiddenFill>
            </a:ext>
          </a:extLst>
        </p:spPr>
      </p:pic>
      <p:sp>
        <p:nvSpPr>
          <p:cNvPr id="5" name="Rettangolo 4"/>
          <p:cNvSpPr/>
          <p:nvPr/>
        </p:nvSpPr>
        <p:spPr>
          <a:xfrm>
            <a:off x="3605318" y="5328325"/>
            <a:ext cx="4743543" cy="461665"/>
          </a:xfrm>
          <a:prstGeom prst="rect">
            <a:avLst/>
          </a:prstGeom>
        </p:spPr>
        <p:txBody>
          <a:bodyPr wrap="none">
            <a:spAutoFit/>
          </a:bodyPr>
          <a:lstStyle/>
          <a:p>
            <a:r>
              <a:rPr lang="it-IT" sz="2400" b="1" i="1" dirty="0">
                <a:solidFill>
                  <a:srgbClr val="FF0000"/>
                </a:solidFill>
              </a:rPr>
              <a:t>http://www.isdc.unige.ch/theseus/</a:t>
            </a:r>
          </a:p>
        </p:txBody>
      </p:sp>
      <p:sp>
        <p:nvSpPr>
          <p:cNvPr id="8" name="CasellaDiTesto 1"/>
          <p:cNvSpPr txBox="1">
            <a:spLocks noChangeArrowheads="1"/>
          </p:cNvSpPr>
          <p:nvPr/>
        </p:nvSpPr>
        <p:spPr bwMode="auto">
          <a:xfrm>
            <a:off x="2884580" y="3728126"/>
            <a:ext cx="6185021"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Narrow" panose="020B0606020202030204" pitchFamily="34" charset="0"/>
              </a:defRPr>
            </a:lvl1pPr>
            <a:lvl2pPr marL="742950" indent="-285750">
              <a:spcBef>
                <a:spcPct val="20000"/>
              </a:spcBef>
              <a:buChar char="–"/>
              <a:defRPr sz="2800">
                <a:solidFill>
                  <a:schemeClr val="tx1"/>
                </a:solidFill>
                <a:latin typeface="Arial Narrow" panose="020B0606020202030204" pitchFamily="34" charset="0"/>
              </a:defRPr>
            </a:lvl2pPr>
            <a:lvl3pPr marL="1143000" indent="-228600">
              <a:spcBef>
                <a:spcPct val="20000"/>
              </a:spcBef>
              <a:buChar char="•"/>
              <a:defRPr sz="24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algn="ctr" eaLnBrk="1" hangingPunct="1">
              <a:spcBef>
                <a:spcPct val="0"/>
              </a:spcBef>
              <a:buFontTx/>
              <a:buNone/>
            </a:pPr>
            <a:r>
              <a:rPr lang="it-IT" altLang="it-IT" sz="3600" b="1" dirty="0">
                <a:solidFill>
                  <a:srgbClr val="0000FF"/>
                </a:solidFill>
              </a:rPr>
              <a:t>Paul </a:t>
            </a:r>
            <a:r>
              <a:rPr lang="it-IT" altLang="it-IT" sz="3600" b="1" dirty="0" err="1">
                <a:solidFill>
                  <a:srgbClr val="0000FF"/>
                </a:solidFill>
              </a:rPr>
              <a:t>O’Brien</a:t>
            </a:r>
            <a:r>
              <a:rPr lang="it-IT" altLang="it-IT" sz="3600" b="1" dirty="0">
                <a:solidFill>
                  <a:srgbClr val="0000FF"/>
                </a:solidFill>
              </a:rPr>
              <a:t> </a:t>
            </a:r>
          </a:p>
          <a:p>
            <a:pPr algn="ctr" eaLnBrk="1" hangingPunct="1">
              <a:spcBef>
                <a:spcPct val="0"/>
              </a:spcBef>
              <a:buFontTx/>
              <a:buNone/>
            </a:pPr>
            <a:r>
              <a:rPr lang="it-IT" altLang="it-IT" sz="2400" b="1" dirty="0">
                <a:solidFill>
                  <a:srgbClr val="0000FF"/>
                </a:solidFill>
              </a:rPr>
              <a:t>(</a:t>
            </a:r>
            <a:r>
              <a:rPr lang="it-IT" altLang="it-IT" sz="2400" b="1" dirty="0" err="1">
                <a:solidFill>
                  <a:srgbClr val="0000FF"/>
                </a:solidFill>
              </a:rPr>
              <a:t>University</a:t>
            </a:r>
            <a:r>
              <a:rPr lang="it-IT" altLang="it-IT" sz="2400" b="1" dirty="0">
                <a:solidFill>
                  <a:srgbClr val="0000FF"/>
                </a:solidFill>
              </a:rPr>
              <a:t> of Leicester)</a:t>
            </a:r>
          </a:p>
          <a:p>
            <a:pPr algn="ctr" eaLnBrk="1" hangingPunct="1">
              <a:spcBef>
                <a:spcPct val="0"/>
              </a:spcBef>
              <a:buFontTx/>
              <a:buNone/>
            </a:pPr>
            <a:r>
              <a:rPr lang="it-IT" altLang="it-IT" sz="2800" dirty="0">
                <a:solidFill>
                  <a:srgbClr val="0000FF"/>
                </a:solidFill>
              </a:rPr>
              <a:t>on </a:t>
            </a:r>
            <a:r>
              <a:rPr lang="it-IT" altLang="it-IT" sz="2800" dirty="0" err="1">
                <a:solidFill>
                  <a:srgbClr val="0000FF"/>
                </a:solidFill>
              </a:rPr>
              <a:t>behalf</a:t>
            </a:r>
            <a:r>
              <a:rPr lang="it-IT" altLang="it-IT" sz="2800" dirty="0">
                <a:solidFill>
                  <a:srgbClr val="0000FF"/>
                </a:solidFill>
              </a:rPr>
              <a:t> of  the THESEUS SXI </a:t>
            </a:r>
            <a:r>
              <a:rPr lang="it-IT" altLang="it-IT" sz="2800" dirty="0" err="1">
                <a:solidFill>
                  <a:srgbClr val="0000FF"/>
                </a:solidFill>
              </a:rPr>
              <a:t>collaboration</a:t>
            </a:r>
            <a:endParaRPr lang="it-IT" altLang="it-IT" sz="2800" dirty="0">
              <a:solidFill>
                <a:srgbClr val="0000FF"/>
              </a:solidFill>
            </a:endParaRPr>
          </a:p>
        </p:txBody>
      </p:sp>
      <p:pic>
        <p:nvPicPr>
          <p:cNvPr id="3" name="Immagine 2"/>
          <p:cNvPicPr>
            <a:picLocks noChangeAspect="1"/>
          </p:cNvPicPr>
          <p:nvPr/>
        </p:nvPicPr>
        <p:blipFill>
          <a:blip r:embed="rId4"/>
          <a:stretch>
            <a:fillRect/>
          </a:stretch>
        </p:blipFill>
        <p:spPr>
          <a:xfrm>
            <a:off x="8839201" y="2323052"/>
            <a:ext cx="1724435" cy="1639348"/>
          </a:xfrm>
          <a:prstGeom prst="rect">
            <a:avLst/>
          </a:prstGeom>
        </p:spPr>
      </p:pic>
      <p:pic>
        <p:nvPicPr>
          <p:cNvPr id="12" name="Immagine 2">
            <a:extLst>
              <a:ext uri="{FF2B5EF4-FFF2-40B4-BE49-F238E27FC236}">
                <a16:creationId xmlns:a16="http://schemas.microsoft.com/office/drawing/2014/main" id="{A530892B-BDFB-8044-A2D3-4FDC4154707A}"/>
              </a:ext>
            </a:extLst>
          </p:cNvPr>
          <p:cNvPicPr>
            <a:picLocks noChangeAspect="1"/>
          </p:cNvPicPr>
          <p:nvPr/>
        </p:nvPicPr>
        <p:blipFill>
          <a:blip r:embed="rId4"/>
          <a:stretch>
            <a:fillRect/>
          </a:stretch>
        </p:blipFill>
        <p:spPr>
          <a:xfrm>
            <a:off x="1628366" y="2323052"/>
            <a:ext cx="1724435" cy="1639348"/>
          </a:xfrm>
          <a:prstGeom prst="rect">
            <a:avLst/>
          </a:prstGeom>
        </p:spPr>
      </p:pic>
      <p:pic>
        <p:nvPicPr>
          <p:cNvPr id="9" name="Picture 2">
            <a:extLst>
              <a:ext uri="{FF2B5EF4-FFF2-40B4-BE49-F238E27FC236}">
                <a16:creationId xmlns:a16="http://schemas.microsoft.com/office/drawing/2014/main" id="{224FA686-FFB3-0246-8B07-18C255EA7B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8365" y="6112330"/>
            <a:ext cx="21224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BC4E2982-709A-DA40-8FEB-2CBFE261DB9E}"/>
              </a:ext>
            </a:extLst>
          </p:cNvPr>
          <p:cNvSpPr txBox="1"/>
          <p:nvPr/>
        </p:nvSpPr>
        <p:spPr>
          <a:xfrm>
            <a:off x="3750853" y="2292273"/>
            <a:ext cx="4452476" cy="1200329"/>
          </a:xfrm>
          <a:prstGeom prst="rect">
            <a:avLst/>
          </a:prstGeom>
          <a:noFill/>
        </p:spPr>
        <p:txBody>
          <a:bodyPr wrap="square" rtlCol="0">
            <a:spAutoFit/>
          </a:bodyPr>
          <a:lstStyle/>
          <a:p>
            <a:pPr algn="ctr"/>
            <a:r>
              <a:rPr lang="en-US" sz="3600" b="1" dirty="0">
                <a:solidFill>
                  <a:srgbClr val="0000FF"/>
                </a:solidFill>
              </a:rPr>
              <a:t>The Soft X-ray Imager on THESEUS</a:t>
            </a:r>
          </a:p>
        </p:txBody>
      </p:sp>
    </p:spTree>
    <p:extLst>
      <p:ext uri="{BB962C8B-B14F-4D97-AF65-F5344CB8AC3E}">
        <p14:creationId xmlns:p14="http://schemas.microsoft.com/office/powerpoint/2010/main" val="1288982525"/>
      </p:ext>
    </p:extLst>
  </p:cSld>
  <p:clrMapOvr>
    <a:masterClrMapping/>
  </p:clrMapOvr>
  <mc:AlternateContent xmlns:mc="http://schemas.openxmlformats.org/markup-compatibility/2006" xmlns:p14="http://schemas.microsoft.com/office/powerpoint/2010/main">
    <mc:Choice Requires="p14">
      <p:transition spd="slow" p14:dur="2000" advTm="40830"/>
    </mc:Choice>
    <mc:Fallback xmlns="">
      <p:transition spd="slow" advTm="4083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13209" y="49582"/>
            <a:ext cx="9588394" cy="3308598"/>
          </a:xfrm>
          <a:prstGeom prst="rect">
            <a:avLst/>
          </a:prstGeom>
          <a:noFill/>
        </p:spPr>
        <p:txBody>
          <a:bodyPr wrap="none" rtlCol="0">
            <a:spAutoFit/>
          </a:bodyPr>
          <a:lstStyle/>
          <a:p>
            <a:pPr eaLnBrk="0" fontAlgn="base" hangingPunct="0">
              <a:spcBef>
                <a:spcPct val="0"/>
              </a:spcBef>
              <a:spcAft>
                <a:spcPct val="0"/>
              </a:spcAft>
            </a:pPr>
            <a:endParaRPr lang="en-GB" sz="1500" dirty="0">
              <a:solidFill>
                <a:srgbClr val="0070C0"/>
              </a:solidFill>
            </a:endParaRPr>
          </a:p>
          <a:p>
            <a:pPr eaLnBrk="0" fontAlgn="base" hangingPunct="0">
              <a:spcBef>
                <a:spcPct val="0"/>
              </a:spcBef>
              <a:spcAft>
                <a:spcPct val="0"/>
              </a:spcAft>
            </a:pPr>
            <a:endParaRPr lang="en-GB" dirty="0">
              <a:solidFill>
                <a:srgbClr val="000000"/>
              </a:solidFill>
            </a:endParaRPr>
          </a:p>
          <a:p>
            <a:pPr algn="ctr" eaLnBrk="0" fontAlgn="base" hangingPunct="0">
              <a:spcBef>
                <a:spcPct val="0"/>
              </a:spcBef>
              <a:spcAft>
                <a:spcPct val="0"/>
              </a:spcAft>
            </a:pPr>
            <a:r>
              <a:rPr lang="en-GB" sz="4000" b="1" dirty="0">
                <a:solidFill>
                  <a:srgbClr val="FF0000"/>
                </a:solidFill>
                <a:latin typeface="Arial" panose="020B0604020202020204" pitchFamily="34" charset="0"/>
                <a:cs typeface="Arial" panose="020B0604020202020204" pitchFamily="34" charset="0"/>
              </a:rPr>
              <a:t>Optics heritage</a:t>
            </a:r>
            <a:endParaRPr lang="en-GB" sz="2700" b="1" dirty="0">
              <a:solidFill>
                <a:srgbClr val="000000"/>
              </a:solidFill>
            </a:endParaRPr>
          </a:p>
          <a:p>
            <a:pPr marL="214313" indent="-214313" eaLnBrk="0" fontAlgn="base" hangingPunct="0">
              <a:spcBef>
                <a:spcPct val="0"/>
              </a:spcBef>
              <a:spcAft>
                <a:spcPct val="0"/>
              </a:spcAft>
              <a:buFontTx/>
              <a:buChar char="-"/>
            </a:pPr>
            <a:r>
              <a:rPr lang="en-GB" sz="2000" dirty="0">
                <a:solidFill>
                  <a:srgbClr val="000000"/>
                </a:solidFill>
                <a:latin typeface="Arial" panose="020B0604020202020204" pitchFamily="34" charset="0"/>
                <a:cs typeface="Arial" panose="020B0604020202020204" pitchFamily="34" charset="0"/>
              </a:rPr>
              <a:t>Optic </a:t>
            </a:r>
          </a:p>
          <a:p>
            <a:pPr marL="557213" lvl="1" indent="-214313" eaLnBrk="0" fontAlgn="base" hangingPunct="0">
              <a:spcBef>
                <a:spcPct val="0"/>
              </a:spcBef>
              <a:spcAft>
                <a:spcPct val="0"/>
              </a:spcAft>
              <a:buFontTx/>
              <a:buChar char="-"/>
            </a:pPr>
            <a:r>
              <a:rPr lang="en-GB" sz="2000" dirty="0">
                <a:solidFill>
                  <a:srgbClr val="000000"/>
                </a:solidFill>
                <a:latin typeface="Arial" panose="020B0604020202020204" pitchFamily="34" charset="0"/>
                <a:cs typeface="Arial" panose="020B0604020202020204" pitchFamily="34" charset="0"/>
              </a:rPr>
              <a:t>MIXS optic (Wolter type 2), 2m </a:t>
            </a:r>
            <a:r>
              <a:rPr lang="en-GB" sz="2000" dirty="0" err="1">
                <a:solidFill>
                  <a:srgbClr val="000000"/>
                </a:solidFill>
                <a:latin typeface="Arial" panose="020B0604020202020204" pitchFamily="34" charset="0"/>
                <a:cs typeface="Arial" panose="020B0604020202020204" pitchFamily="34" charset="0"/>
              </a:rPr>
              <a:t>RoC</a:t>
            </a:r>
            <a:r>
              <a:rPr lang="en-GB" sz="2000" dirty="0">
                <a:solidFill>
                  <a:srgbClr val="000000"/>
                </a:solidFill>
                <a:latin typeface="Arial" panose="020B0604020202020204" pitchFamily="34" charset="0"/>
                <a:cs typeface="Arial" panose="020B0604020202020204" pitchFamily="34" charset="0"/>
              </a:rPr>
              <a:t> - </a:t>
            </a:r>
            <a:r>
              <a:rPr lang="en-GB" sz="2000" dirty="0" err="1">
                <a:solidFill>
                  <a:srgbClr val="000000"/>
                </a:solidFill>
                <a:latin typeface="Arial" panose="020B0604020202020204" pitchFamily="34" charset="0"/>
                <a:cs typeface="Arial" panose="020B0604020202020204" pitchFamily="34" charset="0"/>
              </a:rPr>
              <a:t>BepiColombo</a:t>
            </a:r>
            <a:r>
              <a:rPr lang="en-GB" sz="2000" dirty="0">
                <a:solidFill>
                  <a:srgbClr val="000000"/>
                </a:solidFill>
                <a:latin typeface="Arial" panose="020B0604020202020204" pitchFamily="34" charset="0"/>
                <a:cs typeface="Arial" panose="020B0604020202020204" pitchFamily="34" charset="0"/>
              </a:rPr>
              <a:t> launched November 2018</a:t>
            </a:r>
          </a:p>
          <a:p>
            <a:pPr marL="557213" lvl="1" indent="-214313" eaLnBrk="0" fontAlgn="base" hangingPunct="0">
              <a:spcBef>
                <a:spcPct val="0"/>
              </a:spcBef>
              <a:spcAft>
                <a:spcPct val="0"/>
              </a:spcAft>
              <a:buFontTx/>
              <a:buChar char="-"/>
            </a:pPr>
            <a:r>
              <a:rPr lang="en-GB" sz="2000" dirty="0">
                <a:solidFill>
                  <a:srgbClr val="000000"/>
                </a:solidFill>
                <a:latin typeface="Arial" panose="020B0604020202020204" pitchFamily="34" charset="0"/>
                <a:cs typeface="Arial" panose="020B0604020202020204" pitchFamily="34" charset="0"/>
              </a:rPr>
              <a:t>SVOM optic 5x5 MPOs, 2m </a:t>
            </a:r>
            <a:r>
              <a:rPr lang="en-GB" sz="2000" dirty="0" err="1">
                <a:solidFill>
                  <a:srgbClr val="000000"/>
                </a:solidFill>
                <a:latin typeface="Arial" panose="020B0604020202020204" pitchFamily="34" charset="0"/>
                <a:cs typeface="Arial" panose="020B0604020202020204" pitchFamily="34" charset="0"/>
              </a:rPr>
              <a:t>RoC</a:t>
            </a:r>
            <a:r>
              <a:rPr lang="en-GB" sz="2000" dirty="0">
                <a:solidFill>
                  <a:srgbClr val="000000"/>
                </a:solidFill>
                <a:latin typeface="Arial" panose="020B0604020202020204" pitchFamily="34" charset="0"/>
                <a:cs typeface="Arial" panose="020B0604020202020204" pitchFamily="34" charset="0"/>
              </a:rPr>
              <a:t> Lobster – FM built, launch 2022</a:t>
            </a:r>
          </a:p>
          <a:p>
            <a:pPr marL="557213" lvl="1" indent="-214313" eaLnBrk="0" fontAlgn="base" hangingPunct="0">
              <a:spcBef>
                <a:spcPct val="0"/>
              </a:spcBef>
              <a:spcAft>
                <a:spcPct val="0"/>
              </a:spcAft>
              <a:buFontTx/>
              <a:buChar char="-"/>
            </a:pPr>
            <a:r>
              <a:rPr lang="en-GB" sz="2000" dirty="0">
                <a:solidFill>
                  <a:srgbClr val="000000"/>
                </a:solidFill>
                <a:latin typeface="Arial" panose="020B0604020202020204" pitchFamily="34" charset="0"/>
                <a:cs typeface="Arial" panose="020B0604020202020204" pitchFamily="34" charset="0"/>
              </a:rPr>
              <a:t>SMILE/SXI optic 8x4 MPOs, 600mm </a:t>
            </a:r>
            <a:r>
              <a:rPr lang="en-GB" sz="2000" dirty="0" err="1">
                <a:solidFill>
                  <a:srgbClr val="000000"/>
                </a:solidFill>
                <a:latin typeface="Arial" panose="020B0604020202020204" pitchFamily="34" charset="0"/>
                <a:cs typeface="Arial" panose="020B0604020202020204" pitchFamily="34" charset="0"/>
              </a:rPr>
              <a:t>RoC</a:t>
            </a:r>
            <a:r>
              <a:rPr lang="en-GB" sz="2000" dirty="0">
                <a:solidFill>
                  <a:srgbClr val="000000"/>
                </a:solidFill>
                <a:latin typeface="Arial" panose="020B0604020202020204" pitchFamily="34" charset="0"/>
                <a:cs typeface="Arial" panose="020B0604020202020204" pitchFamily="34" charset="0"/>
              </a:rPr>
              <a:t>, plates tested, launch 2024</a:t>
            </a:r>
          </a:p>
          <a:p>
            <a:pPr marL="557213" lvl="1" indent="-214313" eaLnBrk="0" fontAlgn="base" hangingPunct="0">
              <a:spcBef>
                <a:spcPct val="0"/>
              </a:spcBef>
              <a:spcAft>
                <a:spcPct val="0"/>
              </a:spcAft>
              <a:buFontTx/>
              <a:buChar char="-"/>
            </a:pPr>
            <a:r>
              <a:rPr lang="en-GB" sz="2000" dirty="0">
                <a:solidFill>
                  <a:srgbClr val="000000"/>
                </a:solidFill>
                <a:latin typeface="Arial" panose="020B0604020202020204" pitchFamily="34" charset="0"/>
                <a:cs typeface="Arial" panose="020B0604020202020204" pitchFamily="34" charset="0"/>
              </a:rPr>
              <a:t>Theseus/SXI optic 2x[8x8] MPOs, 600mm </a:t>
            </a:r>
            <a:r>
              <a:rPr lang="en-GB" sz="2000" dirty="0" err="1">
                <a:solidFill>
                  <a:srgbClr val="000000"/>
                </a:solidFill>
                <a:latin typeface="Arial" panose="020B0604020202020204" pitchFamily="34" charset="0"/>
                <a:cs typeface="Arial" panose="020B0604020202020204" pitchFamily="34" charset="0"/>
              </a:rPr>
              <a:t>RoC</a:t>
            </a:r>
            <a:endParaRPr lang="en-GB" sz="2000" dirty="0">
              <a:solidFill>
                <a:srgbClr val="000000"/>
              </a:solidFill>
              <a:latin typeface="Arial" panose="020B0604020202020204" pitchFamily="34" charset="0"/>
              <a:cs typeface="Arial" panose="020B0604020202020204" pitchFamily="34" charset="0"/>
            </a:endParaRPr>
          </a:p>
          <a:p>
            <a:pPr lvl="1" eaLnBrk="0" fontAlgn="base" hangingPunct="0">
              <a:spcBef>
                <a:spcPct val="0"/>
              </a:spcBef>
              <a:spcAft>
                <a:spcPct val="0"/>
              </a:spcAft>
            </a:pPr>
            <a:endParaRPr lang="en-GB" dirty="0">
              <a:solidFill>
                <a:srgbClr val="000000"/>
              </a:solidFill>
            </a:endParaRPr>
          </a:p>
          <a:p>
            <a:pPr marL="557213" lvl="1" indent="-214313" eaLnBrk="0" fontAlgn="base" hangingPunct="0">
              <a:spcBef>
                <a:spcPct val="0"/>
              </a:spcBef>
              <a:spcAft>
                <a:spcPct val="0"/>
              </a:spcAft>
              <a:buFontTx/>
              <a:buChar char="-"/>
            </a:pPr>
            <a:endParaRPr lang="en-GB" dirty="0">
              <a:solidFill>
                <a:srgbClr val="000000"/>
              </a:solidFill>
            </a:endParaRPr>
          </a:p>
        </p:txBody>
      </p:sp>
      <p:pic>
        <p:nvPicPr>
          <p:cNvPr id="7" name="Picture 6"/>
          <p:cNvPicPr>
            <a:picLocks noChangeAspect="1"/>
          </p:cNvPicPr>
          <p:nvPr/>
        </p:nvPicPr>
        <p:blipFill>
          <a:blip r:embed="rId3"/>
          <a:stretch>
            <a:fillRect/>
          </a:stretch>
        </p:blipFill>
        <p:spPr>
          <a:xfrm>
            <a:off x="8122921" y="4080882"/>
            <a:ext cx="3263605" cy="1974117"/>
          </a:xfrm>
          <a:prstGeom prst="rect">
            <a:avLst/>
          </a:prstGeom>
        </p:spPr>
      </p:pic>
      <p:pic>
        <p:nvPicPr>
          <p:cNvPr id="8" name="Picture 7"/>
          <p:cNvPicPr>
            <a:picLocks noChangeAspect="1"/>
          </p:cNvPicPr>
          <p:nvPr/>
        </p:nvPicPr>
        <p:blipFill>
          <a:blip r:embed="rId4"/>
          <a:stretch>
            <a:fillRect/>
          </a:stretch>
        </p:blipFill>
        <p:spPr>
          <a:xfrm>
            <a:off x="2439882" y="4030424"/>
            <a:ext cx="2144375" cy="2024575"/>
          </a:xfrm>
          <a:prstGeom prst="rect">
            <a:avLst/>
          </a:prstGeom>
        </p:spPr>
      </p:pic>
      <p:sp>
        <p:nvSpPr>
          <p:cNvPr id="11" name="TextBox 10"/>
          <p:cNvSpPr txBox="1"/>
          <p:nvPr/>
        </p:nvSpPr>
        <p:spPr>
          <a:xfrm>
            <a:off x="2781000" y="3573623"/>
            <a:ext cx="1053494" cy="400110"/>
          </a:xfrm>
          <a:prstGeom prst="rect">
            <a:avLst/>
          </a:prstGeom>
          <a:noFill/>
        </p:spPr>
        <p:txBody>
          <a:bodyPr wrap="none" rtlCol="0">
            <a:spAutoFit/>
          </a:bodyPr>
          <a:lstStyle/>
          <a:p>
            <a:pPr eaLnBrk="0" fontAlgn="base" hangingPunct="0">
              <a:spcBef>
                <a:spcPct val="0"/>
              </a:spcBef>
              <a:spcAft>
                <a:spcPct val="0"/>
              </a:spcAft>
            </a:pPr>
            <a:r>
              <a:rPr lang="en-GB" sz="2000" dirty="0">
                <a:solidFill>
                  <a:srgbClr val="000000"/>
                </a:solidFill>
                <a:latin typeface="Arial" panose="020B0604020202020204" pitchFamily="34" charset="0"/>
                <a:cs typeface="Arial" panose="020B0604020202020204" pitchFamily="34" charset="0"/>
              </a:rPr>
              <a:t>MIXS-T</a:t>
            </a:r>
          </a:p>
        </p:txBody>
      </p:sp>
      <p:sp>
        <p:nvSpPr>
          <p:cNvPr id="12" name="TextBox 11"/>
          <p:cNvSpPr txBox="1"/>
          <p:nvPr/>
        </p:nvSpPr>
        <p:spPr>
          <a:xfrm>
            <a:off x="5811012" y="3563455"/>
            <a:ext cx="939681" cy="400110"/>
          </a:xfrm>
          <a:prstGeom prst="rect">
            <a:avLst/>
          </a:prstGeom>
          <a:noFill/>
        </p:spPr>
        <p:txBody>
          <a:bodyPr wrap="none" rtlCol="0">
            <a:spAutoFit/>
          </a:bodyPr>
          <a:lstStyle/>
          <a:p>
            <a:pPr eaLnBrk="0" fontAlgn="base" hangingPunct="0">
              <a:spcBef>
                <a:spcPct val="0"/>
              </a:spcBef>
              <a:spcAft>
                <a:spcPct val="0"/>
              </a:spcAft>
            </a:pPr>
            <a:r>
              <a:rPr lang="en-GB" sz="2000" dirty="0">
                <a:solidFill>
                  <a:srgbClr val="000000"/>
                </a:solidFill>
                <a:latin typeface="Arial" panose="020B0604020202020204" pitchFamily="34" charset="0"/>
                <a:cs typeface="Arial" panose="020B0604020202020204" pitchFamily="34" charset="0"/>
              </a:rPr>
              <a:t>SVOM</a:t>
            </a:r>
          </a:p>
        </p:txBody>
      </p:sp>
      <p:sp>
        <p:nvSpPr>
          <p:cNvPr id="13" name="TextBox 12"/>
          <p:cNvSpPr txBox="1"/>
          <p:nvPr/>
        </p:nvSpPr>
        <p:spPr>
          <a:xfrm>
            <a:off x="9014218" y="3558575"/>
            <a:ext cx="1438214" cy="400110"/>
          </a:xfrm>
          <a:prstGeom prst="rect">
            <a:avLst/>
          </a:prstGeom>
          <a:noFill/>
        </p:spPr>
        <p:txBody>
          <a:bodyPr wrap="none" rtlCol="0">
            <a:spAutoFit/>
          </a:bodyPr>
          <a:lstStyle/>
          <a:p>
            <a:pPr eaLnBrk="0" fontAlgn="base" hangingPunct="0">
              <a:spcBef>
                <a:spcPct val="0"/>
              </a:spcBef>
              <a:spcAft>
                <a:spcPct val="0"/>
              </a:spcAft>
            </a:pPr>
            <a:r>
              <a:rPr lang="en-GB" sz="2000" dirty="0">
                <a:solidFill>
                  <a:srgbClr val="000000"/>
                </a:solidFill>
                <a:latin typeface="Arial" panose="020B0604020202020204" pitchFamily="34" charset="0"/>
                <a:cs typeface="Arial" panose="020B0604020202020204" pitchFamily="34" charset="0"/>
              </a:rPr>
              <a:t>SMILE/SXI</a:t>
            </a:r>
          </a:p>
        </p:txBody>
      </p:sp>
      <p:sp>
        <p:nvSpPr>
          <p:cNvPr id="18" name="Arc 17"/>
          <p:cNvSpPr/>
          <p:nvPr/>
        </p:nvSpPr>
        <p:spPr>
          <a:xfrm rot="19518367">
            <a:off x="4235221" y="3618633"/>
            <a:ext cx="938213" cy="138113"/>
          </a:xfrm>
          <a:prstGeom prst="arc">
            <a:avLst/>
          </a:prstGeom>
          <a:ln>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eaLnBrk="0" fontAlgn="base" hangingPunct="0">
              <a:spcBef>
                <a:spcPct val="0"/>
              </a:spcBef>
              <a:spcAft>
                <a:spcPct val="0"/>
              </a:spcAft>
            </a:pPr>
            <a:endParaRPr lang="en-GB">
              <a:solidFill>
                <a:srgbClr val="000000"/>
              </a:solidFill>
            </a:endParaRPr>
          </a:p>
        </p:txBody>
      </p:sp>
      <p:sp>
        <p:nvSpPr>
          <p:cNvPr id="19" name="Arc 18"/>
          <p:cNvSpPr/>
          <p:nvPr/>
        </p:nvSpPr>
        <p:spPr>
          <a:xfrm>
            <a:off x="7088981" y="3425342"/>
            <a:ext cx="938213" cy="138113"/>
          </a:xfrm>
          <a:prstGeom prst="arc">
            <a:avLst/>
          </a:prstGeom>
          <a:ln>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eaLnBrk="0" fontAlgn="base" hangingPunct="0">
              <a:spcBef>
                <a:spcPct val="0"/>
              </a:spcBef>
              <a:spcAft>
                <a:spcPct val="0"/>
              </a:spcAft>
            </a:pPr>
            <a:endParaRPr lang="en-GB">
              <a:solidFill>
                <a:srgbClr val="000000"/>
              </a:solidFill>
            </a:endParaRPr>
          </a:p>
        </p:txBody>
      </p:sp>
      <p:sp>
        <p:nvSpPr>
          <p:cNvPr id="20" name="Arc 19"/>
          <p:cNvSpPr/>
          <p:nvPr/>
        </p:nvSpPr>
        <p:spPr>
          <a:xfrm rot="9000000">
            <a:off x="7117302" y="4990386"/>
            <a:ext cx="938213" cy="138113"/>
          </a:xfrm>
          <a:prstGeom prst="arc">
            <a:avLst/>
          </a:prstGeom>
          <a:ln>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eaLnBrk="0" fontAlgn="base" hangingPunct="0">
              <a:spcBef>
                <a:spcPct val="0"/>
              </a:spcBef>
              <a:spcAft>
                <a:spcPct val="0"/>
              </a:spcAft>
            </a:pPr>
            <a:endParaRPr lang="en-GB">
              <a:solidFill>
                <a:srgbClr val="000000"/>
              </a:solidFill>
            </a:endParaRPr>
          </a:p>
        </p:txBody>
      </p:sp>
      <p:pic>
        <p:nvPicPr>
          <p:cNvPr id="16" name="Picture 15">
            <a:extLst>
              <a:ext uri="{FF2B5EF4-FFF2-40B4-BE49-F238E27FC236}">
                <a16:creationId xmlns:a16="http://schemas.microsoft.com/office/drawing/2014/main" id="{B29CB3C1-9CEF-7E4E-9A50-7DAAA6DA9C9E}"/>
              </a:ext>
            </a:extLst>
          </p:cNvPr>
          <p:cNvPicPr/>
          <p:nvPr/>
        </p:nvPicPr>
        <p:blipFill>
          <a:blip r:embed="rId5">
            <a:extLst>
              <a:ext uri="{28A0092B-C50C-407E-A947-70E740481C1C}">
                <a14:useLocalDpi xmlns:a14="http://schemas.microsoft.com/office/drawing/2010/main" val="0"/>
              </a:ext>
            </a:extLst>
          </a:blip>
          <a:stretch>
            <a:fillRect/>
          </a:stretch>
        </p:blipFill>
        <p:spPr>
          <a:xfrm>
            <a:off x="5081684" y="4013693"/>
            <a:ext cx="2543810" cy="2058035"/>
          </a:xfrm>
          <a:prstGeom prst="rect">
            <a:avLst/>
          </a:prstGeom>
        </p:spPr>
      </p:pic>
    </p:spTree>
    <p:extLst>
      <p:ext uri="{BB962C8B-B14F-4D97-AF65-F5344CB8AC3E}">
        <p14:creationId xmlns:p14="http://schemas.microsoft.com/office/powerpoint/2010/main" val="1030797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b="1" dirty="0">
                <a:solidFill>
                  <a:srgbClr val="FF0000"/>
                </a:solidFill>
                <a:latin typeface="Arial" panose="020B0604020202020204" pitchFamily="34" charset="0"/>
                <a:cs typeface="Arial" panose="020B0604020202020204" pitchFamily="34" charset="0"/>
              </a:rPr>
              <a:t>CMOS Detectors</a:t>
            </a:r>
          </a:p>
        </p:txBody>
      </p:sp>
      <p:sp>
        <p:nvSpPr>
          <p:cNvPr id="3" name="Content Placeholder 2"/>
          <p:cNvSpPr>
            <a:spLocks noGrp="1"/>
          </p:cNvSpPr>
          <p:nvPr>
            <p:ph idx="1"/>
          </p:nvPr>
        </p:nvSpPr>
        <p:spPr>
          <a:xfrm>
            <a:off x="633918" y="1498315"/>
            <a:ext cx="4901119" cy="4840646"/>
          </a:xfrm>
        </p:spPr>
        <p:txBody>
          <a:bodyPr>
            <a:normAutofit fontScale="92500"/>
          </a:bodyPr>
          <a:lstStyle/>
          <a:p>
            <a:r>
              <a:rPr lang="en-GB" sz="2200" dirty="0">
                <a:latin typeface="Arial" panose="020B0604020202020204" pitchFamily="34" charset="0"/>
                <a:cs typeface="Arial" panose="020B0604020202020204" pitchFamily="34" charset="0"/>
              </a:rPr>
              <a:t>Per module:</a:t>
            </a:r>
          </a:p>
          <a:p>
            <a:pPr lvl="1"/>
            <a:r>
              <a:rPr lang="en-GB" sz="2200" dirty="0">
                <a:latin typeface="Arial" panose="020B0604020202020204" pitchFamily="34" charset="0"/>
                <a:cs typeface="Arial" panose="020B0604020202020204" pitchFamily="34" charset="0"/>
              </a:rPr>
              <a:t>8 detectors, 2 x 4, tilted to follow the curved focal surface</a:t>
            </a:r>
          </a:p>
          <a:p>
            <a:pPr lvl="1"/>
            <a:r>
              <a:rPr lang="en-GB" sz="2200" dirty="0">
                <a:latin typeface="Arial" panose="020B0604020202020204" pitchFamily="34" charset="0"/>
                <a:cs typeface="Arial" panose="020B0604020202020204" pitchFamily="34" charset="0"/>
              </a:rPr>
              <a:t>Each detector active imaging area: 4cm x 8cm</a:t>
            </a:r>
          </a:p>
          <a:p>
            <a:r>
              <a:rPr lang="en-GB" sz="2200" dirty="0">
                <a:latin typeface="Arial" panose="020B0604020202020204" pitchFamily="34" charset="0"/>
                <a:cs typeface="Arial" panose="020B0604020202020204" pitchFamily="34" charset="0"/>
              </a:rPr>
              <a:t>Current dead space estimate:</a:t>
            </a:r>
          </a:p>
          <a:p>
            <a:pPr lvl="1"/>
            <a:r>
              <a:rPr lang="en-GB" sz="2200" dirty="0">
                <a:latin typeface="Arial" panose="020B0604020202020204" pitchFamily="34" charset="0"/>
                <a:cs typeface="Arial" panose="020B0604020202020204" pitchFamily="34" charset="0"/>
              </a:rPr>
              <a:t>3 side </a:t>
            </a:r>
            <a:r>
              <a:rPr lang="en-GB" sz="2200" dirty="0" err="1">
                <a:latin typeface="Arial" panose="020B0604020202020204" pitchFamily="34" charset="0"/>
                <a:cs typeface="Arial" panose="020B0604020202020204" pitchFamily="34" charset="0"/>
              </a:rPr>
              <a:t>buttable</a:t>
            </a:r>
            <a:endParaRPr lang="en-GB" sz="2200" dirty="0">
              <a:latin typeface="Arial" panose="020B0604020202020204" pitchFamily="34" charset="0"/>
              <a:cs typeface="Arial" panose="020B0604020202020204" pitchFamily="34" charset="0"/>
            </a:endParaRPr>
          </a:p>
          <a:p>
            <a:pPr lvl="1"/>
            <a:r>
              <a:rPr lang="en-GB" sz="2200" dirty="0">
                <a:latin typeface="Arial" panose="020B0604020202020204" pitchFamily="34" charset="0"/>
                <a:cs typeface="Arial" panose="020B0604020202020204" pitchFamily="34" charset="0"/>
              </a:rPr>
              <a:t>Non sensitive space = 860um on the sides, 270um on top</a:t>
            </a:r>
          </a:p>
          <a:p>
            <a:pPr lvl="1"/>
            <a:r>
              <a:rPr lang="en-GB" sz="2200" dirty="0">
                <a:latin typeface="Arial" panose="020B0604020202020204" pitchFamily="34" charset="0"/>
                <a:cs typeface="Arial" panose="020B0604020202020204" pitchFamily="34" charset="0"/>
              </a:rPr>
              <a:t>Package non sensitive space (additional) = 50um on all sides</a:t>
            </a:r>
          </a:p>
          <a:p>
            <a:r>
              <a:rPr lang="en-GB" sz="2200" dirty="0">
                <a:latin typeface="Arial" panose="020B0604020202020204" pitchFamily="34" charset="0"/>
                <a:cs typeface="Arial" panose="020B0604020202020204" pitchFamily="34" charset="0"/>
              </a:rPr>
              <a:t>CIS-family Phase A ESA TDE (OU/Te2V) developing deep depleted, 30-40um pixels, plus a ESA TDA (OU, UL, RAL, MSSL) to characterise</a:t>
            </a:r>
          </a:p>
          <a:p>
            <a:pPr lvl="1"/>
            <a:endParaRPr lang="en-GB" dirty="0"/>
          </a:p>
        </p:txBody>
      </p:sp>
      <p:pic>
        <p:nvPicPr>
          <p:cNvPr id="5" name="Picture 4"/>
          <p:cNvPicPr>
            <a:picLocks noChangeAspect="1"/>
          </p:cNvPicPr>
          <p:nvPr/>
        </p:nvPicPr>
        <p:blipFill>
          <a:blip r:embed="rId2"/>
          <a:stretch>
            <a:fillRect/>
          </a:stretch>
        </p:blipFill>
        <p:spPr>
          <a:xfrm>
            <a:off x="6195883" y="1825625"/>
            <a:ext cx="5157917" cy="4186027"/>
          </a:xfrm>
          <a:prstGeom prst="rect">
            <a:avLst/>
          </a:prstGeom>
        </p:spPr>
      </p:pic>
    </p:spTree>
    <p:extLst>
      <p:ext uri="{BB962C8B-B14F-4D97-AF65-F5344CB8AC3E}">
        <p14:creationId xmlns:p14="http://schemas.microsoft.com/office/powerpoint/2010/main" val="2741838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527D115-3089-5D48-9D3E-D57B00417A65}"/>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676400" y="1469886"/>
            <a:ext cx="3997436" cy="2514600"/>
          </a:xfrm>
          <a:prstGeom prst="rect">
            <a:avLst/>
          </a:prstGeom>
        </p:spPr>
      </p:pic>
      <p:sp>
        <p:nvSpPr>
          <p:cNvPr id="4" name="Text Box 2">
            <a:extLst>
              <a:ext uri="{FF2B5EF4-FFF2-40B4-BE49-F238E27FC236}">
                <a16:creationId xmlns:a16="http://schemas.microsoft.com/office/drawing/2014/main" id="{28AAEB20-D4F7-8044-A98B-8653365AB9DF}"/>
              </a:ext>
            </a:extLst>
          </p:cNvPr>
          <p:cNvSpPr txBox="1">
            <a:spLocks noChangeArrowheads="1"/>
          </p:cNvSpPr>
          <p:nvPr/>
        </p:nvSpPr>
        <p:spPr bwMode="auto">
          <a:xfrm>
            <a:off x="1863696" y="177530"/>
            <a:ext cx="8113713" cy="707886"/>
          </a:xfrm>
          <a:prstGeom prst="rect">
            <a:avLst/>
          </a:prstGeom>
          <a:noFill/>
          <a:ln w="9525">
            <a:noFill/>
            <a:miter lim="800000"/>
            <a:headEnd/>
            <a:tailEnd/>
          </a:ln>
          <a:effectLst/>
        </p:spPr>
        <p:txBody>
          <a:bodyPr wrap="square">
            <a:spAutoFit/>
          </a:bodyPr>
          <a:lstStyle/>
          <a:p>
            <a:pPr algn="ctr">
              <a:spcBef>
                <a:spcPct val="50000"/>
              </a:spcBef>
              <a:defRPr/>
            </a:pPr>
            <a:r>
              <a:rPr lang="en-GB" sz="4000" b="1" dirty="0">
                <a:solidFill>
                  <a:srgbClr val="FF0000"/>
                </a:solidFill>
                <a:effectLst>
                  <a:outerShdw blurRad="38100" dist="38100" dir="2700000" algn="tl">
                    <a:srgbClr val="C0C0C0"/>
                  </a:outerShdw>
                </a:effectLst>
                <a:latin typeface="Arial" panose="020B0604020202020204" pitchFamily="34" charset="0"/>
                <a:ea typeface="ＭＳ Ｐゴシック" pitchFamily="34" charset="-128"/>
                <a:cs typeface="Arial" panose="020B0604020202020204" pitchFamily="34" charset="0"/>
              </a:rPr>
              <a:t>Thermal control of the SXI</a:t>
            </a:r>
            <a:endParaRPr lang="en-GB" sz="4000" b="1" dirty="0">
              <a:solidFill>
                <a:srgbClr val="FF0000"/>
              </a:solidFill>
              <a:latin typeface="Arial" panose="020B0604020202020204" pitchFamily="34" charset="0"/>
              <a:ea typeface="ＭＳ Ｐゴシック" pitchFamily="34" charset="-128"/>
              <a:cs typeface="Arial" panose="020B0604020202020204" pitchFamily="34" charset="0"/>
            </a:endParaRPr>
          </a:p>
        </p:txBody>
      </p:sp>
      <p:sp>
        <p:nvSpPr>
          <p:cNvPr id="5" name="Rectangle 4">
            <a:extLst>
              <a:ext uri="{FF2B5EF4-FFF2-40B4-BE49-F238E27FC236}">
                <a16:creationId xmlns:a16="http://schemas.microsoft.com/office/drawing/2014/main" id="{9500E0CE-4A1E-0044-A489-530AAFF990A3}"/>
              </a:ext>
            </a:extLst>
          </p:cNvPr>
          <p:cNvSpPr/>
          <p:nvPr/>
        </p:nvSpPr>
        <p:spPr>
          <a:xfrm>
            <a:off x="1084760" y="4445541"/>
            <a:ext cx="10004771" cy="1708160"/>
          </a:xfrm>
          <a:prstGeom prst="rect">
            <a:avLst/>
          </a:prstGeom>
        </p:spPr>
        <p:txBody>
          <a:bodyPr wrap="square">
            <a:spAutoFit/>
          </a:bodyPr>
          <a:lstStyle/>
          <a:p>
            <a:pPr algn="just">
              <a:spcAft>
                <a:spcPts val="600"/>
              </a:spcAft>
            </a:pPr>
            <a:r>
              <a:rPr lang="en-US" sz="2000" dirty="0">
                <a:latin typeface="Arial" panose="020B0604020202020204" pitchFamily="34" charset="0"/>
                <a:ea typeface="Times New Roman" panose="02020603050405020304" pitchFamily="18" charset="0"/>
                <a:cs typeface="Arial" panose="020B0604020202020204" pitchFamily="34" charset="0"/>
              </a:rPr>
              <a:t>The MPOs and detectors both have sky-facing thin Al layers acting as a light block.</a:t>
            </a:r>
          </a:p>
          <a:p>
            <a:pPr algn="just">
              <a:spcAft>
                <a:spcPts val="600"/>
              </a:spcAft>
            </a:pPr>
            <a:r>
              <a:rPr lang="en-US" sz="2000" dirty="0">
                <a:latin typeface="Arial" panose="020B0604020202020204" pitchFamily="34" charset="0"/>
                <a:ea typeface="Times New Roman" panose="02020603050405020304" pitchFamily="18" charset="0"/>
                <a:cs typeface="Arial" panose="020B0604020202020204" pitchFamily="34" charset="0"/>
              </a:rPr>
              <a:t>The MPOs will operate at +20-30°C, and the CMOS detectors at  &lt;= -30°C.  The former achieved through PID controlled heaters on the optic frame, while the latter is achieved via a spacecraft provided Cold Finger (CF) and good thermal coupling between the FPA cold base (blue) and the warm base (part of the instrument support structure).</a:t>
            </a:r>
            <a:endParaRPr lang="en-GB" sz="2000" dirty="0">
              <a:latin typeface="Arial" panose="020B0604020202020204" pitchFamily="34" charset="0"/>
              <a:ea typeface="Times New Roman" panose="02020603050405020304" pitchFamily="18" charset="0"/>
              <a:cs typeface="Arial" panose="020B0604020202020204" pitchFamily="34" charset="0"/>
            </a:endParaRPr>
          </a:p>
        </p:txBody>
      </p:sp>
      <p:pic>
        <p:nvPicPr>
          <p:cNvPr id="6" name="Picture 5">
            <a:extLst>
              <a:ext uri="{FF2B5EF4-FFF2-40B4-BE49-F238E27FC236}">
                <a16:creationId xmlns:a16="http://schemas.microsoft.com/office/drawing/2014/main" id="{5B2187B6-5D3F-054C-B6DC-C5C25E0B3F3A}"/>
              </a:ext>
            </a:extLst>
          </p:cNvPr>
          <p:cNvPicPr/>
          <p:nvPr/>
        </p:nvPicPr>
        <p:blipFill>
          <a:blip r:embed="rId3"/>
          <a:stretch>
            <a:fillRect/>
          </a:stretch>
        </p:blipFill>
        <p:spPr bwMode="auto">
          <a:xfrm>
            <a:off x="6021975" y="1548541"/>
            <a:ext cx="4734369" cy="23133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48272997"/>
      </p:ext>
    </p:extLst>
  </p:cSld>
  <p:clrMapOvr>
    <a:masterClrMapping/>
  </p:clrMapOvr>
  <mc:AlternateContent xmlns:mc="http://schemas.openxmlformats.org/markup-compatibility/2006" xmlns:p14="http://schemas.microsoft.com/office/powerpoint/2010/main">
    <mc:Choice Requires="p14">
      <p:transition spd="slow" p14:dur="2000" advTm="69926"/>
    </mc:Choice>
    <mc:Fallback xmlns="">
      <p:transition spd="slow" advTm="69926"/>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242592C3-C1F9-284A-B1B4-6BB8513A44DE}"/>
              </a:ext>
            </a:extLst>
          </p:cNvPr>
          <p:cNvSpPr txBox="1">
            <a:spLocks noChangeArrowheads="1"/>
          </p:cNvSpPr>
          <p:nvPr/>
        </p:nvSpPr>
        <p:spPr bwMode="auto">
          <a:xfrm>
            <a:off x="2286000" y="76200"/>
            <a:ext cx="7791450" cy="707886"/>
          </a:xfrm>
          <a:prstGeom prst="rect">
            <a:avLst/>
          </a:prstGeom>
          <a:noFill/>
          <a:ln w="9525">
            <a:noFill/>
            <a:miter lim="800000"/>
            <a:headEnd/>
            <a:tailEnd/>
          </a:ln>
          <a:effectLst/>
        </p:spPr>
        <p:txBody>
          <a:bodyPr>
            <a:spAutoFit/>
          </a:bodyPr>
          <a:lstStyle/>
          <a:p>
            <a:pPr algn="ctr">
              <a:spcBef>
                <a:spcPct val="50000"/>
              </a:spcBef>
              <a:defRPr/>
            </a:pPr>
            <a:r>
              <a:rPr lang="en-GB" sz="4000" b="1" dirty="0">
                <a:solidFill>
                  <a:srgbClr val="FF0000"/>
                </a:solidFill>
                <a:effectLst>
                  <a:outerShdw blurRad="38100" dist="38100" dir="2700000" algn="tl">
                    <a:srgbClr val="C0C0C0"/>
                  </a:outerShdw>
                </a:effectLst>
                <a:latin typeface="Arial" panose="020B0604020202020204" pitchFamily="34" charset="0"/>
                <a:ea typeface="ＭＳ Ｐゴシック" pitchFamily="34" charset="-128"/>
                <a:cs typeface="Arial" panose="020B0604020202020204" pitchFamily="34" charset="0"/>
              </a:rPr>
              <a:t>SXI functional block diagram</a:t>
            </a:r>
            <a:endParaRPr lang="en-GB" sz="4000" b="1" dirty="0">
              <a:solidFill>
                <a:srgbClr val="FF0000"/>
              </a:solidFill>
              <a:latin typeface="Arial" panose="020B0604020202020204" pitchFamily="34" charset="0"/>
              <a:ea typeface="ＭＳ Ｐゴシック" pitchFamily="34" charset="-128"/>
              <a:cs typeface="Arial" panose="020B0604020202020204" pitchFamily="34" charset="0"/>
            </a:endParaRPr>
          </a:p>
        </p:txBody>
      </p:sp>
      <p:sp>
        <p:nvSpPr>
          <p:cNvPr id="4" name="Rectangle 3">
            <a:extLst>
              <a:ext uri="{FF2B5EF4-FFF2-40B4-BE49-F238E27FC236}">
                <a16:creationId xmlns:a16="http://schemas.microsoft.com/office/drawing/2014/main" id="{518BFEB0-3837-3E48-AE7C-63D901BA1F59}"/>
              </a:ext>
            </a:extLst>
          </p:cNvPr>
          <p:cNvSpPr/>
          <p:nvPr/>
        </p:nvSpPr>
        <p:spPr>
          <a:xfrm>
            <a:off x="1108953" y="4267201"/>
            <a:ext cx="9776298" cy="2323713"/>
          </a:xfrm>
          <a:prstGeom prst="rect">
            <a:avLst/>
          </a:prstGeom>
        </p:spPr>
        <p:txBody>
          <a:bodyPr wrap="square">
            <a:spAutoFit/>
          </a:bodyPr>
          <a:lstStyle/>
          <a:p>
            <a:pPr algn="just">
              <a:spcAft>
                <a:spcPts val="600"/>
              </a:spcAft>
            </a:pPr>
            <a:r>
              <a:rPr lang="en-US" sz="2000" dirty="0">
                <a:latin typeface="Arial" panose="020B0604020202020204" pitchFamily="34" charset="0"/>
                <a:ea typeface="Times New Roman" panose="02020603050405020304" pitchFamily="18" charset="0"/>
                <a:cs typeface="Arial" panose="020B0604020202020204" pitchFamily="34" charset="0"/>
              </a:rPr>
              <a:t>The front-end electronics (FEE) provide focal plane control/data acquisition, while the back-end electronics (BEE) provide thermal control and housekeeping. </a:t>
            </a:r>
            <a:r>
              <a:rPr lang="en-GB" sz="2000" dirty="0">
                <a:latin typeface="Arial" panose="020B0604020202020204" pitchFamily="34" charset="0"/>
                <a:ea typeface="Times New Roman" panose="02020603050405020304" pitchFamily="18" charset="0"/>
                <a:cs typeface="Arial" panose="020B0604020202020204" pitchFamily="34" charset="0"/>
              </a:rPr>
              <a:t>The </a:t>
            </a:r>
            <a:r>
              <a:rPr lang="en-US" sz="2000" dirty="0">
                <a:latin typeface="Arial" panose="020B0604020202020204" pitchFamily="34" charset="0"/>
                <a:ea typeface="Times New Roman" panose="02020603050405020304" pitchFamily="18" charset="0"/>
                <a:cs typeface="Arial" panose="020B0604020202020204" pitchFamily="34" charset="0"/>
              </a:rPr>
              <a:t>FEE PCBs and a power board are housed within an Electronics and Control Unit (ECU) for each module, linked by </a:t>
            </a:r>
            <a:r>
              <a:rPr lang="en-US" sz="2000" dirty="0" err="1">
                <a:latin typeface="Arial" panose="020B0604020202020204" pitchFamily="34" charset="0"/>
                <a:ea typeface="Times New Roman" panose="02020603050405020304" pitchFamily="18" charset="0"/>
                <a:cs typeface="Arial" panose="020B0604020202020204" pitchFamily="34" charset="0"/>
              </a:rPr>
              <a:t>spacewire</a:t>
            </a:r>
            <a:r>
              <a:rPr lang="en-US" sz="2000" dirty="0">
                <a:latin typeface="Arial" panose="020B0604020202020204" pitchFamily="34" charset="0"/>
                <a:ea typeface="Times New Roman" panose="02020603050405020304" pitchFamily="18" charset="0"/>
                <a:cs typeface="Arial" panose="020B0604020202020204" pitchFamily="34" charset="0"/>
              </a:rPr>
              <a:t> to the DHU.</a:t>
            </a:r>
          </a:p>
          <a:p>
            <a:pPr algn="just">
              <a:spcAft>
                <a:spcPts val="600"/>
              </a:spcAft>
            </a:pPr>
            <a:r>
              <a:rPr lang="en-US" sz="2000" dirty="0">
                <a:latin typeface="Arial" panose="020B0604020202020204" pitchFamily="34" charset="0"/>
                <a:ea typeface="Times New Roman" panose="02020603050405020304" pitchFamily="18" charset="0"/>
                <a:cs typeface="Arial" panose="020B0604020202020204" pitchFamily="34" charset="0"/>
              </a:rPr>
              <a:t>The BEE are located inside the SXI Data Handling Unit (DHU) and provide overall thermal control as well as handling of the housekeeping data. The SXI DHU provides the data interface to the spacecraft platform.</a:t>
            </a:r>
          </a:p>
        </p:txBody>
      </p:sp>
      <p:pic>
        <p:nvPicPr>
          <p:cNvPr id="7" name="Picture 6">
            <a:extLst>
              <a:ext uri="{FF2B5EF4-FFF2-40B4-BE49-F238E27FC236}">
                <a16:creationId xmlns:a16="http://schemas.microsoft.com/office/drawing/2014/main" id="{91772105-802D-A141-B5A7-708C26789A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4756" y="795978"/>
            <a:ext cx="6470513" cy="3515645"/>
          </a:xfrm>
          <a:prstGeom prst="rect">
            <a:avLst/>
          </a:prstGeom>
        </p:spPr>
      </p:pic>
    </p:spTree>
    <p:extLst>
      <p:ext uri="{BB962C8B-B14F-4D97-AF65-F5344CB8AC3E}">
        <p14:creationId xmlns:p14="http://schemas.microsoft.com/office/powerpoint/2010/main" val="2916726203"/>
      </p:ext>
    </p:extLst>
  </p:cSld>
  <p:clrMapOvr>
    <a:masterClrMapping/>
  </p:clrMapOvr>
  <mc:AlternateContent xmlns:mc="http://schemas.openxmlformats.org/markup-compatibility/2006" xmlns:p14="http://schemas.microsoft.com/office/powerpoint/2010/main">
    <mc:Choice Requires="p14">
      <p:transition spd="slow" p14:dur="2000" advTm="67025"/>
    </mc:Choice>
    <mc:Fallback xmlns="">
      <p:transition spd="slow" advTm="67025"/>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324C4891-565A-B84C-BBF1-4F3927651498}"/>
              </a:ext>
            </a:extLst>
          </p:cNvPr>
          <p:cNvSpPr txBox="1">
            <a:spLocks noChangeArrowheads="1"/>
          </p:cNvSpPr>
          <p:nvPr/>
        </p:nvSpPr>
        <p:spPr bwMode="auto">
          <a:xfrm>
            <a:off x="2286000" y="76200"/>
            <a:ext cx="7791450" cy="707886"/>
          </a:xfrm>
          <a:prstGeom prst="rect">
            <a:avLst/>
          </a:prstGeom>
          <a:noFill/>
          <a:ln w="9525">
            <a:noFill/>
            <a:miter lim="800000"/>
            <a:headEnd/>
            <a:tailEnd/>
          </a:ln>
          <a:effectLst/>
        </p:spPr>
        <p:txBody>
          <a:bodyPr>
            <a:spAutoFit/>
          </a:bodyPr>
          <a:lstStyle/>
          <a:p>
            <a:pPr algn="ctr">
              <a:spcBef>
                <a:spcPct val="50000"/>
              </a:spcBef>
              <a:defRPr/>
            </a:pPr>
            <a:r>
              <a:rPr lang="en-GB" sz="4000" b="1" dirty="0">
                <a:solidFill>
                  <a:srgbClr val="FF0000"/>
                </a:solidFill>
                <a:effectLst>
                  <a:outerShdw blurRad="38100" dist="38100" dir="2700000" algn="tl">
                    <a:srgbClr val="C0C0C0"/>
                  </a:outerShdw>
                </a:effectLst>
                <a:latin typeface="Arial" panose="020B0604020202020204" pitchFamily="34" charset="0"/>
                <a:ea typeface="ＭＳ Ｐゴシック" pitchFamily="34" charset="-128"/>
                <a:cs typeface="Arial" panose="020B0604020202020204" pitchFamily="34" charset="0"/>
              </a:rPr>
              <a:t>SXI operation</a:t>
            </a:r>
            <a:endParaRPr lang="en-GB" sz="4000" b="1" dirty="0">
              <a:solidFill>
                <a:srgbClr val="FF0000"/>
              </a:solidFill>
              <a:latin typeface="Arial" panose="020B0604020202020204" pitchFamily="34" charset="0"/>
              <a:ea typeface="ＭＳ Ｐゴシック" pitchFamily="34" charset="-128"/>
              <a:cs typeface="Arial" panose="020B0604020202020204" pitchFamily="34" charset="0"/>
            </a:endParaRPr>
          </a:p>
        </p:txBody>
      </p:sp>
      <p:sp>
        <p:nvSpPr>
          <p:cNvPr id="4" name="Rectangle 3">
            <a:extLst>
              <a:ext uri="{FF2B5EF4-FFF2-40B4-BE49-F238E27FC236}">
                <a16:creationId xmlns:a16="http://schemas.microsoft.com/office/drawing/2014/main" id="{5584C096-3333-944B-8307-3E4C86FAC517}"/>
              </a:ext>
            </a:extLst>
          </p:cNvPr>
          <p:cNvSpPr/>
          <p:nvPr/>
        </p:nvSpPr>
        <p:spPr>
          <a:xfrm>
            <a:off x="1087674" y="866953"/>
            <a:ext cx="9883303" cy="1323439"/>
          </a:xfrm>
          <a:prstGeom prst="rect">
            <a:avLst/>
          </a:prstGeom>
        </p:spPr>
        <p:txBody>
          <a:bodyPr wrap="square">
            <a:spAutoFit/>
          </a:bodyPr>
          <a:lstStyle/>
          <a:p>
            <a:pPr algn="just">
              <a:spcAft>
                <a:spcPts val="600"/>
              </a:spcAft>
            </a:pPr>
            <a:r>
              <a:rPr lang="en-US" sz="2000" dirty="0">
                <a:latin typeface="Arial" panose="020B0604020202020204" pitchFamily="34" charset="0"/>
                <a:ea typeface="Times New Roman" panose="02020603050405020304" pitchFamily="18" charset="0"/>
                <a:cs typeface="Arial" panose="020B0604020202020204" pitchFamily="34" charset="0"/>
              </a:rPr>
              <a:t>The SXI detectors are clocked out every 100ms, photons are graded in the FEE and the photon stream (with grade, energy and pixel locations) is passed to the DHU within which runs the on-board trigger system to search for transients. All photons are telemetered to ground.</a:t>
            </a:r>
            <a:endParaRPr lang="en-GB" sz="2000" dirty="0">
              <a:latin typeface="Arial" panose="020B0604020202020204" pitchFamily="34" charset="0"/>
              <a:ea typeface="Times New Roman" panose="02020603050405020304" pitchFamily="18" charset="0"/>
              <a:cs typeface="Arial" panose="020B0604020202020204" pitchFamily="34" charset="0"/>
            </a:endParaRPr>
          </a:p>
        </p:txBody>
      </p:sp>
      <p:sp>
        <p:nvSpPr>
          <p:cNvPr id="5" name="Rectangle 4">
            <a:extLst>
              <a:ext uri="{FF2B5EF4-FFF2-40B4-BE49-F238E27FC236}">
                <a16:creationId xmlns:a16="http://schemas.microsoft.com/office/drawing/2014/main" id="{8330F1CD-D1E1-BD4D-9FCA-109700A365E3}"/>
              </a:ext>
            </a:extLst>
          </p:cNvPr>
          <p:cNvSpPr/>
          <p:nvPr/>
        </p:nvSpPr>
        <p:spPr>
          <a:xfrm>
            <a:off x="1087674" y="5483215"/>
            <a:ext cx="9883302" cy="1323439"/>
          </a:xfrm>
          <a:prstGeom prst="rect">
            <a:avLst/>
          </a:prstGeom>
        </p:spPr>
        <p:txBody>
          <a:bodyPr wrap="square">
            <a:spAutoFit/>
          </a:bodyPr>
          <a:lstStyle/>
          <a:p>
            <a:pPr algn="just">
              <a:spcAft>
                <a:spcPts val="600"/>
              </a:spcAft>
            </a:pPr>
            <a:r>
              <a:rPr lang="en-US" sz="2000" dirty="0">
                <a:latin typeface="Arial" panose="020B0604020202020204" pitchFamily="34" charset="0"/>
                <a:ea typeface="Times New Roman" panose="02020603050405020304" pitchFamily="18" charset="0"/>
                <a:cs typeface="Arial" panose="020B0604020202020204" pitchFamily="34" charset="0"/>
              </a:rPr>
              <a:t>The instrument trigger system operates on a variety of timescales, and optimizes the fraction of the PSF (and hence effective area) as a function of time to maximize S/N. Above shows the trigger sensitivity for a GRB-like spectrum using two PSF fractions (left) along with the total (</a:t>
            </a:r>
            <a:r>
              <a:rPr lang="en-US" sz="2000" dirty="0" err="1">
                <a:latin typeface="Arial" panose="020B0604020202020204" pitchFamily="34" charset="0"/>
                <a:ea typeface="Times New Roman" panose="02020603050405020304" pitchFamily="18" charset="0"/>
                <a:cs typeface="Arial" panose="020B0604020202020204" pitchFamily="34" charset="0"/>
              </a:rPr>
              <a:t>optics+detector+filters</a:t>
            </a:r>
            <a:r>
              <a:rPr lang="en-US" sz="2000" dirty="0">
                <a:latin typeface="Arial" panose="020B0604020202020204" pitchFamily="34" charset="0"/>
                <a:ea typeface="Times New Roman" panose="02020603050405020304" pitchFamily="18" charset="0"/>
                <a:cs typeface="Arial" panose="020B0604020202020204" pitchFamily="34" charset="0"/>
              </a:rPr>
              <a:t>) effective area (right).</a:t>
            </a:r>
            <a:endParaRPr lang="en-GB" sz="2000" dirty="0">
              <a:latin typeface="Arial" panose="020B0604020202020204" pitchFamily="34" charset="0"/>
              <a:ea typeface="Times New Roman" panose="02020603050405020304" pitchFamily="18" charset="0"/>
              <a:cs typeface="Arial" panose="020B0604020202020204" pitchFamily="34" charset="0"/>
            </a:endParaRPr>
          </a:p>
        </p:txBody>
      </p:sp>
      <p:pic>
        <p:nvPicPr>
          <p:cNvPr id="8" name="Picture 7">
            <a:extLst>
              <a:ext uri="{FF2B5EF4-FFF2-40B4-BE49-F238E27FC236}">
                <a16:creationId xmlns:a16="http://schemas.microsoft.com/office/drawing/2014/main" id="{C653909B-565C-BB42-B9E8-8A58BB823E05}"/>
              </a:ext>
            </a:extLst>
          </p:cNvPr>
          <p:cNvPicPr/>
          <p:nvPr/>
        </p:nvPicPr>
        <p:blipFill>
          <a:blip r:embed="rId2"/>
          <a:stretch>
            <a:fillRect/>
          </a:stretch>
        </p:blipFill>
        <p:spPr>
          <a:xfrm>
            <a:off x="1869067" y="2273259"/>
            <a:ext cx="3998068" cy="3170721"/>
          </a:xfrm>
          <a:prstGeom prst="rect">
            <a:avLst/>
          </a:prstGeom>
        </p:spPr>
      </p:pic>
      <p:pic>
        <p:nvPicPr>
          <p:cNvPr id="6" name="Picture 5">
            <a:extLst>
              <a:ext uri="{FF2B5EF4-FFF2-40B4-BE49-F238E27FC236}">
                <a16:creationId xmlns:a16="http://schemas.microsoft.com/office/drawing/2014/main" id="{353E0B01-0CD4-E246-81C6-0637A068E7B3}"/>
              </a:ext>
            </a:extLst>
          </p:cNvPr>
          <p:cNvPicPr/>
          <p:nvPr/>
        </p:nvPicPr>
        <p:blipFill>
          <a:blip r:embed="rId3"/>
          <a:stretch>
            <a:fillRect/>
          </a:stretch>
        </p:blipFill>
        <p:spPr bwMode="auto">
          <a:xfrm>
            <a:off x="6196518" y="2273258"/>
            <a:ext cx="3776821" cy="317072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7092094"/>
      </p:ext>
    </p:extLst>
  </p:cSld>
  <p:clrMapOvr>
    <a:masterClrMapping/>
  </p:clrMapOvr>
  <mc:AlternateContent xmlns:mc="http://schemas.openxmlformats.org/markup-compatibility/2006" xmlns:p14="http://schemas.microsoft.com/office/powerpoint/2010/main">
    <mc:Choice Requires="p14">
      <p:transition spd="slow" p14:dur="2000" advTm="104145"/>
    </mc:Choice>
    <mc:Fallback xmlns="">
      <p:transition spd="slow" advTm="104145"/>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6E3FA-0FFC-A547-9AB5-89C7999BD79A}"/>
              </a:ext>
            </a:extLst>
          </p:cNvPr>
          <p:cNvSpPr>
            <a:spLocks noGrp="1"/>
          </p:cNvSpPr>
          <p:nvPr>
            <p:ph type="title"/>
          </p:nvPr>
        </p:nvSpPr>
        <p:spPr>
          <a:xfrm>
            <a:off x="1312769" y="79763"/>
            <a:ext cx="9566461" cy="574516"/>
          </a:xfrm>
        </p:spPr>
        <p:txBody>
          <a:bodyPr/>
          <a:lstStyle/>
          <a:p>
            <a:r>
              <a:rPr lang="en-GB" sz="4000" b="1" dirty="0">
                <a:solidFill>
                  <a:srgbClr val="FF0000"/>
                </a:solidFill>
                <a:latin typeface="Arial" panose="020B0604020202020204" pitchFamily="34" charset="0"/>
                <a:cs typeface="Arial" panose="020B0604020202020204" pitchFamily="34" charset="0"/>
              </a:rPr>
              <a:t>SXI Astrometric Accuracy</a:t>
            </a:r>
          </a:p>
        </p:txBody>
      </p:sp>
      <p:pic>
        <p:nvPicPr>
          <p:cNvPr id="4" name="Picture 3"/>
          <p:cNvPicPr>
            <a:picLocks noChangeAspect="1"/>
          </p:cNvPicPr>
          <p:nvPr/>
        </p:nvPicPr>
        <p:blipFill>
          <a:blip r:embed="rId2"/>
          <a:stretch>
            <a:fillRect/>
          </a:stretch>
        </p:blipFill>
        <p:spPr>
          <a:xfrm>
            <a:off x="6446693" y="2346183"/>
            <a:ext cx="4591244" cy="4144796"/>
          </a:xfrm>
          <a:prstGeom prst="rect">
            <a:avLst/>
          </a:prstGeom>
        </p:spPr>
      </p:pic>
      <p:sp>
        <p:nvSpPr>
          <p:cNvPr id="7" name="Content Placeholder 4">
            <a:extLst>
              <a:ext uri="{FF2B5EF4-FFF2-40B4-BE49-F238E27FC236}">
                <a16:creationId xmlns:a16="http://schemas.microsoft.com/office/drawing/2014/main" id="{61BCA0B4-C83F-4D95-8A76-0B4B216AFC8C}"/>
              </a:ext>
            </a:extLst>
          </p:cNvPr>
          <p:cNvSpPr txBox="1">
            <a:spLocks/>
          </p:cNvSpPr>
          <p:nvPr/>
        </p:nvSpPr>
        <p:spPr bwMode="auto">
          <a:xfrm>
            <a:off x="190782" y="880201"/>
            <a:ext cx="8551533" cy="2247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marL="0" indent="-342900" algn="l" rtl="0" eaLnBrk="1" fontAlgn="base" hangingPunct="1">
              <a:lnSpc>
                <a:spcPct val="119000"/>
              </a:lnSpc>
              <a:spcBef>
                <a:spcPct val="20000"/>
              </a:spcBef>
              <a:spcAft>
                <a:spcPct val="0"/>
              </a:spcAft>
              <a:buClr>
                <a:schemeClr val="accent1"/>
              </a:buClr>
              <a:buFontTx/>
              <a:buNone/>
              <a:defRPr lang="en-GB" sz="1600" baseline="0">
                <a:solidFill>
                  <a:schemeClr val="bg2"/>
                </a:solidFill>
                <a:latin typeface="Verdana"/>
                <a:ea typeface="+mn-ea"/>
                <a:cs typeface="Verdana"/>
              </a:defRPr>
            </a:lvl1pPr>
            <a:lvl2pPr marL="8100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2pPr>
            <a:lvl3pPr marL="14076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3pPr>
            <a:lvl4pPr marL="20052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4pPr>
            <a:lvl5pPr marL="26028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a:lstStyle>
          <a:p>
            <a:pPr>
              <a:buFont typeface="Arial" panose="020B0604020202020204" pitchFamily="34" charset="0"/>
              <a:buChar char="•"/>
            </a:pPr>
            <a:r>
              <a:rPr lang="en-GB" sz="2000" kern="0" dirty="0">
                <a:solidFill>
                  <a:schemeClr val="tx1"/>
                </a:solidFill>
                <a:latin typeface="Arial" panose="020B0604020202020204" pitchFamily="34" charset="0"/>
                <a:cs typeface="Arial" panose="020B0604020202020204" pitchFamily="34" charset="0"/>
              </a:rPr>
              <a:t>Event simulator </a:t>
            </a:r>
          </a:p>
          <a:p>
            <a:pPr>
              <a:buFont typeface="Arial" panose="020B0604020202020204" pitchFamily="34" charset="0"/>
              <a:buChar char="•"/>
            </a:pPr>
            <a:r>
              <a:rPr lang="en-GB" sz="2000" kern="0" dirty="0">
                <a:solidFill>
                  <a:schemeClr val="tx1"/>
                </a:solidFill>
                <a:latin typeface="Arial" panose="020B0604020202020204" pitchFamily="34" charset="0"/>
                <a:cs typeface="Arial" panose="020B0604020202020204" pitchFamily="34" charset="0"/>
              </a:rPr>
              <a:t>Accounts for sky background, CMOS detector background, PSF, hot pixels, centroiding algorithm, and thermal stability</a:t>
            </a:r>
          </a:p>
          <a:p>
            <a:pPr>
              <a:buFont typeface="Arial" panose="020B0604020202020204" pitchFamily="34" charset="0"/>
              <a:buChar char="•"/>
            </a:pPr>
            <a:r>
              <a:rPr lang="en-GB" sz="2000" kern="0" dirty="0">
                <a:solidFill>
                  <a:schemeClr val="tx1"/>
                </a:solidFill>
                <a:latin typeface="Arial" panose="020B0604020202020204" pitchFamily="34" charset="0"/>
                <a:cs typeface="Arial" panose="020B0604020202020204" pitchFamily="34" charset="0"/>
              </a:rPr>
              <a:t>Detailed analysis ongoing</a:t>
            </a:r>
          </a:p>
          <a:p>
            <a:pPr>
              <a:buFont typeface="Arial" panose="020B0604020202020204" pitchFamily="34" charset="0"/>
              <a:buChar char="•"/>
            </a:pPr>
            <a:r>
              <a:rPr lang="en-GB" sz="2000" kern="0" dirty="0">
                <a:solidFill>
                  <a:schemeClr val="tx1"/>
                </a:solidFill>
                <a:latin typeface="Arial" panose="020B0604020202020204" pitchFamily="34" charset="0"/>
                <a:cs typeface="Arial" panose="020B0604020202020204" pitchFamily="34" charset="0"/>
              </a:rPr>
              <a:t>Used to test trigger algorithm</a:t>
            </a:r>
          </a:p>
          <a:p>
            <a:pPr>
              <a:buFont typeface="Arial" panose="020B0604020202020204" pitchFamily="34" charset="0"/>
              <a:buChar char="•"/>
            </a:pPr>
            <a:r>
              <a:rPr lang="en-GB" sz="2000" kern="0" dirty="0">
                <a:solidFill>
                  <a:schemeClr val="tx1"/>
                </a:solidFill>
                <a:latin typeface="Arial" panose="020B0604020202020204" pitchFamily="34" charset="0"/>
                <a:cs typeface="Arial" panose="020B0604020202020204" pitchFamily="34" charset="0"/>
              </a:rPr>
              <a:t>Also used to determine effect of hot pixels</a:t>
            </a:r>
          </a:p>
        </p:txBody>
      </p:sp>
      <p:pic>
        <p:nvPicPr>
          <p:cNvPr id="8" name="Picture 7">
            <a:extLst>
              <a:ext uri="{FF2B5EF4-FFF2-40B4-BE49-F238E27FC236}">
                <a16:creationId xmlns:a16="http://schemas.microsoft.com/office/drawing/2014/main" id="{F9553074-780F-C94A-AA30-9168874325CB}"/>
              </a:ext>
            </a:extLst>
          </p:cNvPr>
          <p:cNvPicPr/>
          <p:nvPr/>
        </p:nvPicPr>
        <p:blipFill>
          <a:blip r:embed="rId3"/>
          <a:stretch>
            <a:fillRect/>
          </a:stretch>
        </p:blipFill>
        <p:spPr>
          <a:xfrm>
            <a:off x="821786" y="3647455"/>
            <a:ext cx="4713252" cy="2957626"/>
          </a:xfrm>
          <a:prstGeom prst="rect">
            <a:avLst/>
          </a:prstGeom>
        </p:spPr>
      </p:pic>
    </p:spTree>
    <p:extLst>
      <p:ext uri="{BB962C8B-B14F-4D97-AF65-F5344CB8AC3E}">
        <p14:creationId xmlns:p14="http://schemas.microsoft.com/office/powerpoint/2010/main" val="2898186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9772EB13-41D1-2246-82C3-D6870BF986A1}"/>
              </a:ext>
            </a:extLst>
          </p:cNvPr>
          <p:cNvSpPr txBox="1">
            <a:spLocks noChangeArrowheads="1"/>
          </p:cNvSpPr>
          <p:nvPr/>
        </p:nvSpPr>
        <p:spPr bwMode="auto">
          <a:xfrm>
            <a:off x="2286000" y="76200"/>
            <a:ext cx="7791450" cy="707886"/>
          </a:xfrm>
          <a:prstGeom prst="rect">
            <a:avLst/>
          </a:prstGeom>
          <a:noFill/>
          <a:ln w="9525">
            <a:noFill/>
            <a:miter lim="800000"/>
            <a:headEnd/>
            <a:tailEnd/>
          </a:ln>
          <a:effectLst/>
        </p:spPr>
        <p:txBody>
          <a:bodyPr>
            <a:spAutoFit/>
          </a:bodyPr>
          <a:lstStyle/>
          <a:p>
            <a:pPr algn="ctr">
              <a:spcBef>
                <a:spcPct val="50000"/>
              </a:spcBef>
              <a:defRPr/>
            </a:pPr>
            <a:r>
              <a:rPr lang="en-GB" sz="4000" b="1" dirty="0">
                <a:solidFill>
                  <a:srgbClr val="FF0000"/>
                </a:solidFill>
                <a:effectLst>
                  <a:outerShdw blurRad="38100" dist="38100" dir="2700000" algn="tl">
                    <a:srgbClr val="C0C0C0"/>
                  </a:outerShdw>
                </a:effectLst>
                <a:latin typeface="Arial" panose="020B0604020202020204" pitchFamily="34" charset="0"/>
                <a:ea typeface="ＭＳ Ｐゴシック" pitchFamily="34" charset="-128"/>
                <a:cs typeface="Arial" panose="020B0604020202020204" pitchFamily="34" charset="0"/>
              </a:rPr>
              <a:t>SXI sky survey</a:t>
            </a:r>
            <a:endParaRPr lang="en-GB" sz="4000" b="1" dirty="0">
              <a:solidFill>
                <a:srgbClr val="FF0000"/>
              </a:solidFill>
              <a:latin typeface="Arial" panose="020B0604020202020204" pitchFamily="34" charset="0"/>
              <a:ea typeface="ＭＳ Ｐゴシック" pitchFamily="34" charset="-128"/>
              <a:cs typeface="Arial" panose="020B0604020202020204" pitchFamily="34" charset="0"/>
            </a:endParaRPr>
          </a:p>
        </p:txBody>
      </p:sp>
      <p:pic>
        <p:nvPicPr>
          <p:cNvPr id="3" name="Picture 2">
            <a:extLst>
              <a:ext uri="{FF2B5EF4-FFF2-40B4-BE49-F238E27FC236}">
                <a16:creationId xmlns:a16="http://schemas.microsoft.com/office/drawing/2014/main" id="{47B30E47-629E-5249-8A3A-ABE802F3C699}"/>
              </a:ext>
            </a:extLst>
          </p:cNvPr>
          <p:cNvPicPr/>
          <p:nvPr/>
        </p:nvPicPr>
        <p:blipFill>
          <a:blip r:embed="rId2"/>
          <a:stretch>
            <a:fillRect/>
          </a:stretch>
        </p:blipFill>
        <p:spPr>
          <a:xfrm>
            <a:off x="626218" y="1542729"/>
            <a:ext cx="5555507" cy="3772542"/>
          </a:xfrm>
          <a:prstGeom prst="rect">
            <a:avLst/>
          </a:prstGeom>
        </p:spPr>
      </p:pic>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6BDE3DB4-28A2-A84B-9ACF-40F9E8C19108}"/>
                  </a:ext>
                </a:extLst>
              </p:cNvPr>
              <p:cNvSpPr/>
              <p:nvPr/>
            </p:nvSpPr>
            <p:spPr>
              <a:xfrm>
                <a:off x="457200" y="5122251"/>
                <a:ext cx="6096000" cy="1200329"/>
              </a:xfrm>
              <a:prstGeom prst="rect">
                <a:avLst/>
              </a:prstGeom>
            </p:spPr>
            <p:txBody>
              <a:bodyPr>
                <a:spAutoFit/>
              </a:bodyPr>
              <a:lstStyle/>
              <a:p>
                <a:r>
                  <a:rPr lang="en-GB" dirty="0">
                    <a:latin typeface="Times New Roman" panose="02020603050405020304" pitchFamily="18" charset="0"/>
                    <a:ea typeface="Yu Mincho" panose="02020400000000000000" pitchFamily="18" charset="-128"/>
                  </a:rPr>
                  <a:t>Typical variability time scales and soft X-ray fluxes of different classes of sources compared to the SXI sensitivity for a power law spectrum with photon index </a:t>
                </a:r>
                <a14:m>
                  <m:oMath xmlns:m="http://schemas.openxmlformats.org/officeDocument/2006/math">
                    <m:r>
                      <a:rPr lang="en-GB" i="1">
                        <a:latin typeface="Cambria Math" panose="02040503050406030204" pitchFamily="18" charset="0"/>
                        <a:ea typeface="Yu Mincho" panose="02020400000000000000" pitchFamily="18" charset="-128"/>
                        <a:cs typeface="Times New Roman" panose="02020603050405020304" pitchFamily="18" charset="0"/>
                      </a:rPr>
                      <m:t>𝛤</m:t>
                    </m:r>
                    <m:r>
                      <a:rPr lang="en-GB" i="1">
                        <a:latin typeface="Cambria Math" panose="02040503050406030204" pitchFamily="18" charset="0"/>
                        <a:ea typeface="Yu Mincho" panose="02020400000000000000" pitchFamily="18" charset="-128"/>
                        <a:cs typeface="Times New Roman" panose="02020603050405020304" pitchFamily="18" charset="0"/>
                      </a:rPr>
                      <m:t>=2</m:t>
                    </m:r>
                  </m:oMath>
                </a14:m>
                <a:r>
                  <a:rPr lang="en-GB" dirty="0">
                    <a:latin typeface="Times New Roman" panose="02020603050405020304" pitchFamily="18" charset="0"/>
                    <a:ea typeface="Yu Mincho" panose="02020400000000000000" pitchFamily="18" charset="-128"/>
                  </a:rPr>
                  <a:t> and neutral hydrogen column </a:t>
                </a:r>
                <a14:m>
                  <m:oMath xmlns:m="http://schemas.openxmlformats.org/officeDocument/2006/math">
                    <m:sSub>
                      <m:sSubPr>
                        <m:ctrlPr>
                          <a:rPr lang="en-GB" i="1">
                            <a:effectLst/>
                            <a:latin typeface="Cambria Math" panose="02040503050406030204" pitchFamily="18" charset="0"/>
                          </a:rPr>
                        </m:ctrlPr>
                      </m:sSubPr>
                      <m:e>
                        <m:r>
                          <a:rPr lang="en-GB" i="1">
                            <a:latin typeface="Cambria Math" panose="02040503050406030204" pitchFamily="18" charset="0"/>
                            <a:ea typeface="Yu Mincho" panose="02020400000000000000" pitchFamily="18" charset="-128"/>
                            <a:cs typeface="Times New Roman" panose="02020603050405020304" pitchFamily="18" charset="0"/>
                          </a:rPr>
                          <m:t>𝑁</m:t>
                        </m:r>
                      </m:e>
                      <m:sub>
                        <m:r>
                          <a:rPr lang="en-GB" i="1">
                            <a:latin typeface="Cambria Math" panose="02040503050406030204" pitchFamily="18" charset="0"/>
                            <a:ea typeface="Yu Mincho" panose="02020400000000000000" pitchFamily="18" charset="-128"/>
                            <a:cs typeface="Times New Roman" panose="02020603050405020304" pitchFamily="18" charset="0"/>
                          </a:rPr>
                          <m:t>𝐻</m:t>
                        </m:r>
                      </m:sub>
                    </m:sSub>
                    <m:r>
                      <a:rPr lang="en-GB" i="1">
                        <a:latin typeface="Cambria Math" panose="02040503050406030204" pitchFamily="18" charset="0"/>
                        <a:ea typeface="Yu Mincho" panose="02020400000000000000" pitchFamily="18" charset="-128"/>
                        <a:cs typeface="Times New Roman" panose="02020603050405020304" pitchFamily="18" charset="0"/>
                      </a:rPr>
                      <m:t>=5×</m:t>
                    </m:r>
                    <m:sSup>
                      <m:sSupPr>
                        <m:ctrlPr>
                          <a:rPr lang="en-GB" i="1">
                            <a:effectLst/>
                            <a:latin typeface="Cambria Math" panose="02040503050406030204" pitchFamily="18" charset="0"/>
                          </a:rPr>
                        </m:ctrlPr>
                      </m:sSupPr>
                      <m:e>
                        <m:r>
                          <a:rPr lang="en-GB" i="1">
                            <a:latin typeface="Cambria Math" panose="02040503050406030204" pitchFamily="18" charset="0"/>
                            <a:ea typeface="Yu Mincho" panose="02020400000000000000" pitchFamily="18" charset="-128"/>
                            <a:cs typeface="Times New Roman" panose="02020603050405020304" pitchFamily="18" charset="0"/>
                          </a:rPr>
                          <m:t>10</m:t>
                        </m:r>
                      </m:e>
                      <m:sup>
                        <m:r>
                          <a:rPr lang="en-GB" i="1">
                            <a:latin typeface="Cambria Math" panose="02040503050406030204" pitchFamily="18" charset="0"/>
                            <a:ea typeface="Yu Mincho" panose="02020400000000000000" pitchFamily="18" charset="-128"/>
                            <a:cs typeface="Times New Roman" panose="02020603050405020304" pitchFamily="18" charset="0"/>
                          </a:rPr>
                          <m:t>20</m:t>
                        </m:r>
                      </m:sup>
                    </m:sSup>
                  </m:oMath>
                </a14:m>
                <a:r>
                  <a:rPr lang="en-GB" dirty="0">
                    <a:latin typeface="Times New Roman" panose="02020603050405020304" pitchFamily="18" charset="0"/>
                    <a:ea typeface="Yu Mincho" panose="02020400000000000000" pitchFamily="18" charset="-128"/>
                  </a:rPr>
                  <a:t>cm</a:t>
                </a:r>
                <a:r>
                  <a:rPr lang="en-GB" baseline="30000" dirty="0">
                    <a:latin typeface="Times New Roman" panose="02020603050405020304" pitchFamily="18" charset="0"/>
                    <a:ea typeface="Yu Mincho" panose="02020400000000000000" pitchFamily="18" charset="-128"/>
                  </a:rPr>
                  <a:t>-2</a:t>
                </a:r>
                <a:r>
                  <a:rPr lang="en-GB" dirty="0">
                    <a:latin typeface="Times New Roman" panose="02020603050405020304" pitchFamily="18" charset="0"/>
                    <a:ea typeface="Yu Mincho" panose="02020400000000000000" pitchFamily="18" charset="-128"/>
                  </a:rPr>
                  <a:t> (solid) and 10</a:t>
                </a:r>
                <a:r>
                  <a:rPr lang="en-GB" baseline="30000" dirty="0">
                    <a:latin typeface="Times New Roman" panose="02020603050405020304" pitchFamily="18" charset="0"/>
                    <a:ea typeface="Yu Mincho" panose="02020400000000000000" pitchFamily="18" charset="-128"/>
                  </a:rPr>
                  <a:t>22 </a:t>
                </a:r>
                <a:r>
                  <a:rPr lang="en-GB" dirty="0">
                    <a:latin typeface="Times New Roman" panose="02020603050405020304" pitchFamily="18" charset="0"/>
                    <a:ea typeface="Yu Mincho" panose="02020400000000000000" pitchFamily="18" charset="-128"/>
                  </a:rPr>
                  <a:t>cm</a:t>
                </a:r>
                <a:r>
                  <a:rPr lang="en-GB" baseline="30000" dirty="0">
                    <a:latin typeface="Times New Roman" panose="02020603050405020304" pitchFamily="18" charset="0"/>
                    <a:ea typeface="Yu Mincho" panose="02020400000000000000" pitchFamily="18" charset="-128"/>
                  </a:rPr>
                  <a:t>-2</a:t>
                </a:r>
                <a:r>
                  <a:rPr lang="en-GB" dirty="0">
                    <a:latin typeface="Times New Roman" panose="02020603050405020304" pitchFamily="18" charset="0"/>
                    <a:ea typeface="Yu Mincho" panose="02020400000000000000" pitchFamily="18" charset="-128"/>
                  </a:rPr>
                  <a:t> (dashed).</a:t>
                </a:r>
                <a:r>
                  <a:rPr lang="en-GB" dirty="0">
                    <a:effectLst/>
                  </a:rPr>
                  <a:t> </a:t>
                </a:r>
                <a:endParaRPr lang="en-US" dirty="0"/>
              </a:p>
            </p:txBody>
          </p:sp>
        </mc:Choice>
        <mc:Fallback xmlns="">
          <p:sp>
            <p:nvSpPr>
              <p:cNvPr id="4" name="Rectangle 3">
                <a:extLst>
                  <a:ext uri="{FF2B5EF4-FFF2-40B4-BE49-F238E27FC236}">
                    <a16:creationId xmlns:a16="http://schemas.microsoft.com/office/drawing/2014/main" id="{6BDE3DB4-28A2-A84B-9ACF-40F9E8C19108}"/>
                  </a:ext>
                </a:extLst>
              </p:cNvPr>
              <p:cNvSpPr>
                <a:spLocks noRot="1" noChangeAspect="1" noMove="1" noResize="1" noEditPoints="1" noAdjustHandles="1" noChangeArrowheads="1" noChangeShapeType="1" noTextEdit="1"/>
              </p:cNvSpPr>
              <p:nvPr/>
            </p:nvSpPr>
            <p:spPr>
              <a:xfrm>
                <a:off x="457200" y="5122251"/>
                <a:ext cx="6096000" cy="1200329"/>
              </a:xfrm>
              <a:prstGeom prst="rect">
                <a:avLst/>
              </a:prstGeom>
              <a:blipFill>
                <a:blip r:embed="rId3"/>
                <a:stretch>
                  <a:fillRect l="-833" t="-2105" r="-417" b="-7368"/>
                </a:stretch>
              </a:blipFill>
            </p:spPr>
            <p:txBody>
              <a:bodyPr/>
              <a:lstStyle/>
              <a:p>
                <a:r>
                  <a:rPr lang="en-US">
                    <a:noFill/>
                  </a:rPr>
                  <a:t> </a:t>
                </a:r>
              </a:p>
            </p:txBody>
          </p:sp>
        </mc:Fallback>
      </mc:AlternateContent>
      <p:pic>
        <p:nvPicPr>
          <p:cNvPr id="5" name="Immagine 8">
            <a:extLst>
              <a:ext uri="{FF2B5EF4-FFF2-40B4-BE49-F238E27FC236}">
                <a16:creationId xmlns:a16="http://schemas.microsoft.com/office/drawing/2014/main" id="{B3D1694A-3A96-B84C-9AC6-B5247A08532B}"/>
              </a:ext>
            </a:extLst>
          </p:cNvPr>
          <p:cNvPicPr/>
          <p:nvPr/>
        </p:nvPicPr>
        <p:blipFill>
          <a:blip r:embed="rId4"/>
          <a:stretch>
            <a:fillRect/>
          </a:stretch>
        </p:blipFill>
        <p:spPr bwMode="auto">
          <a:xfrm>
            <a:off x="6645802" y="1353657"/>
            <a:ext cx="5390254" cy="4675004"/>
          </a:xfrm>
          <a:prstGeom prst="rect">
            <a:avLst/>
          </a:prstGeom>
          <a:noFill/>
          <a:ln>
            <a:noFill/>
          </a:ln>
        </p:spPr>
      </p:pic>
    </p:spTree>
    <p:extLst>
      <p:ext uri="{BB962C8B-B14F-4D97-AF65-F5344CB8AC3E}">
        <p14:creationId xmlns:p14="http://schemas.microsoft.com/office/powerpoint/2010/main" val="199667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a:extLst>
              <a:ext uri="{FF2B5EF4-FFF2-40B4-BE49-F238E27FC236}">
                <a16:creationId xmlns:a16="http://schemas.microsoft.com/office/drawing/2014/main" id="{9695491E-C348-3C48-BAA2-0A1B7F03863D}"/>
              </a:ext>
            </a:extLst>
          </p:cNvPr>
          <p:cNvSpPr txBox="1">
            <a:spLocks noChangeArrowheads="1"/>
          </p:cNvSpPr>
          <p:nvPr/>
        </p:nvSpPr>
        <p:spPr bwMode="auto">
          <a:xfrm>
            <a:off x="3124200" y="232405"/>
            <a:ext cx="568714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altLang="en-US" sz="4000" b="1" dirty="0">
                <a:solidFill>
                  <a:srgbClr val="FF0000"/>
                </a:solidFill>
                <a:latin typeface="+mj-lt"/>
              </a:rPr>
              <a:t>Surveys and synergy</a:t>
            </a:r>
            <a:endParaRPr lang="en-US" altLang="en-US" sz="4000" b="1" dirty="0">
              <a:solidFill>
                <a:srgbClr val="FF0000"/>
              </a:solidFill>
              <a:latin typeface="+mj-lt"/>
            </a:endParaRPr>
          </a:p>
        </p:txBody>
      </p:sp>
      <p:sp>
        <p:nvSpPr>
          <p:cNvPr id="40963" name="Text Box 3">
            <a:extLst>
              <a:ext uri="{FF2B5EF4-FFF2-40B4-BE49-F238E27FC236}">
                <a16:creationId xmlns:a16="http://schemas.microsoft.com/office/drawing/2014/main" id="{1374BD27-FE2B-1C48-8CEC-C8E49848963E}"/>
              </a:ext>
            </a:extLst>
          </p:cNvPr>
          <p:cNvSpPr txBox="1">
            <a:spLocks noChangeArrowheads="1"/>
          </p:cNvSpPr>
          <p:nvPr/>
        </p:nvSpPr>
        <p:spPr bwMode="auto">
          <a:xfrm>
            <a:off x="1629288" y="1047345"/>
            <a:ext cx="9552562" cy="420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spcBef>
                <a:spcPct val="50000"/>
              </a:spcBef>
              <a:buFont typeface="Arial" panose="020B0604020202020204" pitchFamily="34" charset="0"/>
              <a:buChar char="•"/>
            </a:pPr>
            <a:r>
              <a:rPr lang="en-GB" altLang="en-US" dirty="0">
                <a:solidFill>
                  <a:srgbClr val="0000FF"/>
                </a:solidFill>
              </a:rPr>
              <a:t> </a:t>
            </a:r>
            <a:r>
              <a:rPr lang="en-GB" altLang="en-US" sz="2000" dirty="0">
                <a:latin typeface="Arial" panose="020B0604020202020204" pitchFamily="34" charset="0"/>
                <a:cs typeface="Arial" panose="020B0604020202020204" pitchFamily="34" charset="0"/>
              </a:rPr>
              <a:t>Bright survey: daily (or faster) monitoring of few dozen targets </a:t>
            </a:r>
          </a:p>
          <a:p>
            <a:pPr marL="285750" indent="-285750">
              <a:spcBef>
                <a:spcPct val="50000"/>
              </a:spcBef>
              <a:buFont typeface="Arial" panose="020B0604020202020204" pitchFamily="34" charset="0"/>
              <a:buChar char="•"/>
            </a:pPr>
            <a:r>
              <a:rPr lang="en-GB" altLang="en-US" sz="2000" dirty="0">
                <a:latin typeface="Arial" panose="020B0604020202020204" pitchFamily="34" charset="0"/>
                <a:cs typeface="Arial" panose="020B0604020202020204" pitchFamily="34" charset="0"/>
              </a:rPr>
              <a:t> Medium survey:  ~weekly monitoring of hundreds-thousands of targets</a:t>
            </a:r>
          </a:p>
          <a:p>
            <a:pPr marL="285750" indent="-285750">
              <a:spcBef>
                <a:spcPct val="50000"/>
              </a:spcBef>
              <a:buFont typeface="Arial" panose="020B0604020202020204" pitchFamily="34" charset="0"/>
              <a:buChar char="•"/>
            </a:pPr>
            <a:r>
              <a:rPr lang="en-GB" altLang="en-US" sz="2000" dirty="0">
                <a:latin typeface="Arial" panose="020B0604020202020204" pitchFamily="34" charset="0"/>
                <a:cs typeface="Arial" panose="020B0604020202020204" pitchFamily="34" charset="0"/>
              </a:rPr>
              <a:t> Faint survey: flaring survey of entire sample</a:t>
            </a:r>
          </a:p>
          <a:p>
            <a:pPr marL="285750" indent="-285750">
              <a:spcBef>
                <a:spcPct val="50000"/>
              </a:spcBef>
              <a:buFont typeface="Arial" panose="020B0604020202020204" pitchFamily="34" charset="0"/>
              <a:buChar char="•"/>
            </a:pPr>
            <a:endParaRPr lang="en-GB" altLang="en-US" sz="2000" dirty="0">
              <a:latin typeface="Arial" panose="020B0604020202020204" pitchFamily="34" charset="0"/>
              <a:cs typeface="Arial" panose="020B0604020202020204" pitchFamily="34" charset="0"/>
            </a:endParaRPr>
          </a:p>
          <a:p>
            <a:pPr>
              <a:spcBef>
                <a:spcPct val="50000"/>
              </a:spcBef>
              <a:buFont typeface="Wingdings" pitchFamily="2" charset="2"/>
              <a:buChar char="q"/>
            </a:pPr>
            <a:r>
              <a:rPr lang="en-GB" altLang="en-US" sz="2000" dirty="0">
                <a:latin typeface="Arial" panose="020B0604020202020204" pitchFamily="34" charset="0"/>
                <a:cs typeface="Arial" panose="020B0604020202020204" pitchFamily="34" charset="0"/>
              </a:rPr>
              <a:t> With the SXI we do not need to decide sampling rate ahead of time – SXI observes and provides on-board triggers, but also telemeters all photons to ground</a:t>
            </a:r>
            <a:endParaRPr lang="en-GB" altLang="en-US" sz="2000" u="sng" dirty="0">
              <a:latin typeface="Arial" panose="020B0604020202020204" pitchFamily="34" charset="0"/>
              <a:cs typeface="Arial" panose="020B0604020202020204" pitchFamily="34" charset="0"/>
            </a:endParaRPr>
          </a:p>
          <a:p>
            <a:pPr>
              <a:spcBef>
                <a:spcPct val="50000"/>
              </a:spcBef>
              <a:buFont typeface="Wingdings" pitchFamily="2" charset="2"/>
              <a:buChar char="q"/>
            </a:pPr>
            <a:r>
              <a:rPr lang="en-GB" altLang="en-US" sz="2000" u="sng"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Almost all future facilities have time domain studies in their science case (e.g. ELT, SKA, CTA, Athena, ET…) so excellent opportunities for synergy</a:t>
            </a:r>
          </a:p>
          <a:p>
            <a:pPr>
              <a:spcBef>
                <a:spcPct val="50000"/>
              </a:spcBef>
            </a:pPr>
            <a:endParaRPr lang="en-GB" altLang="en-US" sz="2000" dirty="0">
              <a:latin typeface="Arial" panose="020B0604020202020204" pitchFamily="34" charset="0"/>
              <a:cs typeface="Arial" panose="020B0604020202020204" pitchFamily="34" charset="0"/>
            </a:endParaRPr>
          </a:p>
          <a:p>
            <a:pPr>
              <a:spcBef>
                <a:spcPct val="50000"/>
              </a:spcBef>
            </a:pPr>
            <a:endParaRPr lang="en-US" altLang="en-US" dirty="0">
              <a:solidFill>
                <a:srgbClr val="0000FF"/>
              </a:solidFill>
            </a:endParaRPr>
          </a:p>
        </p:txBody>
      </p:sp>
      <p:pic>
        <p:nvPicPr>
          <p:cNvPr id="2" name="Picture 1">
            <a:extLst>
              <a:ext uri="{FF2B5EF4-FFF2-40B4-BE49-F238E27FC236}">
                <a16:creationId xmlns:a16="http://schemas.microsoft.com/office/drawing/2014/main" id="{24913ADE-572F-9848-933F-7BB009C6FDB0}"/>
              </a:ext>
            </a:extLst>
          </p:cNvPr>
          <p:cNvPicPr>
            <a:picLocks noChangeAspect="1"/>
          </p:cNvPicPr>
          <p:nvPr/>
        </p:nvPicPr>
        <p:blipFill>
          <a:blip r:embed="rId2"/>
          <a:stretch>
            <a:fillRect/>
          </a:stretch>
        </p:blipFill>
        <p:spPr>
          <a:xfrm>
            <a:off x="2362200" y="4924044"/>
            <a:ext cx="1917700" cy="1041400"/>
          </a:xfrm>
          <a:prstGeom prst="rect">
            <a:avLst/>
          </a:prstGeom>
        </p:spPr>
      </p:pic>
      <p:pic>
        <p:nvPicPr>
          <p:cNvPr id="1028" name="Picture 4" descr="See the source image">
            <a:extLst>
              <a:ext uri="{FF2B5EF4-FFF2-40B4-BE49-F238E27FC236}">
                <a16:creationId xmlns:a16="http://schemas.microsoft.com/office/drawing/2014/main" id="{67C500D3-A558-084F-8A22-A56B773F3D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1904" y="4649921"/>
            <a:ext cx="2347330" cy="158964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318DB54-791B-D741-AB02-BFDBC3151505}"/>
              </a:ext>
            </a:extLst>
          </p:cNvPr>
          <p:cNvPicPr>
            <a:picLocks noChangeAspect="1"/>
          </p:cNvPicPr>
          <p:nvPr/>
        </p:nvPicPr>
        <p:blipFill>
          <a:blip r:embed="rId4"/>
          <a:stretch>
            <a:fillRect/>
          </a:stretch>
        </p:blipFill>
        <p:spPr>
          <a:xfrm>
            <a:off x="8112224" y="4765293"/>
            <a:ext cx="2222500" cy="1358900"/>
          </a:xfrm>
          <a:prstGeom prst="rect">
            <a:avLst/>
          </a:prstGeom>
        </p:spPr>
      </p:pic>
    </p:spTree>
    <p:extLst>
      <p:ext uri="{BB962C8B-B14F-4D97-AF65-F5344CB8AC3E}">
        <p14:creationId xmlns:p14="http://schemas.microsoft.com/office/powerpoint/2010/main" val="2717448263"/>
      </p:ext>
    </p:extLst>
  </p:cSld>
  <p:clrMapOvr>
    <a:masterClrMapping/>
  </p:clrMapOvr>
  <mc:AlternateContent xmlns:mc="http://schemas.openxmlformats.org/markup-compatibility/2006" xmlns:p14="http://schemas.microsoft.com/office/powerpoint/2010/main">
    <mc:Choice Requires="p14">
      <p:transition spd="slow" p14:dur="2000" advTm="68234"/>
    </mc:Choice>
    <mc:Fallback xmlns="">
      <p:transition spd="slow" advTm="68234"/>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85573917-7BB6-9D44-A0A0-9FF2976FCD06}"/>
              </a:ext>
            </a:extLst>
          </p:cNvPr>
          <p:cNvSpPr txBox="1">
            <a:spLocks noChangeArrowheads="1"/>
          </p:cNvSpPr>
          <p:nvPr/>
        </p:nvSpPr>
        <p:spPr bwMode="auto">
          <a:xfrm>
            <a:off x="2900464" y="2411401"/>
            <a:ext cx="568714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4000" b="1" dirty="0">
                <a:solidFill>
                  <a:srgbClr val="FF0000"/>
                </a:solidFill>
                <a:latin typeface="+mj-lt"/>
              </a:rPr>
              <a:t>Thank you</a:t>
            </a:r>
          </a:p>
        </p:txBody>
      </p:sp>
    </p:spTree>
    <p:extLst>
      <p:ext uri="{BB962C8B-B14F-4D97-AF65-F5344CB8AC3E}">
        <p14:creationId xmlns:p14="http://schemas.microsoft.com/office/powerpoint/2010/main" val="592929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1" y="1371601"/>
            <a:ext cx="9144000" cy="59436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base">
              <a:spcAft>
                <a:spcPct val="0"/>
              </a:spcAft>
              <a:buFont typeface="Arial" panose="020B0604020202020204" pitchFamily="34" charset="0"/>
              <a:buChar char="•"/>
              <a:defRPr/>
            </a:pPr>
            <a:r>
              <a:rPr lang="en-US" altLang="it-IT" sz="2400" b="1" i="1" dirty="0">
                <a:solidFill>
                  <a:schemeClr val="tx2"/>
                </a:solidFill>
                <a:latin typeface="Arial" charset="0"/>
                <a:ea typeface="Arial" charset="0"/>
                <a:cs typeface="Arial" charset="0"/>
              </a:rPr>
              <a:t>THESEUS</a:t>
            </a:r>
            <a:r>
              <a:rPr lang="en-US" altLang="it-IT" sz="2400" b="1" dirty="0">
                <a:solidFill>
                  <a:schemeClr val="tx2"/>
                </a:solidFill>
                <a:latin typeface="Arial" charset="0"/>
                <a:ea typeface="Arial" charset="0"/>
                <a:cs typeface="Arial" charset="0"/>
              </a:rPr>
              <a:t> </a:t>
            </a:r>
            <a:r>
              <a:rPr lang="en-US" altLang="it-IT" sz="2400" b="1" dirty="0">
                <a:solidFill>
                  <a:srgbClr val="FF0000"/>
                </a:solidFill>
                <a:latin typeface="Arial" charset="0"/>
                <a:ea typeface="Arial" charset="0"/>
                <a:cs typeface="Arial" charset="0"/>
              </a:rPr>
              <a:t>Core Science</a:t>
            </a:r>
            <a:r>
              <a:rPr lang="en-US" altLang="it-IT" sz="2400" b="1" dirty="0">
                <a:latin typeface="Arial" charset="0"/>
                <a:ea typeface="Arial" charset="0"/>
                <a:cs typeface="Arial" charset="0"/>
              </a:rPr>
              <a:t> is based on two pillars:</a:t>
            </a:r>
            <a:endParaRPr lang="en-US" altLang="it-IT" sz="1800" dirty="0">
              <a:latin typeface="Arial" charset="0"/>
              <a:ea typeface="Arial" charset="0"/>
              <a:cs typeface="Arial" charset="0"/>
            </a:endParaRPr>
          </a:p>
          <a:p>
            <a:pPr lvl="1" fontAlgn="base">
              <a:spcAft>
                <a:spcPct val="0"/>
              </a:spcAft>
              <a:buFont typeface="Courier New" charset="0"/>
              <a:buChar char="o"/>
              <a:defRPr/>
            </a:pPr>
            <a:r>
              <a:rPr lang="en-US" altLang="it-IT" sz="2000" dirty="0">
                <a:latin typeface="Arial" charset="0"/>
                <a:ea typeface="Arial" charset="0"/>
                <a:cs typeface="Arial" charset="0"/>
              </a:rPr>
              <a:t>probe the </a:t>
            </a:r>
            <a:r>
              <a:rPr lang="en-US" altLang="it-IT" sz="2000" b="1" dirty="0">
                <a:solidFill>
                  <a:schemeClr val="accent2"/>
                </a:solidFill>
                <a:latin typeface="Arial" charset="0"/>
                <a:ea typeface="Arial" charset="0"/>
                <a:cs typeface="Arial" charset="0"/>
              </a:rPr>
              <a:t>physical properties of the early Universe</a:t>
            </a:r>
            <a:r>
              <a:rPr lang="en-US" altLang="it-IT" sz="2000" dirty="0">
                <a:latin typeface="Arial" charset="0"/>
                <a:ea typeface="Arial" charset="0"/>
                <a:cs typeface="Arial" charset="0"/>
              </a:rPr>
              <a:t>, by discovering and exploiting the population of high redshift GRBs.</a:t>
            </a:r>
          </a:p>
          <a:p>
            <a:pPr lvl="1" fontAlgn="base">
              <a:spcAft>
                <a:spcPct val="0"/>
              </a:spcAft>
              <a:buFont typeface="Courier New" charset="0"/>
              <a:buChar char="o"/>
              <a:defRPr/>
            </a:pPr>
            <a:r>
              <a:rPr lang="en-US" altLang="it-IT" sz="2000" dirty="0">
                <a:latin typeface="Arial" charset="0"/>
                <a:ea typeface="Arial" charset="0"/>
                <a:cs typeface="Arial" charset="0"/>
              </a:rPr>
              <a:t>provide an </a:t>
            </a:r>
            <a:r>
              <a:rPr lang="en-US" altLang="it-IT" sz="2000" b="1" dirty="0">
                <a:solidFill>
                  <a:schemeClr val="accent2"/>
                </a:solidFill>
                <a:latin typeface="Arial" charset="0"/>
                <a:ea typeface="Arial" charset="0"/>
                <a:cs typeface="Arial" charset="0"/>
              </a:rPr>
              <a:t>unprecedented deep monitoring </a:t>
            </a:r>
            <a:r>
              <a:rPr lang="en-US" altLang="it-IT" sz="2000" dirty="0">
                <a:latin typeface="Arial" charset="0"/>
                <a:ea typeface="Arial" charset="0"/>
                <a:cs typeface="Arial" charset="0"/>
              </a:rPr>
              <a:t>of the soft X-ray transient Universe, providing a fundamental contribution to multi-messenger and time domain astrophysics in the early 2030s (synergy with </a:t>
            </a:r>
            <a:r>
              <a:rPr lang="en-US" sz="2000" dirty="0" err="1">
                <a:latin typeface="Arial" charset="0"/>
                <a:ea typeface="Arial" charset="0"/>
                <a:cs typeface="Arial" charset="0"/>
              </a:rPr>
              <a:t>aLIGO</a:t>
            </a:r>
            <a:r>
              <a:rPr lang="en-US" sz="2000" dirty="0">
                <a:latin typeface="Arial" charset="0"/>
                <a:ea typeface="Arial" charset="0"/>
                <a:cs typeface="Arial" charset="0"/>
              </a:rPr>
              <a:t>/</a:t>
            </a:r>
            <a:r>
              <a:rPr lang="en-US" sz="2000" dirty="0" err="1">
                <a:latin typeface="Arial" charset="0"/>
                <a:ea typeface="Arial" charset="0"/>
                <a:cs typeface="Arial" charset="0"/>
              </a:rPr>
              <a:t>aVirgo</a:t>
            </a:r>
            <a:r>
              <a:rPr lang="en-US" sz="2000" dirty="0">
                <a:latin typeface="Arial" charset="0"/>
                <a:ea typeface="Arial" charset="0"/>
                <a:cs typeface="Arial" charset="0"/>
              </a:rPr>
              <a:t>, </a:t>
            </a:r>
            <a:r>
              <a:rPr lang="en-US" sz="2000" dirty="0" err="1">
                <a:latin typeface="Arial" charset="0"/>
                <a:ea typeface="Arial" charset="0"/>
                <a:cs typeface="Arial" charset="0"/>
              </a:rPr>
              <a:t>eLISA</a:t>
            </a:r>
            <a:r>
              <a:rPr lang="en-US" sz="2000" dirty="0">
                <a:latin typeface="Arial" charset="0"/>
                <a:ea typeface="Arial" charset="0"/>
                <a:cs typeface="Arial" charset="0"/>
              </a:rPr>
              <a:t>, ET, Km3NET</a:t>
            </a:r>
            <a:r>
              <a:rPr lang="en-US" altLang="it-IT" sz="2000" dirty="0">
                <a:latin typeface="Arial" charset="0"/>
                <a:ea typeface="Arial" charset="0"/>
                <a:cs typeface="Arial" charset="0"/>
              </a:rPr>
              <a:t> and EM facilities e.g., LSST, E-ELT, SKA, CTA, ATHENA).</a:t>
            </a:r>
          </a:p>
          <a:p>
            <a:pPr lvl="1" fontAlgn="base">
              <a:spcAft>
                <a:spcPct val="0"/>
              </a:spcAft>
              <a:buFont typeface="Wingdings" panose="05000000000000000000" pitchFamily="2" charset="2"/>
              <a:buChar char="§"/>
              <a:defRPr/>
            </a:pPr>
            <a:endParaRPr lang="en-US" altLang="it-IT" sz="800" dirty="0">
              <a:latin typeface="Arial" charset="0"/>
              <a:ea typeface="Arial" charset="0"/>
              <a:cs typeface="Arial" charset="0"/>
            </a:endParaRPr>
          </a:p>
          <a:p>
            <a:pPr fontAlgn="base">
              <a:spcAft>
                <a:spcPct val="0"/>
              </a:spcAft>
              <a:buFont typeface="Arial" panose="020B0604020202020204" pitchFamily="34" charset="0"/>
              <a:buChar char="•"/>
              <a:defRPr/>
            </a:pPr>
            <a:r>
              <a:rPr lang="en-US" altLang="it-IT" sz="2400" b="1" i="1" dirty="0">
                <a:solidFill>
                  <a:schemeClr val="tx2"/>
                </a:solidFill>
                <a:latin typeface="Arial" charset="0"/>
                <a:ea typeface="Arial" charset="0"/>
                <a:cs typeface="Arial" charset="0"/>
              </a:rPr>
              <a:t>THESEUS</a:t>
            </a:r>
            <a:r>
              <a:rPr lang="en-US" altLang="it-IT" sz="2400" b="1" dirty="0">
                <a:solidFill>
                  <a:schemeClr val="tx2"/>
                </a:solidFill>
                <a:latin typeface="Arial" charset="0"/>
                <a:ea typeface="Arial" charset="0"/>
                <a:cs typeface="Arial" charset="0"/>
              </a:rPr>
              <a:t> </a:t>
            </a:r>
            <a:r>
              <a:rPr lang="en-US" altLang="it-IT" sz="2400" b="1" dirty="0">
                <a:solidFill>
                  <a:srgbClr val="FF0000"/>
                </a:solidFill>
                <a:latin typeface="Arial" charset="0"/>
                <a:ea typeface="Arial" charset="0"/>
                <a:cs typeface="Arial" charset="0"/>
              </a:rPr>
              <a:t>Observatory Science</a:t>
            </a:r>
            <a:r>
              <a:rPr lang="en-US" altLang="it-IT" sz="2400" b="1" dirty="0">
                <a:latin typeface="Arial" charset="0"/>
                <a:ea typeface="Arial" charset="0"/>
                <a:cs typeface="Arial" charset="0"/>
              </a:rPr>
              <a:t> includes:</a:t>
            </a:r>
            <a:endParaRPr lang="en-US" altLang="it-IT" sz="1800" dirty="0">
              <a:latin typeface="Arial" charset="0"/>
              <a:ea typeface="Arial" charset="0"/>
              <a:cs typeface="Arial" charset="0"/>
            </a:endParaRPr>
          </a:p>
          <a:p>
            <a:pPr lvl="1" fontAlgn="base">
              <a:spcAft>
                <a:spcPct val="0"/>
              </a:spcAft>
              <a:buFont typeface="Courier New" charset="0"/>
              <a:buChar char="o"/>
              <a:defRPr/>
            </a:pPr>
            <a:r>
              <a:rPr lang="en-US" altLang="it-IT" sz="2000" dirty="0">
                <a:latin typeface="Arial" charset="0"/>
                <a:ea typeface="Arial" charset="0"/>
                <a:cs typeface="Arial" charset="0"/>
              </a:rPr>
              <a:t>study of thousands of faint to bright X-ray sources by exploiting the </a:t>
            </a:r>
            <a:r>
              <a:rPr lang="en-US" altLang="it-IT" sz="2000" b="1" dirty="0">
                <a:solidFill>
                  <a:schemeClr val="accent2"/>
                </a:solidFill>
                <a:latin typeface="Arial" charset="0"/>
                <a:ea typeface="Arial" charset="0"/>
                <a:cs typeface="Arial" charset="0"/>
              </a:rPr>
              <a:t>unique simultaneous availability of broad band X-ray and NIR observations</a:t>
            </a:r>
          </a:p>
          <a:p>
            <a:pPr lvl="1" fontAlgn="base">
              <a:spcAft>
                <a:spcPct val="0"/>
              </a:spcAft>
              <a:buFont typeface="Courier New" charset="0"/>
              <a:buChar char="o"/>
              <a:defRPr/>
            </a:pPr>
            <a:r>
              <a:rPr lang="en-US" altLang="it-IT" sz="2000" dirty="0">
                <a:latin typeface="Arial" charset="0"/>
                <a:ea typeface="Arial" charset="0"/>
                <a:cs typeface="Arial" charset="0"/>
              </a:rPr>
              <a:t>provide a </a:t>
            </a:r>
            <a:r>
              <a:rPr lang="en-US" altLang="it-IT" sz="2000" b="1" dirty="0">
                <a:solidFill>
                  <a:schemeClr val="accent2"/>
                </a:solidFill>
                <a:latin typeface="Arial" charset="0"/>
                <a:ea typeface="Arial" charset="0"/>
                <a:cs typeface="Arial" charset="0"/>
              </a:rPr>
              <a:t>flexible follow-up observatory </a:t>
            </a:r>
            <a:r>
              <a:rPr lang="en-US" altLang="it-IT" sz="2000" dirty="0">
                <a:latin typeface="Arial" charset="0"/>
                <a:ea typeface="Arial" charset="0"/>
                <a:cs typeface="Arial" charset="0"/>
              </a:rPr>
              <a:t>for fast transient events with multi-wavelength </a:t>
            </a:r>
            <a:r>
              <a:rPr lang="en-US" altLang="it-IT" sz="2000" dirty="0" err="1">
                <a:latin typeface="Arial" charset="0"/>
                <a:ea typeface="Arial" charset="0"/>
                <a:cs typeface="Arial" charset="0"/>
              </a:rPr>
              <a:t>ToO</a:t>
            </a:r>
            <a:r>
              <a:rPr lang="en-US" altLang="it-IT" sz="2000" dirty="0">
                <a:latin typeface="Arial" charset="0"/>
                <a:ea typeface="Arial" charset="0"/>
                <a:cs typeface="Arial" charset="0"/>
              </a:rPr>
              <a:t> capabilities and </a:t>
            </a:r>
            <a:r>
              <a:rPr lang="en-US" altLang="it-IT" sz="2000" b="1" dirty="0">
                <a:solidFill>
                  <a:schemeClr val="accent2"/>
                </a:solidFill>
                <a:latin typeface="Arial" charset="0"/>
                <a:ea typeface="Arial" charset="0"/>
                <a:cs typeface="Arial" charset="0"/>
              </a:rPr>
              <a:t>guest-observer </a:t>
            </a:r>
            <a:r>
              <a:rPr lang="en-US" altLang="it-IT" sz="2000" b="1" dirty="0" err="1">
                <a:solidFill>
                  <a:schemeClr val="accent2"/>
                </a:solidFill>
                <a:latin typeface="Arial" charset="0"/>
                <a:ea typeface="Arial" charset="0"/>
                <a:cs typeface="Arial" charset="0"/>
              </a:rPr>
              <a:t>programmes</a:t>
            </a:r>
            <a:r>
              <a:rPr lang="en-US" altLang="it-IT" sz="2000" dirty="0">
                <a:latin typeface="Arial" charset="0"/>
                <a:ea typeface="Arial" charset="0"/>
                <a:cs typeface="Arial" charset="0"/>
              </a:rPr>
              <a:t>.</a:t>
            </a:r>
            <a:endParaRPr lang="en-US" altLang="it-IT" sz="1400" dirty="0">
              <a:solidFill>
                <a:srgbClr val="7030A0"/>
              </a:solidFill>
              <a:latin typeface="Arial" charset="0"/>
              <a:ea typeface="Arial" charset="0"/>
              <a:cs typeface="Arial" charset="0"/>
            </a:endParaRPr>
          </a:p>
          <a:p>
            <a:pPr fontAlgn="base">
              <a:spcAft>
                <a:spcPct val="0"/>
              </a:spcAft>
              <a:buFont typeface="Wingdings" panose="05000000000000000000" pitchFamily="2" charset="2"/>
              <a:buChar char="v"/>
              <a:defRPr/>
            </a:pPr>
            <a:endParaRPr lang="en-US" altLang="it-IT" sz="1400" dirty="0">
              <a:solidFill>
                <a:srgbClr val="7030A0"/>
              </a:solidFill>
              <a:latin typeface="Arial" charset="0"/>
              <a:ea typeface="Arial" charset="0"/>
              <a:cs typeface="Arial" charset="0"/>
            </a:endParaRPr>
          </a:p>
        </p:txBody>
      </p:sp>
      <p:pic>
        <p:nvPicPr>
          <p:cNvPr id="6" name="Picture 2" descr="THESE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996" y="37865"/>
            <a:ext cx="8868084" cy="1382405"/>
          </a:xfrm>
          <a:prstGeom prst="rect">
            <a:avLst/>
          </a:prstGeom>
          <a:noFill/>
          <a:extLst>
            <a:ext uri="{909E8E84-426E-40DD-AFC4-6F175D3DCCD1}">
              <a14:hiddenFill xmlns:a14="http://schemas.microsoft.com/office/drawing/2010/main">
                <a:solidFill>
                  <a:srgbClr val="FFFFFF"/>
                </a:solidFill>
              </a14:hiddenFill>
            </a:ext>
          </a:extLst>
        </p:spPr>
      </p:pic>
      <p:sp>
        <p:nvSpPr>
          <p:cNvPr id="7" name="Rettangolo 4">
            <a:extLst>
              <a:ext uri="{FF2B5EF4-FFF2-40B4-BE49-F238E27FC236}">
                <a16:creationId xmlns:a16="http://schemas.microsoft.com/office/drawing/2014/main" id="{90081233-E978-1541-9313-B0855823AAE5}"/>
              </a:ext>
            </a:extLst>
          </p:cNvPr>
          <p:cNvSpPr/>
          <p:nvPr/>
        </p:nvSpPr>
        <p:spPr>
          <a:xfrm>
            <a:off x="3707206" y="6324601"/>
            <a:ext cx="4777590" cy="430887"/>
          </a:xfrm>
          <a:prstGeom prst="rect">
            <a:avLst/>
          </a:prstGeom>
        </p:spPr>
        <p:txBody>
          <a:bodyPr wrap="none">
            <a:spAutoFit/>
          </a:bodyPr>
          <a:lstStyle/>
          <a:p>
            <a:r>
              <a:rPr lang="it-IT" sz="2200" b="1" i="1" dirty="0">
                <a:solidFill>
                  <a:srgbClr val="FF0000"/>
                </a:solidFill>
                <a:latin typeface="Arial Rounded MT Bold" panose="020F0704030504030204" pitchFamily="34" charset="0"/>
              </a:rPr>
              <a:t>http://www.isdc.unige.ch/theseus/</a:t>
            </a:r>
          </a:p>
        </p:txBody>
      </p:sp>
    </p:spTree>
    <p:extLst>
      <p:ext uri="{BB962C8B-B14F-4D97-AF65-F5344CB8AC3E}">
        <p14:creationId xmlns:p14="http://schemas.microsoft.com/office/powerpoint/2010/main" val="1145725803"/>
      </p:ext>
    </p:extLst>
  </p:cSld>
  <p:clrMapOvr>
    <a:masterClrMapping/>
  </p:clrMapOvr>
  <mc:AlternateContent xmlns:mc="http://schemas.openxmlformats.org/markup-compatibility/2006" xmlns:p14="http://schemas.microsoft.com/office/powerpoint/2010/main">
    <mc:Choice Requires="p14">
      <p:transition spd="slow" p14:dur="2000" advTm="113704"/>
    </mc:Choice>
    <mc:Fallback xmlns="">
      <p:transition spd="slow" advTm="113704"/>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9267" y="247007"/>
            <a:ext cx="7850221" cy="779745"/>
          </a:xfrm>
        </p:spPr>
        <p:txBody>
          <a:bodyPr>
            <a:noAutofit/>
          </a:bodyPr>
          <a:lstStyle/>
          <a:p>
            <a:pPr algn="ctr"/>
            <a:r>
              <a:rPr lang="en-US" sz="4000" b="1" dirty="0">
                <a:solidFill>
                  <a:srgbClr val="FF0000"/>
                </a:solidFill>
                <a:latin typeface="Arial" panose="020B0604020202020204" pitchFamily="34" charset="0"/>
                <a:cs typeface="Arial" panose="020B0604020202020204" pitchFamily="34" charset="0"/>
              </a:rPr>
              <a:t>What do we need from the SXI?</a:t>
            </a:r>
          </a:p>
        </p:txBody>
      </p:sp>
      <p:sp>
        <p:nvSpPr>
          <p:cNvPr id="3" name="Content Placeholder 2"/>
          <p:cNvSpPr>
            <a:spLocks noGrp="1"/>
          </p:cNvSpPr>
          <p:nvPr>
            <p:ph sz="quarter" idx="1"/>
          </p:nvPr>
        </p:nvSpPr>
        <p:spPr>
          <a:xfrm>
            <a:off x="1991543" y="1412775"/>
            <a:ext cx="8903435" cy="4783743"/>
          </a:xfrm>
        </p:spPr>
        <p:txBody>
          <a:bodyPr>
            <a:noAutofit/>
          </a:bodyPr>
          <a:lstStyle/>
          <a:p>
            <a:r>
              <a:rPr lang="en-US" sz="2000" dirty="0">
                <a:latin typeface="Arial" panose="020B0604020202020204" pitchFamily="34" charset="0"/>
                <a:cs typeface="Arial" panose="020B0604020202020204" pitchFamily="34" charset="0"/>
              </a:rPr>
              <a:t>Discovery instrument in the 0.3 – 5 keV band</a:t>
            </a:r>
          </a:p>
          <a:p>
            <a:r>
              <a:rPr lang="en-US" sz="2000" dirty="0">
                <a:latin typeface="Arial" panose="020B0604020202020204" pitchFamily="34" charset="0"/>
                <a:cs typeface="Arial" panose="020B0604020202020204" pitchFamily="34" charset="0"/>
              </a:rPr>
              <a:t>Large instantaneous field of view for GRB detection and the X-ray survey</a:t>
            </a:r>
          </a:p>
          <a:p>
            <a:r>
              <a:rPr lang="en-US" sz="2000" dirty="0">
                <a:latin typeface="Arial" panose="020B0604020202020204" pitchFamily="34" charset="0"/>
                <a:cs typeface="Arial" panose="020B0604020202020204" pitchFamily="34" charset="0"/>
              </a:rPr>
              <a:t>Good sensitivity: ~10</a:t>
            </a:r>
            <a:r>
              <a:rPr lang="en-US" sz="2000" baseline="30000" dirty="0">
                <a:latin typeface="Arial" panose="020B0604020202020204" pitchFamily="34" charset="0"/>
                <a:cs typeface="Arial" panose="020B0604020202020204" pitchFamily="34" charset="0"/>
              </a:rPr>
              <a:t>-10</a:t>
            </a:r>
            <a:r>
              <a:rPr lang="en-US" sz="2000" dirty="0">
                <a:latin typeface="Arial" panose="020B0604020202020204" pitchFamily="34" charset="0"/>
                <a:cs typeface="Arial" panose="020B0604020202020204" pitchFamily="34" charset="0"/>
              </a:rPr>
              <a:t> erg cm</a:t>
            </a:r>
            <a:r>
              <a:rPr lang="en-US" sz="2000" baseline="30000" dirty="0">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 s</a:t>
            </a:r>
            <a:r>
              <a:rPr lang="en-US" sz="2000" baseline="30000" dirty="0">
                <a:latin typeface="Arial" panose="020B0604020202020204" pitchFamily="34" charset="0"/>
                <a:cs typeface="Arial" panose="020B0604020202020204" pitchFamily="34" charset="0"/>
              </a:rPr>
              <a:t>-1</a:t>
            </a:r>
            <a:r>
              <a:rPr lang="en-US" sz="2000" dirty="0">
                <a:latin typeface="Arial" panose="020B0604020202020204" pitchFamily="34" charset="0"/>
                <a:cs typeface="Arial" panose="020B0604020202020204" pitchFamily="34" charset="0"/>
              </a:rPr>
              <a:t> in 100sec, ~2 x 10</a:t>
            </a:r>
            <a:r>
              <a:rPr lang="en-US" sz="2000" baseline="30000" dirty="0">
                <a:latin typeface="Arial" panose="020B0604020202020204" pitchFamily="34" charset="0"/>
                <a:cs typeface="Arial" panose="020B0604020202020204" pitchFamily="34" charset="0"/>
              </a:rPr>
              <a:t>—11</a:t>
            </a:r>
            <a:r>
              <a:rPr lang="en-US" sz="2000" dirty="0">
                <a:latin typeface="Arial" panose="020B0604020202020204" pitchFamily="34" charset="0"/>
                <a:cs typeface="Arial" panose="020B0604020202020204" pitchFamily="34" charset="0"/>
              </a:rPr>
              <a:t> in 1500sec</a:t>
            </a:r>
          </a:p>
          <a:p>
            <a:r>
              <a:rPr lang="en-US" sz="2000" dirty="0">
                <a:latin typeface="Arial" panose="020B0604020202020204" pitchFamily="34" charset="0"/>
                <a:cs typeface="Arial" panose="020B0604020202020204" pitchFamily="34" charset="0"/>
              </a:rPr>
              <a:t>PSF to provide &lt;2 arcmin </a:t>
            </a:r>
            <a:r>
              <a:rPr lang="en-US" sz="2000" dirty="0" err="1">
                <a:latin typeface="Arial" panose="020B0604020202020204" pitchFamily="34" charset="0"/>
                <a:cs typeface="Arial" panose="020B0604020202020204" pitchFamily="34" charset="0"/>
              </a:rPr>
              <a:t>localisation</a:t>
            </a:r>
            <a:r>
              <a:rPr lang="en-US" sz="2000" dirty="0">
                <a:latin typeface="Arial" panose="020B0604020202020204" pitchFamily="34" charset="0"/>
                <a:cs typeface="Arial" panose="020B0604020202020204" pitchFamily="34" charset="0"/>
              </a:rPr>
              <a:t> </a:t>
            </a:r>
          </a:p>
          <a:p>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The “usual” soft X-ray imaging systems do not provide the field of view</a:t>
            </a:r>
          </a:p>
          <a:p>
            <a:pPr marL="0" indent="0">
              <a:buNone/>
            </a:pPr>
            <a:r>
              <a:rPr lang="en-US" sz="2000" dirty="0">
                <a:latin typeface="Arial" panose="020B0604020202020204" pitchFamily="34" charset="0"/>
                <a:cs typeface="Arial" panose="020B0604020202020204" pitchFamily="34" charset="0"/>
              </a:rPr>
              <a:t>Scintillator or coded-mask devices do not observe below a few keV</a:t>
            </a:r>
          </a:p>
          <a:p>
            <a:pPr marL="0" indent="0">
              <a:buNone/>
            </a:pPr>
            <a:r>
              <a:rPr lang="en-US" sz="2000" dirty="0">
                <a:latin typeface="Arial" panose="020B0604020202020204" pitchFamily="34" charset="0"/>
                <a:cs typeface="Arial" panose="020B0604020202020204" pitchFamily="34" charset="0"/>
              </a:rPr>
              <a:t>A scintillator device does not provide the sensitivity or </a:t>
            </a:r>
            <a:r>
              <a:rPr lang="en-US" sz="2000" dirty="0" err="1">
                <a:latin typeface="Arial" panose="020B0604020202020204" pitchFamily="34" charset="0"/>
                <a:cs typeface="Arial" panose="020B0604020202020204" pitchFamily="34" charset="0"/>
              </a:rPr>
              <a:t>localisation</a:t>
            </a:r>
            <a:r>
              <a:rPr lang="en-US" sz="2000" dirty="0">
                <a:latin typeface="Arial" panose="020B0604020202020204" pitchFamily="34" charset="0"/>
                <a:cs typeface="Arial" panose="020B0604020202020204" pitchFamily="34" charset="0"/>
              </a:rPr>
              <a:t> accuracy</a:t>
            </a:r>
          </a:p>
          <a:p>
            <a:pPr marL="0" indent="0">
              <a:buNone/>
            </a:pPr>
            <a:endParaRPr lang="en-US" sz="2400" dirty="0"/>
          </a:p>
          <a:p>
            <a:pPr marL="0" indent="0">
              <a:buNone/>
            </a:pPr>
            <a:r>
              <a:rPr lang="en-US" sz="2000" dirty="0">
                <a:latin typeface="Arial" panose="020B0604020202020204" pitchFamily="34" charset="0"/>
                <a:cs typeface="Arial" panose="020B0604020202020204" pitchFamily="34" charset="0"/>
              </a:rPr>
              <a:t>Our required combination of sky area and soft X-ray sensitivity requires an intrinsically wide-field, focusing X-ray optic – the so-called ‘Lobster-eye’</a:t>
            </a:r>
          </a:p>
        </p:txBody>
      </p:sp>
    </p:spTree>
    <p:extLst>
      <p:ext uri="{BB962C8B-B14F-4D97-AF65-F5344CB8AC3E}">
        <p14:creationId xmlns:p14="http://schemas.microsoft.com/office/powerpoint/2010/main" val="63348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81" name="Picture 12">
            <a:extLst>
              <a:ext uri="{FF2B5EF4-FFF2-40B4-BE49-F238E27FC236}">
                <a16:creationId xmlns:a16="http://schemas.microsoft.com/office/drawing/2014/main" id="{3CC44866-F6C5-5148-B6FD-35E8E3DB648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71801" y="818495"/>
            <a:ext cx="3604962" cy="3834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 name="Picture 2">
            <a:extLst>
              <a:ext uri="{FF2B5EF4-FFF2-40B4-BE49-F238E27FC236}">
                <a16:creationId xmlns:a16="http://schemas.microsoft.com/office/drawing/2014/main" id="{E3A7CFBB-CE69-5F49-9CDE-7B0FBC51C2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533401"/>
            <a:ext cx="5956300" cy="282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3">
            <a:extLst>
              <a:ext uri="{FF2B5EF4-FFF2-40B4-BE49-F238E27FC236}">
                <a16:creationId xmlns:a16="http://schemas.microsoft.com/office/drawing/2014/main" id="{25F2951B-B1E5-F24B-866E-9C9E48366B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3200401"/>
            <a:ext cx="6070600" cy="282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ctangle 4">
            <a:extLst>
              <a:ext uri="{FF2B5EF4-FFF2-40B4-BE49-F238E27FC236}">
                <a16:creationId xmlns:a16="http://schemas.microsoft.com/office/drawing/2014/main" id="{082B3AA2-105F-E04F-AFE6-475AC7106890}"/>
              </a:ext>
            </a:extLst>
          </p:cNvPr>
          <p:cNvSpPr>
            <a:spLocks noChangeArrowheads="1"/>
          </p:cNvSpPr>
          <p:nvPr/>
        </p:nvSpPr>
        <p:spPr bwMode="auto">
          <a:xfrm>
            <a:off x="2371725" y="2460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b="1">
              <a:solidFill>
                <a:srgbClr val="000000"/>
              </a:solidFill>
              <a:ea typeface="MS PGothic" panose="020B0600070205080204" pitchFamily="34" charset="-128"/>
            </a:endParaRPr>
          </a:p>
        </p:txBody>
      </p:sp>
      <p:sp>
        <p:nvSpPr>
          <p:cNvPr id="28677" name="Rectangle 2">
            <a:extLst>
              <a:ext uri="{FF2B5EF4-FFF2-40B4-BE49-F238E27FC236}">
                <a16:creationId xmlns:a16="http://schemas.microsoft.com/office/drawing/2014/main" id="{833ED038-C942-544D-913A-E5F9A95ABD93}"/>
              </a:ext>
            </a:extLst>
          </p:cNvPr>
          <p:cNvSpPr>
            <a:spLocks noChangeArrowheads="1"/>
          </p:cNvSpPr>
          <p:nvPr/>
        </p:nvSpPr>
        <p:spPr bwMode="auto">
          <a:xfrm>
            <a:off x="2133600" y="40619"/>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4000" b="1" dirty="0">
                <a:solidFill>
                  <a:srgbClr val="FF0000"/>
                </a:solidFill>
                <a:latin typeface="Arial Narrow"/>
                <a:ea typeface="ヒラギノ角ゴ Pro W3" panose="020B0300000000000000" pitchFamily="34" charset="-128"/>
                <a:cs typeface="ヒラギノ角ゴ Pro W3" panose="020B0300000000000000" pitchFamily="34" charset="-128"/>
              </a:rPr>
              <a:t>Lobster-eye Wide-field Vision</a:t>
            </a:r>
            <a:endParaRPr lang="en-US" altLang="en-US" sz="4000" dirty="0">
              <a:solidFill>
                <a:srgbClr val="FF0000"/>
              </a:solidFill>
              <a:latin typeface="Arial Narrow"/>
              <a:ea typeface="ヒラギノ角ゴ Pro W3" panose="020B0300000000000000" pitchFamily="34" charset="-128"/>
              <a:cs typeface="ヒラギノ角ゴ Pro W3" panose="020B0300000000000000" pitchFamily="34" charset="-128"/>
            </a:endParaRPr>
          </a:p>
        </p:txBody>
      </p:sp>
      <p:sp>
        <p:nvSpPr>
          <p:cNvPr id="28682" name="TextBox 2">
            <a:extLst>
              <a:ext uri="{FF2B5EF4-FFF2-40B4-BE49-F238E27FC236}">
                <a16:creationId xmlns:a16="http://schemas.microsoft.com/office/drawing/2014/main" id="{67B22BBE-33AD-9441-B5C5-712E6766F5BE}"/>
              </a:ext>
            </a:extLst>
          </p:cNvPr>
          <p:cNvSpPr txBox="1">
            <a:spLocks noChangeArrowheads="1"/>
          </p:cNvSpPr>
          <p:nvPr/>
        </p:nvSpPr>
        <p:spPr bwMode="auto">
          <a:xfrm>
            <a:off x="2063751" y="6192838"/>
            <a:ext cx="57007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000">
                <a:solidFill>
                  <a:srgbClr val="000000"/>
                </a:solidFill>
              </a:rPr>
              <a:t>X-ray option originally described by Angel (1979)</a:t>
            </a:r>
          </a:p>
        </p:txBody>
      </p:sp>
      <p:sp>
        <p:nvSpPr>
          <p:cNvPr id="2" name="TextBox 1">
            <a:extLst>
              <a:ext uri="{FF2B5EF4-FFF2-40B4-BE49-F238E27FC236}">
                <a16:creationId xmlns:a16="http://schemas.microsoft.com/office/drawing/2014/main" id="{19F08EE2-4ACA-0048-9C0C-83B6A5F6CD18}"/>
              </a:ext>
            </a:extLst>
          </p:cNvPr>
          <p:cNvSpPr txBox="1"/>
          <p:nvPr/>
        </p:nvSpPr>
        <p:spPr>
          <a:xfrm>
            <a:off x="7968208" y="4880997"/>
            <a:ext cx="2376264" cy="369332"/>
          </a:xfrm>
          <a:prstGeom prst="rect">
            <a:avLst/>
          </a:prstGeom>
          <a:noFill/>
        </p:spPr>
        <p:txBody>
          <a:bodyPr wrap="square" rtlCol="0">
            <a:spAutoFit/>
          </a:bodyPr>
          <a:lstStyle/>
          <a:p>
            <a:pPr eaLnBrk="0" fontAlgn="base" hangingPunct="0">
              <a:spcBef>
                <a:spcPct val="0"/>
              </a:spcBef>
              <a:spcAft>
                <a:spcPct val="0"/>
              </a:spcAft>
            </a:pPr>
            <a:r>
              <a:rPr lang="en-US" dirty="0">
                <a:solidFill>
                  <a:srgbClr val="000000"/>
                </a:solidFill>
              </a:rPr>
              <a:t>No single optical axis</a:t>
            </a:r>
          </a:p>
        </p:txBody>
      </p:sp>
    </p:spTree>
    <p:extLst>
      <p:ext uri="{BB962C8B-B14F-4D97-AF65-F5344CB8AC3E}">
        <p14:creationId xmlns:p14="http://schemas.microsoft.com/office/powerpoint/2010/main" val="906302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DD4DE9C9-C009-1C41-8205-58F0EA30EFD1}"/>
              </a:ext>
            </a:extLst>
          </p:cNvPr>
          <p:cNvSpPr>
            <a:spLocks noGrp="1" noChangeArrowheads="1"/>
          </p:cNvSpPr>
          <p:nvPr>
            <p:ph type="title"/>
          </p:nvPr>
        </p:nvSpPr>
        <p:spPr bwMode="auto">
          <a:xfrm>
            <a:off x="2057400" y="46038"/>
            <a:ext cx="8229600" cy="868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000" b="1" dirty="0">
                <a:solidFill>
                  <a:srgbClr val="FF0000"/>
                </a:solidFill>
              </a:rPr>
              <a:t>Micro Pore Optics</a:t>
            </a:r>
          </a:p>
        </p:txBody>
      </p:sp>
      <p:sp>
        <p:nvSpPr>
          <p:cNvPr id="5" name="Rectangle 3">
            <a:extLst>
              <a:ext uri="{FF2B5EF4-FFF2-40B4-BE49-F238E27FC236}">
                <a16:creationId xmlns:a16="http://schemas.microsoft.com/office/drawing/2014/main" id="{90578E64-EBFF-B24E-B521-1FB365668F13}"/>
              </a:ext>
            </a:extLst>
          </p:cNvPr>
          <p:cNvSpPr txBox="1">
            <a:spLocks noChangeArrowheads="1"/>
          </p:cNvSpPr>
          <p:nvPr/>
        </p:nvSpPr>
        <p:spPr bwMode="auto">
          <a:xfrm>
            <a:off x="2057400" y="914401"/>
            <a:ext cx="8547100" cy="1362075"/>
          </a:xfrm>
          <a:prstGeom prst="rect">
            <a:avLst/>
          </a:prstGeom>
          <a:noFill/>
          <a:ln w="9525">
            <a:noFill/>
            <a:miter lim="800000"/>
            <a:headEnd/>
            <a:tailEnd/>
          </a:ln>
        </p:spPr>
        <p:txBody>
          <a:bodyPr/>
          <a:lstStyle/>
          <a:p>
            <a:pPr marL="342900" indent="-342900" eaLnBrk="0" fontAlgn="base" hangingPunct="0">
              <a:spcBef>
                <a:spcPct val="20000"/>
              </a:spcBef>
              <a:spcAft>
                <a:spcPct val="0"/>
              </a:spcAft>
              <a:buFontTx/>
              <a:buChar char="•"/>
              <a:defRPr/>
            </a:pPr>
            <a:r>
              <a:rPr lang="en-US" sz="2000" kern="0" dirty="0">
                <a:solidFill>
                  <a:srgbClr val="000000"/>
                </a:solidFill>
                <a:latin typeface="Arial" panose="020B0604020202020204" pitchFamily="34" charset="0"/>
                <a:cs typeface="Arial" panose="020B0604020202020204" pitchFamily="34" charset="0"/>
              </a:rPr>
              <a:t>Glass plate – thickness L=2.4 mm </a:t>
            </a:r>
          </a:p>
          <a:p>
            <a:pPr marL="342900" indent="-342900" eaLnBrk="0" fontAlgn="base" hangingPunct="0">
              <a:spcBef>
                <a:spcPct val="20000"/>
              </a:spcBef>
              <a:spcAft>
                <a:spcPct val="0"/>
              </a:spcAft>
              <a:buFontTx/>
              <a:buChar char="•"/>
              <a:defRPr/>
            </a:pPr>
            <a:r>
              <a:rPr lang="en-US" sz="2000" kern="0" dirty="0">
                <a:solidFill>
                  <a:srgbClr val="000000"/>
                </a:solidFill>
                <a:latin typeface="Arial" panose="020B0604020202020204" pitchFamily="34" charset="0"/>
                <a:cs typeface="Arial" panose="020B0604020202020204" pitchFamily="34" charset="0"/>
              </a:rPr>
              <a:t>Square pores size 40 </a:t>
            </a:r>
            <a:r>
              <a:rPr lang="en-US" sz="2000" kern="0" dirty="0" err="1">
                <a:solidFill>
                  <a:srgbClr val="000000"/>
                </a:solidFill>
                <a:latin typeface="Arial" panose="020B0604020202020204" pitchFamily="34" charset="0"/>
                <a:cs typeface="Arial" panose="020B0604020202020204" pitchFamily="34" charset="0"/>
              </a:rPr>
              <a:t>μm</a:t>
            </a:r>
            <a:r>
              <a:rPr lang="en-US" sz="2000" kern="0" dirty="0">
                <a:solidFill>
                  <a:srgbClr val="000000"/>
                </a:solidFill>
                <a:latin typeface="Arial" panose="020B0604020202020204" pitchFamily="34" charset="0"/>
                <a:cs typeface="Arial" panose="020B0604020202020204" pitchFamily="34" charset="0"/>
              </a:rPr>
              <a:t>, so L/d=60 (provides optimum performance)</a:t>
            </a:r>
          </a:p>
          <a:p>
            <a:pPr marL="342900" indent="-342900" eaLnBrk="0" fontAlgn="base" hangingPunct="0">
              <a:spcBef>
                <a:spcPct val="20000"/>
              </a:spcBef>
              <a:spcAft>
                <a:spcPct val="0"/>
              </a:spcAft>
              <a:buFontTx/>
              <a:buChar char="•"/>
              <a:defRPr/>
            </a:pPr>
            <a:r>
              <a:rPr lang="en-US" sz="2000" kern="0" dirty="0">
                <a:solidFill>
                  <a:srgbClr val="000000"/>
                </a:solidFill>
                <a:latin typeface="Arial" panose="020B0604020202020204" pitchFamily="34" charset="0"/>
                <a:cs typeface="Arial" panose="020B0604020202020204" pitchFamily="34" charset="0"/>
              </a:rPr>
              <a:t>Slumped to spherical form </a:t>
            </a:r>
            <a:r>
              <a:rPr lang="en-US" sz="2000" kern="0" dirty="0" err="1">
                <a:solidFill>
                  <a:srgbClr val="000000"/>
                </a:solidFill>
                <a:latin typeface="Arial" panose="020B0604020202020204" pitchFamily="34" charset="0"/>
                <a:cs typeface="Arial" panose="020B0604020202020204" pitchFamily="34" charset="0"/>
              </a:rPr>
              <a:t>R</a:t>
            </a:r>
            <a:r>
              <a:rPr lang="en-US" sz="2000" kern="0" baseline="-25000" dirty="0" err="1">
                <a:solidFill>
                  <a:srgbClr val="000000"/>
                </a:solidFill>
                <a:latin typeface="Arial" panose="020B0604020202020204" pitchFamily="34" charset="0"/>
                <a:cs typeface="Arial" panose="020B0604020202020204" pitchFamily="34" charset="0"/>
              </a:rPr>
              <a:t>c</a:t>
            </a:r>
            <a:r>
              <a:rPr lang="en-US" sz="2000" kern="0" dirty="0">
                <a:solidFill>
                  <a:srgbClr val="000000"/>
                </a:solidFill>
                <a:latin typeface="Arial" panose="020B0604020202020204" pitchFamily="34" charset="0"/>
                <a:cs typeface="Arial" panose="020B0604020202020204" pitchFamily="34" charset="0"/>
              </a:rPr>
              <a:t>=2F = 600mm for THESEUS </a:t>
            </a:r>
          </a:p>
        </p:txBody>
      </p:sp>
      <p:pic>
        <p:nvPicPr>
          <p:cNvPr id="30723" name="Picture 8">
            <a:extLst>
              <a:ext uri="{FF2B5EF4-FFF2-40B4-BE49-F238E27FC236}">
                <a16:creationId xmlns:a16="http://schemas.microsoft.com/office/drawing/2014/main" id="{F3D89495-6D62-5E45-AD99-AC86A87617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1951" y="2276476"/>
            <a:ext cx="3863975"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10">
            <a:extLst>
              <a:ext uri="{FF2B5EF4-FFF2-40B4-BE49-F238E27FC236}">
                <a16:creationId xmlns:a16="http://schemas.microsoft.com/office/drawing/2014/main" id="{1E01A427-D603-074E-8857-98D13D7ADFD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2450" y="2203451"/>
            <a:ext cx="4895850"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5851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ext Box 2">
            <a:extLst>
              <a:ext uri="{FF2B5EF4-FFF2-40B4-BE49-F238E27FC236}">
                <a16:creationId xmlns:a16="http://schemas.microsoft.com/office/drawing/2014/main" id="{265C0B28-DB28-6A49-9019-AA4CDBA22B6C}"/>
              </a:ext>
            </a:extLst>
          </p:cNvPr>
          <p:cNvSpPr txBox="1">
            <a:spLocks noChangeArrowheads="1"/>
          </p:cNvSpPr>
          <p:nvPr/>
        </p:nvSpPr>
        <p:spPr bwMode="auto">
          <a:xfrm>
            <a:off x="1998663" y="209"/>
            <a:ext cx="7791450" cy="707886"/>
          </a:xfrm>
          <a:prstGeom prst="rect">
            <a:avLst/>
          </a:prstGeom>
          <a:noFill/>
          <a:ln w="9525">
            <a:noFill/>
            <a:miter lim="800000"/>
            <a:headEnd/>
            <a:tailEnd/>
          </a:ln>
          <a:effectLst/>
        </p:spPr>
        <p:txBody>
          <a:bodyPr>
            <a:spAutoFit/>
          </a:bodyPr>
          <a:lstStyle/>
          <a:p>
            <a:pPr algn="ctr" eaLnBrk="0" fontAlgn="base" hangingPunct="0">
              <a:spcBef>
                <a:spcPct val="50000"/>
              </a:spcBef>
              <a:spcAft>
                <a:spcPct val="0"/>
              </a:spcAft>
              <a:defRPr/>
            </a:pPr>
            <a:r>
              <a:rPr lang="en-GB" sz="4000" b="1" dirty="0">
                <a:solidFill>
                  <a:srgbClr val="FF0000"/>
                </a:solidFill>
                <a:effectLst>
                  <a:outerShdw blurRad="38100" dist="38100" dir="2700000" algn="tl">
                    <a:srgbClr val="C0C0C0"/>
                  </a:outerShdw>
                </a:effectLst>
                <a:ea typeface="ＭＳ Ｐゴシック" pitchFamily="34" charset="-128"/>
              </a:rPr>
              <a:t>Operation of an MPO telescope</a:t>
            </a:r>
            <a:endParaRPr lang="en-GB" sz="4000" b="1" dirty="0">
              <a:solidFill>
                <a:srgbClr val="FF0000"/>
              </a:solidFill>
              <a:ea typeface="ＭＳ Ｐゴシック" pitchFamily="34" charset="-128"/>
            </a:endParaRPr>
          </a:p>
        </p:txBody>
      </p:sp>
      <p:sp>
        <p:nvSpPr>
          <p:cNvPr id="32770" name="Rectangle 3">
            <a:extLst>
              <a:ext uri="{FF2B5EF4-FFF2-40B4-BE49-F238E27FC236}">
                <a16:creationId xmlns:a16="http://schemas.microsoft.com/office/drawing/2014/main" id="{D0626836-7557-AA47-9371-6E1CC9651C8F}"/>
              </a:ext>
            </a:extLst>
          </p:cNvPr>
          <p:cNvSpPr>
            <a:spLocks noChangeArrowheads="1"/>
          </p:cNvSpPr>
          <p:nvPr/>
        </p:nvSpPr>
        <p:spPr bwMode="auto">
          <a:xfrm>
            <a:off x="1770063" y="1731963"/>
            <a:ext cx="4648200" cy="3200400"/>
          </a:xfrm>
          <a:prstGeom prst="rect">
            <a:avLst/>
          </a:prstGeom>
          <a:solidFill>
            <a:schemeClr val="bg2"/>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GB" altLang="en-US">
              <a:solidFill>
                <a:srgbClr val="000000"/>
              </a:solidFill>
              <a:ea typeface="MS PGothic" panose="020B0600070205080204" pitchFamily="34" charset="-128"/>
            </a:endParaRPr>
          </a:p>
        </p:txBody>
      </p:sp>
      <p:sp>
        <p:nvSpPr>
          <p:cNvPr id="32771" name="AutoShape 4">
            <a:extLst>
              <a:ext uri="{FF2B5EF4-FFF2-40B4-BE49-F238E27FC236}">
                <a16:creationId xmlns:a16="http://schemas.microsoft.com/office/drawing/2014/main" id="{9B183DB1-4516-874A-A97D-414708F090CC}"/>
              </a:ext>
            </a:extLst>
          </p:cNvPr>
          <p:cNvSpPr>
            <a:spLocks noChangeArrowheads="1"/>
          </p:cNvSpPr>
          <p:nvPr/>
        </p:nvSpPr>
        <p:spPr bwMode="auto">
          <a:xfrm>
            <a:off x="2227263" y="2798763"/>
            <a:ext cx="609600" cy="457200"/>
          </a:xfrm>
          <a:prstGeom prst="parallelogram">
            <a:avLst>
              <a:gd name="adj" fmla="val 33333"/>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GB" altLang="en-US">
              <a:solidFill>
                <a:srgbClr val="000000"/>
              </a:solidFill>
              <a:ea typeface="MS PGothic" panose="020B0600070205080204" pitchFamily="34" charset="-128"/>
            </a:endParaRPr>
          </a:p>
        </p:txBody>
      </p:sp>
      <p:sp>
        <p:nvSpPr>
          <p:cNvPr id="32772" name="AutoShape 5">
            <a:extLst>
              <a:ext uri="{FF2B5EF4-FFF2-40B4-BE49-F238E27FC236}">
                <a16:creationId xmlns:a16="http://schemas.microsoft.com/office/drawing/2014/main" id="{401F2BD3-517A-1249-8658-70F070E6DA8F}"/>
              </a:ext>
            </a:extLst>
          </p:cNvPr>
          <p:cNvSpPr>
            <a:spLocks noChangeArrowheads="1"/>
          </p:cNvSpPr>
          <p:nvPr/>
        </p:nvSpPr>
        <p:spPr bwMode="auto">
          <a:xfrm>
            <a:off x="2913063" y="2798763"/>
            <a:ext cx="609600" cy="457200"/>
          </a:xfrm>
          <a:prstGeom prst="parallelogram">
            <a:avLst>
              <a:gd name="adj" fmla="val 33333"/>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GB" altLang="en-US">
              <a:solidFill>
                <a:srgbClr val="000000"/>
              </a:solidFill>
              <a:ea typeface="MS PGothic" panose="020B0600070205080204" pitchFamily="34" charset="-128"/>
            </a:endParaRPr>
          </a:p>
        </p:txBody>
      </p:sp>
      <p:sp>
        <p:nvSpPr>
          <p:cNvPr id="32773" name="AutoShape 6">
            <a:extLst>
              <a:ext uri="{FF2B5EF4-FFF2-40B4-BE49-F238E27FC236}">
                <a16:creationId xmlns:a16="http://schemas.microsoft.com/office/drawing/2014/main" id="{ED625A49-ED5A-8542-9542-0E727625541B}"/>
              </a:ext>
            </a:extLst>
          </p:cNvPr>
          <p:cNvSpPr>
            <a:spLocks noChangeArrowheads="1"/>
          </p:cNvSpPr>
          <p:nvPr/>
        </p:nvSpPr>
        <p:spPr bwMode="auto">
          <a:xfrm>
            <a:off x="3598863" y="2798763"/>
            <a:ext cx="533400" cy="457200"/>
          </a:xfrm>
          <a:prstGeom prst="parallelogram">
            <a:avLst>
              <a:gd name="adj" fmla="val 29167"/>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GB" altLang="en-US">
              <a:solidFill>
                <a:srgbClr val="000000"/>
              </a:solidFill>
              <a:ea typeface="MS PGothic" panose="020B0600070205080204" pitchFamily="34" charset="-128"/>
            </a:endParaRPr>
          </a:p>
        </p:txBody>
      </p:sp>
      <p:sp>
        <p:nvSpPr>
          <p:cNvPr id="32774" name="AutoShape 7">
            <a:extLst>
              <a:ext uri="{FF2B5EF4-FFF2-40B4-BE49-F238E27FC236}">
                <a16:creationId xmlns:a16="http://schemas.microsoft.com/office/drawing/2014/main" id="{18BA9346-2BE8-774D-9349-CC9C7ED949E6}"/>
              </a:ext>
            </a:extLst>
          </p:cNvPr>
          <p:cNvSpPr>
            <a:spLocks noChangeArrowheads="1"/>
          </p:cNvSpPr>
          <p:nvPr/>
        </p:nvSpPr>
        <p:spPr bwMode="auto">
          <a:xfrm>
            <a:off x="4208463" y="2798763"/>
            <a:ext cx="533400" cy="457200"/>
          </a:xfrm>
          <a:prstGeom prst="parallelogram">
            <a:avLst>
              <a:gd name="adj" fmla="val 29167"/>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GB" altLang="en-US">
              <a:solidFill>
                <a:srgbClr val="000000"/>
              </a:solidFill>
              <a:ea typeface="MS PGothic" panose="020B0600070205080204" pitchFamily="34" charset="-128"/>
            </a:endParaRPr>
          </a:p>
        </p:txBody>
      </p:sp>
      <p:sp>
        <p:nvSpPr>
          <p:cNvPr id="32775" name="AutoShape 8">
            <a:extLst>
              <a:ext uri="{FF2B5EF4-FFF2-40B4-BE49-F238E27FC236}">
                <a16:creationId xmlns:a16="http://schemas.microsoft.com/office/drawing/2014/main" id="{88C3C86A-D54F-2E4C-A8ED-89B46A93EC73}"/>
              </a:ext>
            </a:extLst>
          </p:cNvPr>
          <p:cNvSpPr>
            <a:spLocks noChangeArrowheads="1"/>
          </p:cNvSpPr>
          <p:nvPr/>
        </p:nvSpPr>
        <p:spPr bwMode="auto">
          <a:xfrm>
            <a:off x="4818063" y="2798763"/>
            <a:ext cx="533400" cy="457200"/>
          </a:xfrm>
          <a:prstGeom prst="parallelogram">
            <a:avLst>
              <a:gd name="adj" fmla="val 29167"/>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GB" altLang="en-US">
              <a:solidFill>
                <a:srgbClr val="000000"/>
              </a:solidFill>
              <a:ea typeface="MS PGothic" panose="020B0600070205080204" pitchFamily="34" charset="-128"/>
            </a:endParaRPr>
          </a:p>
        </p:txBody>
      </p:sp>
      <p:sp>
        <p:nvSpPr>
          <p:cNvPr id="32776" name="AutoShape 9">
            <a:extLst>
              <a:ext uri="{FF2B5EF4-FFF2-40B4-BE49-F238E27FC236}">
                <a16:creationId xmlns:a16="http://schemas.microsoft.com/office/drawing/2014/main" id="{6E02BD0A-0211-B041-8FBC-EB92B1949915}"/>
              </a:ext>
            </a:extLst>
          </p:cNvPr>
          <p:cNvSpPr>
            <a:spLocks noChangeArrowheads="1"/>
          </p:cNvSpPr>
          <p:nvPr/>
        </p:nvSpPr>
        <p:spPr bwMode="auto">
          <a:xfrm>
            <a:off x="5427663" y="2798763"/>
            <a:ext cx="533400" cy="457200"/>
          </a:xfrm>
          <a:prstGeom prst="parallelogram">
            <a:avLst>
              <a:gd name="adj" fmla="val 29167"/>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GB" altLang="en-US">
              <a:solidFill>
                <a:srgbClr val="000000"/>
              </a:solidFill>
              <a:ea typeface="MS PGothic" panose="020B0600070205080204" pitchFamily="34" charset="-128"/>
            </a:endParaRPr>
          </a:p>
        </p:txBody>
      </p:sp>
      <p:sp>
        <p:nvSpPr>
          <p:cNvPr id="32777" name="AutoShape 10">
            <a:extLst>
              <a:ext uri="{FF2B5EF4-FFF2-40B4-BE49-F238E27FC236}">
                <a16:creationId xmlns:a16="http://schemas.microsoft.com/office/drawing/2014/main" id="{47BF2ECB-1468-AE42-A4AA-7E27281E5370}"/>
              </a:ext>
            </a:extLst>
          </p:cNvPr>
          <p:cNvSpPr>
            <a:spLocks noChangeArrowheads="1"/>
          </p:cNvSpPr>
          <p:nvPr/>
        </p:nvSpPr>
        <p:spPr bwMode="auto">
          <a:xfrm>
            <a:off x="2455863" y="2265363"/>
            <a:ext cx="533400" cy="381000"/>
          </a:xfrm>
          <a:prstGeom prst="parallelogram">
            <a:avLst>
              <a:gd name="adj" fmla="val 35000"/>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GB" altLang="en-US">
              <a:solidFill>
                <a:srgbClr val="000000"/>
              </a:solidFill>
              <a:ea typeface="MS PGothic" panose="020B0600070205080204" pitchFamily="34" charset="-128"/>
            </a:endParaRPr>
          </a:p>
        </p:txBody>
      </p:sp>
      <p:sp>
        <p:nvSpPr>
          <p:cNvPr id="32778" name="AutoShape 11">
            <a:extLst>
              <a:ext uri="{FF2B5EF4-FFF2-40B4-BE49-F238E27FC236}">
                <a16:creationId xmlns:a16="http://schemas.microsoft.com/office/drawing/2014/main" id="{76A4D79C-3D41-714A-A010-DD2676461639}"/>
              </a:ext>
            </a:extLst>
          </p:cNvPr>
          <p:cNvSpPr>
            <a:spLocks noChangeArrowheads="1"/>
          </p:cNvSpPr>
          <p:nvPr/>
        </p:nvSpPr>
        <p:spPr bwMode="auto">
          <a:xfrm>
            <a:off x="3065463" y="2265363"/>
            <a:ext cx="609600" cy="381000"/>
          </a:xfrm>
          <a:prstGeom prst="parallelogram">
            <a:avLst>
              <a:gd name="adj" fmla="val 40000"/>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GB" altLang="en-US">
              <a:solidFill>
                <a:srgbClr val="000000"/>
              </a:solidFill>
              <a:ea typeface="MS PGothic" panose="020B0600070205080204" pitchFamily="34" charset="-128"/>
            </a:endParaRPr>
          </a:p>
        </p:txBody>
      </p:sp>
      <p:sp>
        <p:nvSpPr>
          <p:cNvPr id="32779" name="AutoShape 12">
            <a:extLst>
              <a:ext uri="{FF2B5EF4-FFF2-40B4-BE49-F238E27FC236}">
                <a16:creationId xmlns:a16="http://schemas.microsoft.com/office/drawing/2014/main" id="{624DC203-BAC9-6748-9837-2EC9598DDC7D}"/>
              </a:ext>
            </a:extLst>
          </p:cNvPr>
          <p:cNvSpPr>
            <a:spLocks noChangeArrowheads="1"/>
          </p:cNvSpPr>
          <p:nvPr/>
        </p:nvSpPr>
        <p:spPr bwMode="auto">
          <a:xfrm>
            <a:off x="3751263" y="2265363"/>
            <a:ext cx="533400" cy="381000"/>
          </a:xfrm>
          <a:prstGeom prst="parallelogram">
            <a:avLst>
              <a:gd name="adj" fmla="val 35000"/>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GB" altLang="en-US">
              <a:solidFill>
                <a:srgbClr val="000000"/>
              </a:solidFill>
              <a:ea typeface="MS PGothic" panose="020B0600070205080204" pitchFamily="34" charset="-128"/>
            </a:endParaRPr>
          </a:p>
        </p:txBody>
      </p:sp>
      <p:sp>
        <p:nvSpPr>
          <p:cNvPr id="32780" name="AutoShape 13">
            <a:extLst>
              <a:ext uri="{FF2B5EF4-FFF2-40B4-BE49-F238E27FC236}">
                <a16:creationId xmlns:a16="http://schemas.microsoft.com/office/drawing/2014/main" id="{52C7EC57-AE97-DD40-8B91-B48623041A0F}"/>
              </a:ext>
            </a:extLst>
          </p:cNvPr>
          <p:cNvSpPr>
            <a:spLocks noChangeArrowheads="1"/>
          </p:cNvSpPr>
          <p:nvPr/>
        </p:nvSpPr>
        <p:spPr bwMode="auto">
          <a:xfrm>
            <a:off x="4360863" y="2265363"/>
            <a:ext cx="533400" cy="381000"/>
          </a:xfrm>
          <a:prstGeom prst="parallelogram">
            <a:avLst>
              <a:gd name="adj" fmla="val 35000"/>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GB" altLang="en-US">
              <a:solidFill>
                <a:srgbClr val="000000"/>
              </a:solidFill>
              <a:ea typeface="MS PGothic" panose="020B0600070205080204" pitchFamily="34" charset="-128"/>
            </a:endParaRPr>
          </a:p>
        </p:txBody>
      </p:sp>
      <p:sp>
        <p:nvSpPr>
          <p:cNvPr id="32781" name="AutoShape 14">
            <a:extLst>
              <a:ext uri="{FF2B5EF4-FFF2-40B4-BE49-F238E27FC236}">
                <a16:creationId xmlns:a16="http://schemas.microsoft.com/office/drawing/2014/main" id="{E16C7B7D-B057-4442-BCEC-08B5BB4C4EB3}"/>
              </a:ext>
            </a:extLst>
          </p:cNvPr>
          <p:cNvSpPr>
            <a:spLocks noChangeArrowheads="1"/>
          </p:cNvSpPr>
          <p:nvPr/>
        </p:nvSpPr>
        <p:spPr bwMode="auto">
          <a:xfrm>
            <a:off x="4970463" y="2265363"/>
            <a:ext cx="533400" cy="381000"/>
          </a:xfrm>
          <a:prstGeom prst="parallelogram">
            <a:avLst>
              <a:gd name="adj" fmla="val 35000"/>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GB" altLang="en-US">
              <a:solidFill>
                <a:srgbClr val="000000"/>
              </a:solidFill>
              <a:ea typeface="MS PGothic" panose="020B0600070205080204" pitchFamily="34" charset="-128"/>
            </a:endParaRPr>
          </a:p>
        </p:txBody>
      </p:sp>
      <p:sp>
        <p:nvSpPr>
          <p:cNvPr id="32782" name="AutoShape 15">
            <a:extLst>
              <a:ext uri="{FF2B5EF4-FFF2-40B4-BE49-F238E27FC236}">
                <a16:creationId xmlns:a16="http://schemas.microsoft.com/office/drawing/2014/main" id="{A36F9A2D-9B32-DF4C-A3DD-0E9696050207}"/>
              </a:ext>
            </a:extLst>
          </p:cNvPr>
          <p:cNvSpPr>
            <a:spLocks noChangeArrowheads="1"/>
          </p:cNvSpPr>
          <p:nvPr/>
        </p:nvSpPr>
        <p:spPr bwMode="auto">
          <a:xfrm>
            <a:off x="5580063" y="2265363"/>
            <a:ext cx="457200" cy="381000"/>
          </a:xfrm>
          <a:prstGeom prst="parallelogram">
            <a:avLst>
              <a:gd name="adj" fmla="val 30000"/>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GB" altLang="en-US">
              <a:solidFill>
                <a:srgbClr val="000000"/>
              </a:solidFill>
              <a:ea typeface="MS PGothic" panose="020B0600070205080204" pitchFamily="34" charset="-128"/>
            </a:endParaRPr>
          </a:p>
        </p:txBody>
      </p:sp>
      <p:sp>
        <p:nvSpPr>
          <p:cNvPr id="32783" name="Line 16">
            <a:extLst>
              <a:ext uri="{FF2B5EF4-FFF2-40B4-BE49-F238E27FC236}">
                <a16:creationId xmlns:a16="http://schemas.microsoft.com/office/drawing/2014/main" id="{FD237F02-9B15-F746-974A-F78A660CDAC2}"/>
              </a:ext>
            </a:extLst>
          </p:cNvPr>
          <p:cNvSpPr>
            <a:spLocks noChangeShapeType="1"/>
          </p:cNvSpPr>
          <p:nvPr/>
        </p:nvSpPr>
        <p:spPr bwMode="auto">
          <a:xfrm>
            <a:off x="3751263" y="2798763"/>
            <a:ext cx="0" cy="16764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32784" name="Line 17">
            <a:extLst>
              <a:ext uri="{FF2B5EF4-FFF2-40B4-BE49-F238E27FC236}">
                <a16:creationId xmlns:a16="http://schemas.microsoft.com/office/drawing/2014/main" id="{62D297C1-30E0-6742-BA19-5912FF6DB0E7}"/>
              </a:ext>
            </a:extLst>
          </p:cNvPr>
          <p:cNvSpPr>
            <a:spLocks noChangeShapeType="1"/>
          </p:cNvSpPr>
          <p:nvPr/>
        </p:nvSpPr>
        <p:spPr bwMode="auto">
          <a:xfrm>
            <a:off x="3979863" y="3255963"/>
            <a:ext cx="0" cy="16764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32785" name="Line 18">
            <a:extLst>
              <a:ext uri="{FF2B5EF4-FFF2-40B4-BE49-F238E27FC236}">
                <a16:creationId xmlns:a16="http://schemas.microsoft.com/office/drawing/2014/main" id="{DC950809-76D5-D048-8F24-14F532ADA435}"/>
              </a:ext>
            </a:extLst>
          </p:cNvPr>
          <p:cNvSpPr>
            <a:spLocks noChangeShapeType="1"/>
          </p:cNvSpPr>
          <p:nvPr/>
        </p:nvSpPr>
        <p:spPr bwMode="auto">
          <a:xfrm>
            <a:off x="3598863" y="3255963"/>
            <a:ext cx="0" cy="16764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32786" name="Line 19">
            <a:extLst>
              <a:ext uri="{FF2B5EF4-FFF2-40B4-BE49-F238E27FC236}">
                <a16:creationId xmlns:a16="http://schemas.microsoft.com/office/drawing/2014/main" id="{4EA2767E-8129-894C-86F8-0E4D5F88F80F}"/>
              </a:ext>
            </a:extLst>
          </p:cNvPr>
          <p:cNvSpPr>
            <a:spLocks noChangeShapeType="1"/>
          </p:cNvSpPr>
          <p:nvPr/>
        </p:nvSpPr>
        <p:spPr bwMode="auto">
          <a:xfrm flipH="1">
            <a:off x="3598863" y="4475163"/>
            <a:ext cx="152400" cy="4572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32787" name="Line 20">
            <a:extLst>
              <a:ext uri="{FF2B5EF4-FFF2-40B4-BE49-F238E27FC236}">
                <a16:creationId xmlns:a16="http://schemas.microsoft.com/office/drawing/2014/main" id="{BB2F882F-3029-5441-B900-AA15B50A3E47}"/>
              </a:ext>
            </a:extLst>
          </p:cNvPr>
          <p:cNvSpPr>
            <a:spLocks noChangeShapeType="1"/>
          </p:cNvSpPr>
          <p:nvPr/>
        </p:nvSpPr>
        <p:spPr bwMode="auto">
          <a:xfrm>
            <a:off x="3751263" y="4475163"/>
            <a:ext cx="228600"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32788" name="Line 21">
            <a:extLst>
              <a:ext uri="{FF2B5EF4-FFF2-40B4-BE49-F238E27FC236}">
                <a16:creationId xmlns:a16="http://schemas.microsoft.com/office/drawing/2014/main" id="{A1F92CBE-EAF8-EB4A-A0A5-CD39CBC2A840}"/>
              </a:ext>
            </a:extLst>
          </p:cNvPr>
          <p:cNvSpPr>
            <a:spLocks noChangeShapeType="1"/>
          </p:cNvSpPr>
          <p:nvPr/>
        </p:nvSpPr>
        <p:spPr bwMode="auto">
          <a:xfrm>
            <a:off x="3598863" y="4932363"/>
            <a:ext cx="381000"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32789" name="Line 22">
            <a:extLst>
              <a:ext uri="{FF2B5EF4-FFF2-40B4-BE49-F238E27FC236}">
                <a16:creationId xmlns:a16="http://schemas.microsoft.com/office/drawing/2014/main" id="{1520A225-B24B-8545-99EB-3A940D284D7A}"/>
              </a:ext>
            </a:extLst>
          </p:cNvPr>
          <p:cNvSpPr>
            <a:spLocks noChangeShapeType="1"/>
          </p:cNvSpPr>
          <p:nvPr/>
        </p:nvSpPr>
        <p:spPr bwMode="auto">
          <a:xfrm>
            <a:off x="2227263" y="4932363"/>
            <a:ext cx="1371600"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32790" name="Rectangle 23">
            <a:extLst>
              <a:ext uri="{FF2B5EF4-FFF2-40B4-BE49-F238E27FC236}">
                <a16:creationId xmlns:a16="http://schemas.microsoft.com/office/drawing/2014/main" id="{49AFD4F3-ADB0-5647-A63B-C23492252ED1}"/>
              </a:ext>
            </a:extLst>
          </p:cNvPr>
          <p:cNvSpPr>
            <a:spLocks noChangeArrowheads="1"/>
          </p:cNvSpPr>
          <p:nvPr/>
        </p:nvSpPr>
        <p:spPr bwMode="auto">
          <a:xfrm>
            <a:off x="2684463" y="3255963"/>
            <a:ext cx="228600" cy="1676400"/>
          </a:xfrm>
          <a:prstGeom prst="rect">
            <a:avLst/>
          </a:prstGeom>
          <a:solidFill>
            <a:schemeClr val="tx2"/>
          </a:solidFill>
          <a:ln w="9525">
            <a:solidFill>
              <a:schemeClr val="tx2"/>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GB" altLang="en-US">
              <a:solidFill>
                <a:srgbClr val="000000"/>
              </a:solidFill>
              <a:ea typeface="MS PGothic" panose="020B0600070205080204" pitchFamily="34" charset="-128"/>
            </a:endParaRPr>
          </a:p>
        </p:txBody>
      </p:sp>
      <p:sp>
        <p:nvSpPr>
          <p:cNvPr id="32791" name="Rectangle 24">
            <a:extLst>
              <a:ext uri="{FF2B5EF4-FFF2-40B4-BE49-F238E27FC236}">
                <a16:creationId xmlns:a16="http://schemas.microsoft.com/office/drawing/2014/main" id="{A71A5FC3-C923-7A4C-A7BE-96BE960897A7}"/>
              </a:ext>
            </a:extLst>
          </p:cNvPr>
          <p:cNvSpPr>
            <a:spLocks noChangeArrowheads="1"/>
          </p:cNvSpPr>
          <p:nvPr/>
        </p:nvSpPr>
        <p:spPr bwMode="auto">
          <a:xfrm>
            <a:off x="3370263" y="3255963"/>
            <a:ext cx="228600" cy="1676400"/>
          </a:xfrm>
          <a:prstGeom prst="rect">
            <a:avLst/>
          </a:prstGeom>
          <a:solidFill>
            <a:schemeClr val="tx2"/>
          </a:solidFill>
          <a:ln w="9525">
            <a:solidFill>
              <a:schemeClr val="tx2"/>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GB" altLang="en-US">
              <a:solidFill>
                <a:srgbClr val="000000"/>
              </a:solidFill>
              <a:ea typeface="MS PGothic" panose="020B0600070205080204" pitchFamily="34" charset="-128"/>
            </a:endParaRPr>
          </a:p>
        </p:txBody>
      </p:sp>
      <p:sp>
        <p:nvSpPr>
          <p:cNvPr id="32792" name="Line 25">
            <a:extLst>
              <a:ext uri="{FF2B5EF4-FFF2-40B4-BE49-F238E27FC236}">
                <a16:creationId xmlns:a16="http://schemas.microsoft.com/office/drawing/2014/main" id="{9F6BB73C-1DEB-E04E-97C2-29E22A655CB2}"/>
              </a:ext>
            </a:extLst>
          </p:cNvPr>
          <p:cNvSpPr>
            <a:spLocks noChangeShapeType="1"/>
          </p:cNvSpPr>
          <p:nvPr/>
        </p:nvSpPr>
        <p:spPr bwMode="auto">
          <a:xfrm>
            <a:off x="3065463" y="2798763"/>
            <a:ext cx="0" cy="17526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32793" name="Line 26">
            <a:extLst>
              <a:ext uri="{FF2B5EF4-FFF2-40B4-BE49-F238E27FC236}">
                <a16:creationId xmlns:a16="http://schemas.microsoft.com/office/drawing/2014/main" id="{FC4083AC-3F93-9E41-A95D-6D27280A0BA7}"/>
              </a:ext>
            </a:extLst>
          </p:cNvPr>
          <p:cNvSpPr>
            <a:spLocks noChangeShapeType="1"/>
          </p:cNvSpPr>
          <p:nvPr/>
        </p:nvSpPr>
        <p:spPr bwMode="auto">
          <a:xfrm flipV="1">
            <a:off x="2913063" y="4551363"/>
            <a:ext cx="152400" cy="3810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32794" name="Line 27">
            <a:extLst>
              <a:ext uri="{FF2B5EF4-FFF2-40B4-BE49-F238E27FC236}">
                <a16:creationId xmlns:a16="http://schemas.microsoft.com/office/drawing/2014/main" id="{1F22BB4D-92FE-2742-B2C4-A66C01D5A2AE}"/>
              </a:ext>
            </a:extLst>
          </p:cNvPr>
          <p:cNvSpPr>
            <a:spLocks noChangeShapeType="1"/>
          </p:cNvSpPr>
          <p:nvPr/>
        </p:nvSpPr>
        <p:spPr bwMode="auto">
          <a:xfrm>
            <a:off x="3065463" y="4551363"/>
            <a:ext cx="304800"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32795" name="Line 28">
            <a:extLst>
              <a:ext uri="{FF2B5EF4-FFF2-40B4-BE49-F238E27FC236}">
                <a16:creationId xmlns:a16="http://schemas.microsoft.com/office/drawing/2014/main" id="{BC5D3964-B614-FF4C-BE39-7DE39AE6F53C}"/>
              </a:ext>
            </a:extLst>
          </p:cNvPr>
          <p:cNvSpPr>
            <a:spLocks noChangeShapeType="1"/>
          </p:cNvSpPr>
          <p:nvPr/>
        </p:nvSpPr>
        <p:spPr bwMode="auto">
          <a:xfrm>
            <a:off x="2379663" y="2798763"/>
            <a:ext cx="0" cy="17526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32796" name="Line 29">
            <a:extLst>
              <a:ext uri="{FF2B5EF4-FFF2-40B4-BE49-F238E27FC236}">
                <a16:creationId xmlns:a16="http://schemas.microsoft.com/office/drawing/2014/main" id="{0301309C-5240-9647-939E-DE05985969F5}"/>
              </a:ext>
            </a:extLst>
          </p:cNvPr>
          <p:cNvSpPr>
            <a:spLocks noChangeShapeType="1"/>
          </p:cNvSpPr>
          <p:nvPr/>
        </p:nvSpPr>
        <p:spPr bwMode="auto">
          <a:xfrm flipH="1">
            <a:off x="2227263" y="4551363"/>
            <a:ext cx="152400" cy="3810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32797" name="Line 30">
            <a:extLst>
              <a:ext uri="{FF2B5EF4-FFF2-40B4-BE49-F238E27FC236}">
                <a16:creationId xmlns:a16="http://schemas.microsoft.com/office/drawing/2014/main" id="{3AC90AE6-8A23-204A-8954-209F3862DC01}"/>
              </a:ext>
            </a:extLst>
          </p:cNvPr>
          <p:cNvSpPr>
            <a:spLocks noChangeShapeType="1"/>
          </p:cNvSpPr>
          <p:nvPr/>
        </p:nvSpPr>
        <p:spPr bwMode="auto">
          <a:xfrm>
            <a:off x="2379663" y="4551363"/>
            <a:ext cx="304800"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32798" name="Rectangle 31">
            <a:extLst>
              <a:ext uri="{FF2B5EF4-FFF2-40B4-BE49-F238E27FC236}">
                <a16:creationId xmlns:a16="http://schemas.microsoft.com/office/drawing/2014/main" id="{6AE17897-DF86-B745-BB34-DE7B766C4975}"/>
              </a:ext>
            </a:extLst>
          </p:cNvPr>
          <p:cNvSpPr>
            <a:spLocks noChangeArrowheads="1"/>
          </p:cNvSpPr>
          <p:nvPr/>
        </p:nvSpPr>
        <p:spPr bwMode="auto">
          <a:xfrm>
            <a:off x="4589463" y="3255963"/>
            <a:ext cx="228600" cy="1676400"/>
          </a:xfrm>
          <a:prstGeom prst="rect">
            <a:avLst/>
          </a:prstGeom>
          <a:solidFill>
            <a:schemeClr val="tx2"/>
          </a:solidFill>
          <a:ln w="9525">
            <a:solidFill>
              <a:schemeClr val="tx2"/>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GB" altLang="en-US">
              <a:solidFill>
                <a:srgbClr val="000000"/>
              </a:solidFill>
              <a:ea typeface="MS PGothic" panose="020B0600070205080204" pitchFamily="34" charset="-128"/>
            </a:endParaRPr>
          </a:p>
        </p:txBody>
      </p:sp>
      <p:sp>
        <p:nvSpPr>
          <p:cNvPr id="32799" name="Rectangle 32">
            <a:extLst>
              <a:ext uri="{FF2B5EF4-FFF2-40B4-BE49-F238E27FC236}">
                <a16:creationId xmlns:a16="http://schemas.microsoft.com/office/drawing/2014/main" id="{D06D66DB-DB12-6A4F-BE74-DAA5FD1D7D9B}"/>
              </a:ext>
            </a:extLst>
          </p:cNvPr>
          <p:cNvSpPr>
            <a:spLocks noChangeArrowheads="1"/>
          </p:cNvSpPr>
          <p:nvPr/>
        </p:nvSpPr>
        <p:spPr bwMode="auto">
          <a:xfrm>
            <a:off x="5199063" y="3255963"/>
            <a:ext cx="228600" cy="1676400"/>
          </a:xfrm>
          <a:prstGeom prst="rect">
            <a:avLst/>
          </a:prstGeom>
          <a:solidFill>
            <a:schemeClr val="tx2"/>
          </a:solidFill>
          <a:ln w="9525">
            <a:solidFill>
              <a:schemeClr val="tx2"/>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GB" altLang="en-US">
              <a:solidFill>
                <a:srgbClr val="000000"/>
              </a:solidFill>
              <a:ea typeface="MS PGothic" panose="020B0600070205080204" pitchFamily="34" charset="-128"/>
            </a:endParaRPr>
          </a:p>
        </p:txBody>
      </p:sp>
      <p:sp>
        <p:nvSpPr>
          <p:cNvPr id="32800" name="Line 33">
            <a:extLst>
              <a:ext uri="{FF2B5EF4-FFF2-40B4-BE49-F238E27FC236}">
                <a16:creationId xmlns:a16="http://schemas.microsoft.com/office/drawing/2014/main" id="{87835848-D1FB-0B46-AF23-CB12A797A190}"/>
              </a:ext>
            </a:extLst>
          </p:cNvPr>
          <p:cNvSpPr>
            <a:spLocks noChangeShapeType="1"/>
          </p:cNvSpPr>
          <p:nvPr/>
        </p:nvSpPr>
        <p:spPr bwMode="auto">
          <a:xfrm>
            <a:off x="4208463" y="4932363"/>
            <a:ext cx="1600200"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32801" name="Rectangle 34">
            <a:extLst>
              <a:ext uri="{FF2B5EF4-FFF2-40B4-BE49-F238E27FC236}">
                <a16:creationId xmlns:a16="http://schemas.microsoft.com/office/drawing/2014/main" id="{4826D926-A3DC-D34E-88DF-B0D292EEAF83}"/>
              </a:ext>
            </a:extLst>
          </p:cNvPr>
          <p:cNvSpPr>
            <a:spLocks noChangeArrowheads="1"/>
          </p:cNvSpPr>
          <p:nvPr/>
        </p:nvSpPr>
        <p:spPr bwMode="auto">
          <a:xfrm>
            <a:off x="5808663" y="3255963"/>
            <a:ext cx="228600" cy="1676400"/>
          </a:xfrm>
          <a:prstGeom prst="rect">
            <a:avLst/>
          </a:prstGeom>
          <a:solidFill>
            <a:schemeClr val="tx2"/>
          </a:solidFill>
          <a:ln w="9525">
            <a:solidFill>
              <a:schemeClr val="tx2"/>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GB" altLang="en-US">
              <a:solidFill>
                <a:srgbClr val="000000"/>
              </a:solidFill>
              <a:ea typeface="MS PGothic" panose="020B0600070205080204" pitchFamily="34" charset="-128"/>
            </a:endParaRPr>
          </a:p>
        </p:txBody>
      </p:sp>
      <p:sp>
        <p:nvSpPr>
          <p:cNvPr id="32802" name="Rectangle 35">
            <a:extLst>
              <a:ext uri="{FF2B5EF4-FFF2-40B4-BE49-F238E27FC236}">
                <a16:creationId xmlns:a16="http://schemas.microsoft.com/office/drawing/2014/main" id="{28CECA72-280C-674B-B5F9-6A0A662DB97B}"/>
              </a:ext>
            </a:extLst>
          </p:cNvPr>
          <p:cNvSpPr>
            <a:spLocks noChangeArrowheads="1"/>
          </p:cNvSpPr>
          <p:nvPr/>
        </p:nvSpPr>
        <p:spPr bwMode="auto">
          <a:xfrm>
            <a:off x="1998663" y="3255963"/>
            <a:ext cx="228600" cy="1676400"/>
          </a:xfrm>
          <a:prstGeom prst="rect">
            <a:avLst/>
          </a:prstGeom>
          <a:solidFill>
            <a:schemeClr val="tx2"/>
          </a:solidFill>
          <a:ln w="9525">
            <a:solidFill>
              <a:schemeClr val="tx2"/>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GB" altLang="en-US">
              <a:solidFill>
                <a:srgbClr val="000000"/>
              </a:solidFill>
              <a:ea typeface="MS PGothic" panose="020B0600070205080204" pitchFamily="34" charset="-128"/>
            </a:endParaRPr>
          </a:p>
        </p:txBody>
      </p:sp>
      <p:sp>
        <p:nvSpPr>
          <p:cNvPr id="32803" name="Line 36">
            <a:extLst>
              <a:ext uri="{FF2B5EF4-FFF2-40B4-BE49-F238E27FC236}">
                <a16:creationId xmlns:a16="http://schemas.microsoft.com/office/drawing/2014/main" id="{41B2F63B-97CF-DC41-8FA0-EF695C8374EB}"/>
              </a:ext>
            </a:extLst>
          </p:cNvPr>
          <p:cNvSpPr>
            <a:spLocks noChangeShapeType="1"/>
          </p:cNvSpPr>
          <p:nvPr/>
        </p:nvSpPr>
        <p:spPr bwMode="auto">
          <a:xfrm flipH="1">
            <a:off x="4360863" y="2798763"/>
            <a:ext cx="0" cy="16764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32804" name="Line 37">
            <a:extLst>
              <a:ext uri="{FF2B5EF4-FFF2-40B4-BE49-F238E27FC236}">
                <a16:creationId xmlns:a16="http://schemas.microsoft.com/office/drawing/2014/main" id="{D1070A87-2FBD-3E4B-ACC0-C191F21887E0}"/>
              </a:ext>
            </a:extLst>
          </p:cNvPr>
          <p:cNvSpPr>
            <a:spLocks noChangeShapeType="1"/>
          </p:cNvSpPr>
          <p:nvPr/>
        </p:nvSpPr>
        <p:spPr bwMode="auto">
          <a:xfrm>
            <a:off x="4360863" y="4475163"/>
            <a:ext cx="228600"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32805" name="Line 38">
            <a:extLst>
              <a:ext uri="{FF2B5EF4-FFF2-40B4-BE49-F238E27FC236}">
                <a16:creationId xmlns:a16="http://schemas.microsoft.com/office/drawing/2014/main" id="{E088D023-ADBC-0643-BA9E-3C97E42C9376}"/>
              </a:ext>
            </a:extLst>
          </p:cNvPr>
          <p:cNvSpPr>
            <a:spLocks noChangeShapeType="1"/>
          </p:cNvSpPr>
          <p:nvPr/>
        </p:nvSpPr>
        <p:spPr bwMode="auto">
          <a:xfrm flipH="1">
            <a:off x="4208463" y="4475163"/>
            <a:ext cx="152400" cy="4572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32806" name="Line 39">
            <a:extLst>
              <a:ext uri="{FF2B5EF4-FFF2-40B4-BE49-F238E27FC236}">
                <a16:creationId xmlns:a16="http://schemas.microsoft.com/office/drawing/2014/main" id="{2AC70338-D480-3742-ABA0-774A673CE43A}"/>
              </a:ext>
            </a:extLst>
          </p:cNvPr>
          <p:cNvSpPr>
            <a:spLocks noChangeShapeType="1"/>
          </p:cNvSpPr>
          <p:nvPr/>
        </p:nvSpPr>
        <p:spPr bwMode="auto">
          <a:xfrm>
            <a:off x="4970463" y="2798763"/>
            <a:ext cx="0" cy="16764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32807" name="Line 40">
            <a:extLst>
              <a:ext uri="{FF2B5EF4-FFF2-40B4-BE49-F238E27FC236}">
                <a16:creationId xmlns:a16="http://schemas.microsoft.com/office/drawing/2014/main" id="{B10525CF-8F19-4A44-A76B-2A5B8CB78A70}"/>
              </a:ext>
            </a:extLst>
          </p:cNvPr>
          <p:cNvSpPr>
            <a:spLocks noChangeShapeType="1"/>
          </p:cNvSpPr>
          <p:nvPr/>
        </p:nvSpPr>
        <p:spPr bwMode="auto">
          <a:xfrm>
            <a:off x="4970463" y="4475163"/>
            <a:ext cx="228600"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32808" name="Line 41">
            <a:extLst>
              <a:ext uri="{FF2B5EF4-FFF2-40B4-BE49-F238E27FC236}">
                <a16:creationId xmlns:a16="http://schemas.microsoft.com/office/drawing/2014/main" id="{BDC59EFB-641B-3247-8295-BEEA97F01703}"/>
              </a:ext>
            </a:extLst>
          </p:cNvPr>
          <p:cNvSpPr>
            <a:spLocks noChangeShapeType="1"/>
          </p:cNvSpPr>
          <p:nvPr/>
        </p:nvSpPr>
        <p:spPr bwMode="auto">
          <a:xfrm flipH="1">
            <a:off x="4818063" y="4475163"/>
            <a:ext cx="152400" cy="4572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32809" name="Line 42">
            <a:extLst>
              <a:ext uri="{FF2B5EF4-FFF2-40B4-BE49-F238E27FC236}">
                <a16:creationId xmlns:a16="http://schemas.microsoft.com/office/drawing/2014/main" id="{B795ACDB-75AA-AE45-9A70-9EC6011334F5}"/>
              </a:ext>
            </a:extLst>
          </p:cNvPr>
          <p:cNvSpPr>
            <a:spLocks noChangeShapeType="1"/>
          </p:cNvSpPr>
          <p:nvPr/>
        </p:nvSpPr>
        <p:spPr bwMode="auto">
          <a:xfrm>
            <a:off x="5580063" y="2798763"/>
            <a:ext cx="0" cy="16764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32810" name="Line 43">
            <a:extLst>
              <a:ext uri="{FF2B5EF4-FFF2-40B4-BE49-F238E27FC236}">
                <a16:creationId xmlns:a16="http://schemas.microsoft.com/office/drawing/2014/main" id="{F8F35F03-4AD0-5A4E-9079-A9DEB1893DCC}"/>
              </a:ext>
            </a:extLst>
          </p:cNvPr>
          <p:cNvSpPr>
            <a:spLocks noChangeShapeType="1"/>
          </p:cNvSpPr>
          <p:nvPr/>
        </p:nvSpPr>
        <p:spPr bwMode="auto">
          <a:xfrm>
            <a:off x="5580063" y="4475163"/>
            <a:ext cx="228600"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32811" name="Line 44">
            <a:extLst>
              <a:ext uri="{FF2B5EF4-FFF2-40B4-BE49-F238E27FC236}">
                <a16:creationId xmlns:a16="http://schemas.microsoft.com/office/drawing/2014/main" id="{0F4D59CE-4AE7-8545-907F-F39A01FC6ADB}"/>
              </a:ext>
            </a:extLst>
          </p:cNvPr>
          <p:cNvSpPr>
            <a:spLocks noChangeShapeType="1"/>
          </p:cNvSpPr>
          <p:nvPr/>
        </p:nvSpPr>
        <p:spPr bwMode="auto">
          <a:xfrm flipH="1">
            <a:off x="5427663" y="4475163"/>
            <a:ext cx="152400" cy="4572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32812" name="AutoShape 45">
            <a:extLst>
              <a:ext uri="{FF2B5EF4-FFF2-40B4-BE49-F238E27FC236}">
                <a16:creationId xmlns:a16="http://schemas.microsoft.com/office/drawing/2014/main" id="{179A3391-8CF8-1148-904C-C211B2E34085}"/>
              </a:ext>
            </a:extLst>
          </p:cNvPr>
          <p:cNvSpPr>
            <a:spLocks noChangeArrowheads="1"/>
          </p:cNvSpPr>
          <p:nvPr/>
        </p:nvSpPr>
        <p:spPr bwMode="auto">
          <a:xfrm>
            <a:off x="3294063" y="1731963"/>
            <a:ext cx="533400" cy="381000"/>
          </a:xfrm>
          <a:prstGeom prst="parallelogram">
            <a:avLst>
              <a:gd name="adj" fmla="val 35000"/>
            </a:avLst>
          </a:prstGeom>
          <a:solidFill>
            <a:schemeClr val="tx2"/>
          </a:solidFill>
          <a:ln w="9525">
            <a:solidFill>
              <a:schemeClr val="tx2"/>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GB" altLang="en-US">
              <a:solidFill>
                <a:srgbClr val="000000"/>
              </a:solidFill>
              <a:ea typeface="MS PGothic" panose="020B0600070205080204" pitchFamily="34" charset="-128"/>
            </a:endParaRPr>
          </a:p>
        </p:txBody>
      </p:sp>
      <p:sp>
        <p:nvSpPr>
          <p:cNvPr id="32813" name="AutoShape 46">
            <a:extLst>
              <a:ext uri="{FF2B5EF4-FFF2-40B4-BE49-F238E27FC236}">
                <a16:creationId xmlns:a16="http://schemas.microsoft.com/office/drawing/2014/main" id="{FF8FFEB8-75F0-0748-86F7-23033CEB63F0}"/>
              </a:ext>
            </a:extLst>
          </p:cNvPr>
          <p:cNvSpPr>
            <a:spLocks noChangeArrowheads="1"/>
          </p:cNvSpPr>
          <p:nvPr/>
        </p:nvSpPr>
        <p:spPr bwMode="auto">
          <a:xfrm>
            <a:off x="3903663" y="1731963"/>
            <a:ext cx="533400" cy="381000"/>
          </a:xfrm>
          <a:prstGeom prst="parallelogram">
            <a:avLst>
              <a:gd name="adj" fmla="val 35000"/>
            </a:avLst>
          </a:prstGeom>
          <a:solidFill>
            <a:schemeClr val="tx2"/>
          </a:solidFill>
          <a:ln w="9525">
            <a:solidFill>
              <a:schemeClr val="tx2"/>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GB" altLang="en-US">
              <a:solidFill>
                <a:srgbClr val="000000"/>
              </a:solidFill>
              <a:ea typeface="MS PGothic" panose="020B0600070205080204" pitchFamily="34" charset="-128"/>
            </a:endParaRPr>
          </a:p>
        </p:txBody>
      </p:sp>
      <p:sp>
        <p:nvSpPr>
          <p:cNvPr id="32814" name="AutoShape 47">
            <a:extLst>
              <a:ext uri="{FF2B5EF4-FFF2-40B4-BE49-F238E27FC236}">
                <a16:creationId xmlns:a16="http://schemas.microsoft.com/office/drawing/2014/main" id="{18312853-F032-A242-99EA-679E45E3A82D}"/>
              </a:ext>
            </a:extLst>
          </p:cNvPr>
          <p:cNvSpPr>
            <a:spLocks noChangeArrowheads="1"/>
          </p:cNvSpPr>
          <p:nvPr/>
        </p:nvSpPr>
        <p:spPr bwMode="auto">
          <a:xfrm>
            <a:off x="4513263" y="1731963"/>
            <a:ext cx="533400" cy="381000"/>
          </a:xfrm>
          <a:prstGeom prst="parallelogram">
            <a:avLst>
              <a:gd name="adj" fmla="val 35000"/>
            </a:avLst>
          </a:prstGeom>
          <a:solidFill>
            <a:schemeClr val="tx2"/>
          </a:solidFill>
          <a:ln w="9525">
            <a:solidFill>
              <a:schemeClr val="tx2"/>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GB" altLang="en-US">
              <a:solidFill>
                <a:srgbClr val="000000"/>
              </a:solidFill>
              <a:ea typeface="MS PGothic" panose="020B0600070205080204" pitchFamily="34" charset="-128"/>
            </a:endParaRPr>
          </a:p>
        </p:txBody>
      </p:sp>
      <p:sp>
        <p:nvSpPr>
          <p:cNvPr id="32815" name="AutoShape 48">
            <a:extLst>
              <a:ext uri="{FF2B5EF4-FFF2-40B4-BE49-F238E27FC236}">
                <a16:creationId xmlns:a16="http://schemas.microsoft.com/office/drawing/2014/main" id="{04DBD98C-F7F2-BE46-8A45-75579A3309F6}"/>
              </a:ext>
            </a:extLst>
          </p:cNvPr>
          <p:cNvSpPr>
            <a:spLocks noChangeArrowheads="1"/>
          </p:cNvSpPr>
          <p:nvPr/>
        </p:nvSpPr>
        <p:spPr bwMode="auto">
          <a:xfrm>
            <a:off x="5122863" y="1731963"/>
            <a:ext cx="533400" cy="381000"/>
          </a:xfrm>
          <a:prstGeom prst="parallelogram">
            <a:avLst>
              <a:gd name="adj" fmla="val 35000"/>
            </a:avLst>
          </a:prstGeom>
          <a:solidFill>
            <a:schemeClr val="tx2"/>
          </a:solidFill>
          <a:ln w="9525">
            <a:solidFill>
              <a:schemeClr val="tx2"/>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GB" altLang="en-US">
              <a:solidFill>
                <a:srgbClr val="000000"/>
              </a:solidFill>
              <a:ea typeface="MS PGothic" panose="020B0600070205080204" pitchFamily="34" charset="-128"/>
            </a:endParaRPr>
          </a:p>
        </p:txBody>
      </p:sp>
      <p:sp>
        <p:nvSpPr>
          <p:cNvPr id="32816" name="Line 49">
            <a:extLst>
              <a:ext uri="{FF2B5EF4-FFF2-40B4-BE49-F238E27FC236}">
                <a16:creationId xmlns:a16="http://schemas.microsoft.com/office/drawing/2014/main" id="{8AD3F907-C869-154C-9C26-7DEC7CA26810}"/>
              </a:ext>
            </a:extLst>
          </p:cNvPr>
          <p:cNvSpPr>
            <a:spLocks noChangeShapeType="1"/>
          </p:cNvSpPr>
          <p:nvPr/>
        </p:nvSpPr>
        <p:spPr bwMode="auto">
          <a:xfrm flipV="1">
            <a:off x="1998663" y="2798763"/>
            <a:ext cx="152400" cy="4572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32817" name="Line 50">
            <a:extLst>
              <a:ext uri="{FF2B5EF4-FFF2-40B4-BE49-F238E27FC236}">
                <a16:creationId xmlns:a16="http://schemas.microsoft.com/office/drawing/2014/main" id="{DED3E31F-F06A-B248-AE23-458AC13A3F59}"/>
              </a:ext>
            </a:extLst>
          </p:cNvPr>
          <p:cNvSpPr>
            <a:spLocks noChangeShapeType="1"/>
          </p:cNvSpPr>
          <p:nvPr/>
        </p:nvSpPr>
        <p:spPr bwMode="auto">
          <a:xfrm>
            <a:off x="1770063" y="2798763"/>
            <a:ext cx="381000"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32818" name="Line 51">
            <a:extLst>
              <a:ext uri="{FF2B5EF4-FFF2-40B4-BE49-F238E27FC236}">
                <a16:creationId xmlns:a16="http://schemas.microsoft.com/office/drawing/2014/main" id="{0BC1C6C5-96E8-B744-9625-90A35014DD92}"/>
              </a:ext>
            </a:extLst>
          </p:cNvPr>
          <p:cNvSpPr>
            <a:spLocks noChangeShapeType="1"/>
          </p:cNvSpPr>
          <p:nvPr/>
        </p:nvSpPr>
        <p:spPr bwMode="auto">
          <a:xfrm flipH="1">
            <a:off x="6037263" y="2798763"/>
            <a:ext cx="152400" cy="4572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32819" name="Line 52">
            <a:extLst>
              <a:ext uri="{FF2B5EF4-FFF2-40B4-BE49-F238E27FC236}">
                <a16:creationId xmlns:a16="http://schemas.microsoft.com/office/drawing/2014/main" id="{A11C82C1-3F7D-9243-BC62-DDB484D0DF4E}"/>
              </a:ext>
            </a:extLst>
          </p:cNvPr>
          <p:cNvSpPr>
            <a:spLocks noChangeShapeType="1"/>
          </p:cNvSpPr>
          <p:nvPr/>
        </p:nvSpPr>
        <p:spPr bwMode="auto">
          <a:xfrm>
            <a:off x="6189663" y="2798763"/>
            <a:ext cx="228600"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119861" name="Line 53">
            <a:extLst>
              <a:ext uri="{FF2B5EF4-FFF2-40B4-BE49-F238E27FC236}">
                <a16:creationId xmlns:a16="http://schemas.microsoft.com/office/drawing/2014/main" id="{A8C1D0BB-8FC9-E84F-AC5C-91E73596782C}"/>
              </a:ext>
            </a:extLst>
          </p:cNvPr>
          <p:cNvSpPr>
            <a:spLocks noChangeShapeType="1"/>
          </p:cNvSpPr>
          <p:nvPr/>
        </p:nvSpPr>
        <p:spPr bwMode="auto">
          <a:xfrm flipH="1">
            <a:off x="3675063" y="1274763"/>
            <a:ext cx="533400" cy="21336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119862" name="Line 54">
            <a:extLst>
              <a:ext uri="{FF2B5EF4-FFF2-40B4-BE49-F238E27FC236}">
                <a16:creationId xmlns:a16="http://schemas.microsoft.com/office/drawing/2014/main" id="{5A53CAA7-CDE0-224A-AE32-C3EB8EC4C409}"/>
              </a:ext>
            </a:extLst>
          </p:cNvPr>
          <p:cNvSpPr>
            <a:spLocks noChangeShapeType="1"/>
          </p:cNvSpPr>
          <p:nvPr/>
        </p:nvSpPr>
        <p:spPr bwMode="auto">
          <a:xfrm>
            <a:off x="3675064" y="3408363"/>
            <a:ext cx="242887" cy="64135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119863" name="Text Box 55">
            <a:extLst>
              <a:ext uri="{FF2B5EF4-FFF2-40B4-BE49-F238E27FC236}">
                <a16:creationId xmlns:a16="http://schemas.microsoft.com/office/drawing/2014/main" id="{86F3A7D8-6714-884F-9425-64BC344B068C}"/>
              </a:ext>
            </a:extLst>
          </p:cNvPr>
          <p:cNvSpPr txBox="1">
            <a:spLocks noChangeArrowheads="1"/>
          </p:cNvSpPr>
          <p:nvPr/>
        </p:nvSpPr>
        <p:spPr bwMode="auto">
          <a:xfrm>
            <a:off x="2597150" y="731838"/>
            <a:ext cx="2286000" cy="457200"/>
          </a:xfrm>
          <a:prstGeom prst="rect">
            <a:avLst/>
          </a:prstGeom>
          <a:noFill/>
          <a:ln w="9525">
            <a:noFill/>
            <a:miter lim="800000"/>
            <a:headEnd/>
            <a:tailEnd/>
          </a:ln>
          <a:effectLst/>
        </p:spPr>
        <p:txBody>
          <a:bodyPr>
            <a:spAutoFit/>
          </a:bodyPr>
          <a:lstStyle/>
          <a:p>
            <a:pPr eaLnBrk="0" fontAlgn="base" hangingPunct="0">
              <a:spcBef>
                <a:spcPct val="50000"/>
              </a:spcBef>
              <a:spcAft>
                <a:spcPct val="0"/>
              </a:spcAft>
              <a:defRPr/>
            </a:pPr>
            <a:r>
              <a:rPr lang="en-GB" sz="2400">
                <a:solidFill>
                  <a:srgbClr val="000000"/>
                </a:solidFill>
                <a:effectLst>
                  <a:outerShdw blurRad="38100" dist="38100" dir="2700000" algn="tl">
                    <a:srgbClr val="C0C0C0"/>
                  </a:outerShdw>
                </a:effectLst>
                <a:latin typeface="Times New Roman" pitchFamily="18" charset="0"/>
                <a:ea typeface="ＭＳ Ｐゴシック" pitchFamily="34" charset="-128"/>
              </a:rPr>
              <a:t>Incident  X-rays</a:t>
            </a:r>
            <a:endParaRPr lang="en-GB" sz="2400">
              <a:solidFill>
                <a:srgbClr val="000000"/>
              </a:solidFill>
              <a:latin typeface="Times New Roman" pitchFamily="18" charset="0"/>
              <a:ea typeface="ＭＳ Ｐゴシック" pitchFamily="34" charset="-128"/>
            </a:endParaRPr>
          </a:p>
        </p:txBody>
      </p:sp>
      <p:sp>
        <p:nvSpPr>
          <p:cNvPr id="119864" name="Text Box 56">
            <a:extLst>
              <a:ext uri="{FF2B5EF4-FFF2-40B4-BE49-F238E27FC236}">
                <a16:creationId xmlns:a16="http://schemas.microsoft.com/office/drawing/2014/main" id="{D90C6FCB-87D8-EF49-8FD7-9ADB413DD1E8}"/>
              </a:ext>
            </a:extLst>
          </p:cNvPr>
          <p:cNvSpPr txBox="1">
            <a:spLocks noChangeArrowheads="1"/>
          </p:cNvSpPr>
          <p:nvPr/>
        </p:nvSpPr>
        <p:spPr bwMode="auto">
          <a:xfrm>
            <a:off x="3503613" y="5159376"/>
            <a:ext cx="4032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en-GB" altLang="en-US" sz="2000">
                <a:solidFill>
                  <a:srgbClr val="000000"/>
                </a:solidFill>
                <a:latin typeface="Times New Roman" panose="02020603050405020304" pitchFamily="18" charset="0"/>
                <a:ea typeface="MS PGothic" panose="020B0600070205080204" pitchFamily="34" charset="-128"/>
              </a:rPr>
              <a:t>Double reflection (2-axes, true focus)</a:t>
            </a:r>
          </a:p>
        </p:txBody>
      </p:sp>
      <p:sp>
        <p:nvSpPr>
          <p:cNvPr id="119865" name="Line 57">
            <a:extLst>
              <a:ext uri="{FF2B5EF4-FFF2-40B4-BE49-F238E27FC236}">
                <a16:creationId xmlns:a16="http://schemas.microsoft.com/office/drawing/2014/main" id="{8D270BA4-C9D5-5947-9F17-5CDC6D1E317A}"/>
              </a:ext>
            </a:extLst>
          </p:cNvPr>
          <p:cNvSpPr>
            <a:spLocks noChangeShapeType="1"/>
          </p:cNvSpPr>
          <p:nvPr/>
        </p:nvSpPr>
        <p:spPr bwMode="auto">
          <a:xfrm flipH="1">
            <a:off x="2227263" y="1274763"/>
            <a:ext cx="762000" cy="39624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119866" name="Line 58">
            <a:extLst>
              <a:ext uri="{FF2B5EF4-FFF2-40B4-BE49-F238E27FC236}">
                <a16:creationId xmlns:a16="http://schemas.microsoft.com/office/drawing/2014/main" id="{D8B2DDFA-17EE-AF4B-88C8-9A79315F4952}"/>
              </a:ext>
            </a:extLst>
          </p:cNvPr>
          <p:cNvSpPr>
            <a:spLocks noChangeShapeType="1"/>
          </p:cNvSpPr>
          <p:nvPr/>
        </p:nvSpPr>
        <p:spPr bwMode="auto">
          <a:xfrm flipH="1">
            <a:off x="2989263" y="1274763"/>
            <a:ext cx="609600" cy="2590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119867" name="Line 59">
            <a:extLst>
              <a:ext uri="{FF2B5EF4-FFF2-40B4-BE49-F238E27FC236}">
                <a16:creationId xmlns:a16="http://schemas.microsoft.com/office/drawing/2014/main" id="{418658F0-E24D-3B4B-8477-71F0F9F9F191}"/>
              </a:ext>
            </a:extLst>
          </p:cNvPr>
          <p:cNvSpPr>
            <a:spLocks noChangeShapeType="1"/>
          </p:cNvSpPr>
          <p:nvPr/>
        </p:nvSpPr>
        <p:spPr bwMode="auto">
          <a:xfrm>
            <a:off x="2989264" y="3865563"/>
            <a:ext cx="471487" cy="205105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119868" name="Line 60">
            <a:extLst>
              <a:ext uri="{FF2B5EF4-FFF2-40B4-BE49-F238E27FC236}">
                <a16:creationId xmlns:a16="http://schemas.microsoft.com/office/drawing/2014/main" id="{ACFD1F32-22C9-AF46-A6EB-FD642B58A685}"/>
              </a:ext>
            </a:extLst>
          </p:cNvPr>
          <p:cNvSpPr>
            <a:spLocks noChangeShapeType="1"/>
          </p:cNvSpPr>
          <p:nvPr/>
        </p:nvSpPr>
        <p:spPr bwMode="auto">
          <a:xfrm>
            <a:off x="3908425" y="4122738"/>
            <a:ext cx="171450" cy="111125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32828" name="Rectangle 61">
            <a:extLst>
              <a:ext uri="{FF2B5EF4-FFF2-40B4-BE49-F238E27FC236}">
                <a16:creationId xmlns:a16="http://schemas.microsoft.com/office/drawing/2014/main" id="{E3AA8DE8-85C3-E84C-AC72-60A130FA65A4}"/>
              </a:ext>
            </a:extLst>
          </p:cNvPr>
          <p:cNvSpPr>
            <a:spLocks noChangeArrowheads="1"/>
          </p:cNvSpPr>
          <p:nvPr/>
        </p:nvSpPr>
        <p:spPr bwMode="auto">
          <a:xfrm>
            <a:off x="3979863" y="3255963"/>
            <a:ext cx="228600" cy="1676400"/>
          </a:xfrm>
          <a:prstGeom prst="rect">
            <a:avLst/>
          </a:prstGeom>
          <a:solidFill>
            <a:schemeClr val="tx2"/>
          </a:solidFill>
          <a:ln w="9525">
            <a:solidFill>
              <a:schemeClr val="tx2"/>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GB" altLang="en-US">
              <a:solidFill>
                <a:srgbClr val="000000"/>
              </a:solidFill>
              <a:ea typeface="MS PGothic" panose="020B0600070205080204" pitchFamily="34" charset="-128"/>
            </a:endParaRPr>
          </a:p>
        </p:txBody>
      </p:sp>
      <p:sp>
        <p:nvSpPr>
          <p:cNvPr id="119870" name="Text Box 62">
            <a:extLst>
              <a:ext uri="{FF2B5EF4-FFF2-40B4-BE49-F238E27FC236}">
                <a16:creationId xmlns:a16="http://schemas.microsoft.com/office/drawing/2014/main" id="{2347E98C-9B25-0847-AE6C-4AEF5E08974B}"/>
              </a:ext>
            </a:extLst>
          </p:cNvPr>
          <p:cNvSpPr txBox="1">
            <a:spLocks noChangeArrowheads="1"/>
          </p:cNvSpPr>
          <p:nvPr/>
        </p:nvSpPr>
        <p:spPr bwMode="auto">
          <a:xfrm>
            <a:off x="1487488" y="5124451"/>
            <a:ext cx="13827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en-GB" altLang="en-US" sz="2000">
                <a:solidFill>
                  <a:srgbClr val="000000"/>
                </a:solidFill>
                <a:latin typeface="Times New Roman" panose="02020603050405020304" pitchFamily="18" charset="0"/>
                <a:ea typeface="MS PGothic" panose="020B0600070205080204" pitchFamily="34" charset="-128"/>
              </a:rPr>
              <a:t>Diffuse</a:t>
            </a:r>
          </a:p>
          <a:p>
            <a:pPr eaLnBrk="0" fontAlgn="base" hangingPunct="0">
              <a:spcBef>
                <a:spcPct val="0"/>
              </a:spcBef>
              <a:spcAft>
                <a:spcPct val="0"/>
              </a:spcAft>
            </a:pPr>
            <a:r>
              <a:rPr lang="en-GB" altLang="en-US" sz="2000">
                <a:solidFill>
                  <a:srgbClr val="000000"/>
                </a:solidFill>
                <a:latin typeface="Times New Roman" panose="02020603050405020304" pitchFamily="18" charset="0"/>
                <a:ea typeface="MS PGothic" panose="020B0600070205080204" pitchFamily="34" charset="-128"/>
              </a:rPr>
              <a:t>background</a:t>
            </a:r>
            <a:endParaRPr lang="en-US" altLang="en-US" sz="2000">
              <a:solidFill>
                <a:srgbClr val="000000"/>
              </a:solidFill>
              <a:latin typeface="Times New Roman" panose="02020603050405020304" pitchFamily="18" charset="0"/>
              <a:ea typeface="MS PGothic" panose="020B0600070205080204" pitchFamily="34" charset="-128"/>
            </a:endParaRPr>
          </a:p>
        </p:txBody>
      </p:sp>
      <p:sp>
        <p:nvSpPr>
          <p:cNvPr id="119871" name="Text Box 63">
            <a:extLst>
              <a:ext uri="{FF2B5EF4-FFF2-40B4-BE49-F238E27FC236}">
                <a16:creationId xmlns:a16="http://schemas.microsoft.com/office/drawing/2014/main" id="{7AB91F8F-8DD1-9346-A284-E235E70C19E7}"/>
              </a:ext>
            </a:extLst>
          </p:cNvPr>
          <p:cNvSpPr txBox="1">
            <a:spLocks noChangeArrowheads="1"/>
          </p:cNvSpPr>
          <p:nvPr/>
        </p:nvSpPr>
        <p:spPr bwMode="auto">
          <a:xfrm>
            <a:off x="2640013" y="5876926"/>
            <a:ext cx="39608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en-GB" altLang="en-US" sz="2000">
                <a:solidFill>
                  <a:srgbClr val="000000"/>
                </a:solidFill>
                <a:latin typeface="Times New Roman" panose="02020603050405020304" pitchFamily="18" charset="0"/>
                <a:ea typeface="MS PGothic" panose="020B0600070205080204" pitchFamily="34" charset="-128"/>
              </a:rPr>
              <a:t>Single reflection (1 axis, line focus)</a:t>
            </a:r>
          </a:p>
        </p:txBody>
      </p:sp>
      <p:pic>
        <p:nvPicPr>
          <p:cNvPr id="32831" name="Picture 64" descr="New-20">
            <a:extLst>
              <a:ext uri="{FF2B5EF4-FFF2-40B4-BE49-F238E27FC236}">
                <a16:creationId xmlns:a16="http://schemas.microsoft.com/office/drawing/2014/main" id="{1880DC7F-2923-DC40-A09A-825B19AC15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6364" y="1700213"/>
            <a:ext cx="3838575" cy="277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33" name="Picture 66" descr="MCP2">
            <a:extLst>
              <a:ext uri="{FF2B5EF4-FFF2-40B4-BE49-F238E27FC236}">
                <a16:creationId xmlns:a16="http://schemas.microsoft.com/office/drawing/2014/main" id="{280B86D7-3B40-EF48-9B1C-AA4D1F5702A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r="35321"/>
          <a:stretch>
            <a:fillRect/>
          </a:stretch>
        </p:blipFill>
        <p:spPr bwMode="auto">
          <a:xfrm rot="-2068659">
            <a:off x="7967663" y="3068639"/>
            <a:ext cx="2195512"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834" name="Line 67">
            <a:extLst>
              <a:ext uri="{FF2B5EF4-FFF2-40B4-BE49-F238E27FC236}">
                <a16:creationId xmlns:a16="http://schemas.microsoft.com/office/drawing/2014/main" id="{C6AF6FD9-1673-D647-89BE-75AA8457C860}"/>
              </a:ext>
            </a:extLst>
          </p:cNvPr>
          <p:cNvSpPr>
            <a:spLocks noChangeShapeType="1"/>
          </p:cNvSpPr>
          <p:nvPr/>
        </p:nvSpPr>
        <p:spPr bwMode="auto">
          <a:xfrm flipH="1" flipV="1">
            <a:off x="7896226" y="2708275"/>
            <a:ext cx="936625" cy="194468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endParaRPr>
          </a:p>
        </p:txBody>
      </p:sp>
      <p:sp>
        <p:nvSpPr>
          <p:cNvPr id="32835" name="Line 68">
            <a:extLst>
              <a:ext uri="{FF2B5EF4-FFF2-40B4-BE49-F238E27FC236}">
                <a16:creationId xmlns:a16="http://schemas.microsoft.com/office/drawing/2014/main" id="{219BE027-090B-7E40-88A3-F1B2347C2E8A}"/>
              </a:ext>
            </a:extLst>
          </p:cNvPr>
          <p:cNvSpPr>
            <a:spLocks noChangeShapeType="1"/>
          </p:cNvSpPr>
          <p:nvPr/>
        </p:nvSpPr>
        <p:spPr bwMode="auto">
          <a:xfrm flipH="1" flipV="1">
            <a:off x="8256588" y="2708275"/>
            <a:ext cx="1727200" cy="187325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endParaRPr>
          </a:p>
        </p:txBody>
      </p:sp>
      <p:sp>
        <p:nvSpPr>
          <p:cNvPr id="32836" name="Line 69">
            <a:extLst>
              <a:ext uri="{FF2B5EF4-FFF2-40B4-BE49-F238E27FC236}">
                <a16:creationId xmlns:a16="http://schemas.microsoft.com/office/drawing/2014/main" id="{D1AAD5CC-5589-DE48-88A9-E4794C205489}"/>
              </a:ext>
            </a:extLst>
          </p:cNvPr>
          <p:cNvSpPr>
            <a:spLocks noChangeShapeType="1"/>
          </p:cNvSpPr>
          <p:nvPr/>
        </p:nvSpPr>
        <p:spPr bwMode="auto">
          <a:xfrm flipH="1" flipV="1">
            <a:off x="8256588" y="2420938"/>
            <a:ext cx="1655762" cy="1008062"/>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endParaRPr>
          </a:p>
        </p:txBody>
      </p:sp>
      <p:pic>
        <p:nvPicPr>
          <p:cNvPr id="32837" name="pasted-image.pdf">
            <a:extLst>
              <a:ext uri="{FF2B5EF4-FFF2-40B4-BE49-F238E27FC236}">
                <a16:creationId xmlns:a16="http://schemas.microsoft.com/office/drawing/2014/main" id="{C405FBE0-F441-8C46-8BBE-9A55740E16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96276" y="4594226"/>
            <a:ext cx="4048125" cy="226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ustDataLst>
      <p:tags r:id="rId1"/>
    </p:custDataLst>
    <p:extLst>
      <p:ext uri="{BB962C8B-B14F-4D97-AF65-F5344CB8AC3E}">
        <p14:creationId xmlns:p14="http://schemas.microsoft.com/office/powerpoint/2010/main" val="19052428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19865"/>
                                        </p:tgtEl>
                                        <p:attrNameLst>
                                          <p:attrName>style.visibility</p:attrName>
                                        </p:attrNameLst>
                                      </p:cBhvr>
                                      <p:to>
                                        <p:strVal val="visible"/>
                                      </p:to>
                                    </p:set>
                                    <p:animEffect transition="in" filter="wipe(up)">
                                      <p:cBhvr>
                                        <p:cTn id="7" dur="500"/>
                                        <p:tgtEl>
                                          <p:spTgt spid="119865"/>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11987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nodeType="clickEffect">
                                  <p:stCondLst>
                                    <p:cond delay="0"/>
                                  </p:stCondLst>
                                  <p:childTnLst>
                                    <p:set>
                                      <p:cBhvr>
                                        <p:cTn id="14" dur="1" fill="hold">
                                          <p:stCondLst>
                                            <p:cond delay="0"/>
                                          </p:stCondLst>
                                        </p:cTn>
                                        <p:tgtEl>
                                          <p:spTgt spid="119866"/>
                                        </p:tgtEl>
                                        <p:attrNameLst>
                                          <p:attrName>style.visibility</p:attrName>
                                        </p:attrNameLst>
                                      </p:cBhvr>
                                      <p:to>
                                        <p:strVal val="visible"/>
                                      </p:to>
                                    </p:set>
                                    <p:animEffect transition="in" filter="wipe(up)">
                                      <p:cBhvr>
                                        <p:cTn id="15" dur="500"/>
                                        <p:tgtEl>
                                          <p:spTgt spid="119866"/>
                                        </p:tgtEl>
                                      </p:cBhvr>
                                    </p:animEffect>
                                  </p:childTnLst>
                                </p:cTn>
                              </p:par>
                            </p:childTnLst>
                          </p:cTn>
                        </p:par>
                        <p:par>
                          <p:cTn id="16" fill="hold" nodeType="afterGroup">
                            <p:stCondLst>
                              <p:cond delay="500"/>
                            </p:stCondLst>
                            <p:childTnLst>
                              <p:par>
                                <p:cTn id="17" presetID="22" presetClass="entr" presetSubtype="1" fill="hold" nodeType="afterEffect">
                                  <p:stCondLst>
                                    <p:cond delay="0"/>
                                  </p:stCondLst>
                                  <p:childTnLst>
                                    <p:set>
                                      <p:cBhvr>
                                        <p:cTn id="18" dur="1" fill="hold">
                                          <p:stCondLst>
                                            <p:cond delay="0"/>
                                          </p:stCondLst>
                                        </p:cTn>
                                        <p:tgtEl>
                                          <p:spTgt spid="119867"/>
                                        </p:tgtEl>
                                        <p:attrNameLst>
                                          <p:attrName>style.visibility</p:attrName>
                                        </p:attrNameLst>
                                      </p:cBhvr>
                                      <p:to>
                                        <p:strVal val="visible"/>
                                      </p:to>
                                    </p:set>
                                    <p:animEffect transition="in" filter="wipe(up)">
                                      <p:cBhvr>
                                        <p:cTn id="19" dur="500"/>
                                        <p:tgtEl>
                                          <p:spTgt spid="119867"/>
                                        </p:tgtEl>
                                      </p:cBhvr>
                                    </p:animEffect>
                                  </p:childTnLst>
                                </p:cTn>
                              </p:par>
                            </p:childTnLst>
                          </p:cTn>
                        </p:par>
                        <p:par>
                          <p:cTn id="20" fill="hold" nodeType="afterGroup">
                            <p:stCondLst>
                              <p:cond delay="1000"/>
                            </p:stCondLst>
                            <p:childTnLst>
                              <p:par>
                                <p:cTn id="21" presetID="1" presetClass="entr" presetSubtype="0" fill="hold" grpId="0" nodeType="afterEffect">
                                  <p:stCondLst>
                                    <p:cond delay="0"/>
                                  </p:stCondLst>
                                  <p:childTnLst>
                                    <p:set>
                                      <p:cBhvr>
                                        <p:cTn id="22" dur="1" fill="hold">
                                          <p:stCondLst>
                                            <p:cond delay="499"/>
                                          </p:stCondLst>
                                        </p:cTn>
                                        <p:tgtEl>
                                          <p:spTgt spid="11987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119861"/>
                                        </p:tgtEl>
                                        <p:attrNameLst>
                                          <p:attrName>style.visibility</p:attrName>
                                        </p:attrNameLst>
                                      </p:cBhvr>
                                      <p:to>
                                        <p:strVal val="visible"/>
                                      </p:to>
                                    </p:set>
                                    <p:animEffect transition="in" filter="wipe(up)">
                                      <p:cBhvr>
                                        <p:cTn id="27" dur="500"/>
                                        <p:tgtEl>
                                          <p:spTgt spid="119861"/>
                                        </p:tgtEl>
                                      </p:cBhvr>
                                    </p:animEffect>
                                  </p:childTnLst>
                                </p:cTn>
                              </p:par>
                            </p:childTnLst>
                          </p:cTn>
                        </p:par>
                        <p:par>
                          <p:cTn id="28" fill="hold" nodeType="afterGroup">
                            <p:stCondLst>
                              <p:cond delay="500"/>
                            </p:stCondLst>
                            <p:childTnLst>
                              <p:par>
                                <p:cTn id="29" presetID="22" presetClass="entr" presetSubtype="1" fill="hold" nodeType="afterEffect">
                                  <p:stCondLst>
                                    <p:cond delay="0"/>
                                  </p:stCondLst>
                                  <p:childTnLst>
                                    <p:set>
                                      <p:cBhvr>
                                        <p:cTn id="30" dur="1" fill="hold">
                                          <p:stCondLst>
                                            <p:cond delay="0"/>
                                          </p:stCondLst>
                                        </p:cTn>
                                        <p:tgtEl>
                                          <p:spTgt spid="119862"/>
                                        </p:tgtEl>
                                        <p:attrNameLst>
                                          <p:attrName>style.visibility</p:attrName>
                                        </p:attrNameLst>
                                      </p:cBhvr>
                                      <p:to>
                                        <p:strVal val="visible"/>
                                      </p:to>
                                    </p:set>
                                    <p:animEffect transition="in" filter="wipe(up)">
                                      <p:cBhvr>
                                        <p:cTn id="31" dur="500"/>
                                        <p:tgtEl>
                                          <p:spTgt spid="119862"/>
                                        </p:tgtEl>
                                      </p:cBhvr>
                                    </p:animEffect>
                                  </p:childTnLst>
                                </p:cTn>
                              </p:par>
                            </p:childTnLst>
                          </p:cTn>
                        </p:par>
                        <p:par>
                          <p:cTn id="32" fill="hold" nodeType="afterGroup">
                            <p:stCondLst>
                              <p:cond delay="1000"/>
                            </p:stCondLst>
                            <p:childTnLst>
                              <p:par>
                                <p:cTn id="33" presetID="22" presetClass="entr" presetSubtype="1" fill="hold" nodeType="afterEffect">
                                  <p:stCondLst>
                                    <p:cond delay="0"/>
                                  </p:stCondLst>
                                  <p:childTnLst>
                                    <p:set>
                                      <p:cBhvr>
                                        <p:cTn id="34" dur="1" fill="hold">
                                          <p:stCondLst>
                                            <p:cond delay="0"/>
                                          </p:stCondLst>
                                        </p:cTn>
                                        <p:tgtEl>
                                          <p:spTgt spid="119868"/>
                                        </p:tgtEl>
                                        <p:attrNameLst>
                                          <p:attrName>style.visibility</p:attrName>
                                        </p:attrNameLst>
                                      </p:cBhvr>
                                      <p:to>
                                        <p:strVal val="visible"/>
                                      </p:to>
                                    </p:set>
                                    <p:animEffect transition="in" filter="wipe(up)">
                                      <p:cBhvr>
                                        <p:cTn id="35" dur="500"/>
                                        <p:tgtEl>
                                          <p:spTgt spid="119868"/>
                                        </p:tgtEl>
                                      </p:cBhvr>
                                    </p:animEffect>
                                  </p:childTnLst>
                                </p:cTn>
                              </p:par>
                            </p:childTnLst>
                          </p:cTn>
                        </p:par>
                        <p:par>
                          <p:cTn id="36" fill="hold" nodeType="afterGroup">
                            <p:stCondLst>
                              <p:cond delay="1500"/>
                            </p:stCondLst>
                            <p:childTnLst>
                              <p:par>
                                <p:cTn id="37" presetID="1" presetClass="entr" presetSubtype="0" fill="hold" grpId="0" nodeType="afterEffect">
                                  <p:stCondLst>
                                    <p:cond delay="0"/>
                                  </p:stCondLst>
                                  <p:childTnLst>
                                    <p:set>
                                      <p:cBhvr>
                                        <p:cTn id="38" dur="1" fill="hold">
                                          <p:stCondLst>
                                            <p:cond delay="499"/>
                                          </p:stCondLst>
                                        </p:cTn>
                                        <p:tgtEl>
                                          <p:spTgt spid="1198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64" grpId="0" autoUpdateAnimBg="0"/>
      <p:bldP spid="119870" grpId="0" autoUpdateAnimBg="0"/>
      <p:bldP spid="119871"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28345" y="166224"/>
            <a:ext cx="9140644" cy="707886"/>
          </a:xfrm>
          <a:prstGeom prst="rect">
            <a:avLst/>
          </a:prstGeom>
          <a:noFill/>
        </p:spPr>
        <p:txBody>
          <a:bodyPr wrap="none" rtlCol="0">
            <a:spAutoFit/>
          </a:bodyPr>
          <a:lstStyle/>
          <a:p>
            <a:pPr eaLnBrk="0" fontAlgn="base" hangingPunct="0">
              <a:spcBef>
                <a:spcPct val="0"/>
              </a:spcBef>
              <a:spcAft>
                <a:spcPct val="0"/>
              </a:spcAft>
            </a:pPr>
            <a:r>
              <a:rPr lang="en-US" sz="4000" b="1" dirty="0">
                <a:solidFill>
                  <a:srgbClr val="FF0000"/>
                </a:solidFill>
                <a:latin typeface="Arial" panose="020B0604020202020204" pitchFamily="34" charset="0"/>
                <a:cs typeface="Arial" panose="020B0604020202020204" pitchFamily="34" charset="0"/>
              </a:rPr>
              <a:t>Detectors vs optics: Basic Geometry</a:t>
            </a:r>
          </a:p>
        </p:txBody>
      </p:sp>
      <p:pic>
        <p:nvPicPr>
          <p:cNvPr id="2" name="Picture 1" descr="mpo.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3520" y="1384311"/>
            <a:ext cx="3714750" cy="2228850"/>
          </a:xfrm>
          <a:prstGeom prst="rect">
            <a:avLst/>
          </a:prstGeom>
        </p:spPr>
      </p:pic>
      <p:sp>
        <p:nvSpPr>
          <p:cNvPr id="13" name="TextBox 12"/>
          <p:cNvSpPr txBox="1"/>
          <p:nvPr/>
        </p:nvSpPr>
        <p:spPr>
          <a:xfrm>
            <a:off x="6622807" y="5254785"/>
            <a:ext cx="2220480" cy="369332"/>
          </a:xfrm>
          <a:prstGeom prst="rect">
            <a:avLst/>
          </a:prstGeom>
          <a:noFill/>
          <a:ln>
            <a:solidFill>
              <a:schemeClr val="bg1"/>
            </a:solidFill>
          </a:ln>
        </p:spPr>
        <p:txBody>
          <a:bodyPr wrap="none" rtlCol="0">
            <a:spAutoFit/>
          </a:bodyPr>
          <a:lstStyle/>
          <a:p>
            <a:pPr algn="r" eaLnBrk="0" fontAlgn="base" hangingPunct="0">
              <a:spcBef>
                <a:spcPct val="0"/>
              </a:spcBef>
              <a:spcAft>
                <a:spcPct val="0"/>
              </a:spcAft>
            </a:pPr>
            <a:r>
              <a:rPr lang="en-US" dirty="0">
                <a:solidFill>
                  <a:srgbClr val="FFFFFF"/>
                </a:solidFill>
              </a:rPr>
              <a:t>SVOM breadboard, UoL</a:t>
            </a:r>
          </a:p>
        </p:txBody>
      </p:sp>
      <p:sp>
        <p:nvSpPr>
          <p:cNvPr id="15" name="TextBox 14"/>
          <p:cNvSpPr txBox="1"/>
          <p:nvPr/>
        </p:nvSpPr>
        <p:spPr>
          <a:xfrm>
            <a:off x="6501740" y="1382286"/>
            <a:ext cx="5710218" cy="4093428"/>
          </a:xfrm>
          <a:prstGeom prst="rect">
            <a:avLst/>
          </a:prstGeom>
          <a:noFill/>
        </p:spPr>
        <p:txBody>
          <a:bodyPr wrap="none" rtlCol="0">
            <a:spAutoFit/>
          </a:bodyPr>
          <a:lstStyle/>
          <a:p>
            <a:pPr eaLnBrk="0" fontAlgn="base" hangingPunct="0">
              <a:spcBef>
                <a:spcPct val="0"/>
              </a:spcBef>
              <a:spcAft>
                <a:spcPct val="0"/>
              </a:spcAft>
            </a:pPr>
            <a:r>
              <a:rPr lang="en-US" sz="2000" dirty="0">
                <a:solidFill>
                  <a:srgbClr val="000000"/>
                </a:solidFill>
                <a:latin typeface="Arial" panose="020B0604020202020204" pitchFamily="34" charset="0"/>
                <a:cs typeface="Arial" panose="020B0604020202020204" pitchFamily="34" charset="0"/>
              </a:rPr>
              <a:t>A consequence of the geometry is that the </a:t>
            </a:r>
          </a:p>
          <a:p>
            <a:pPr eaLnBrk="0" fontAlgn="base" hangingPunct="0">
              <a:spcBef>
                <a:spcPct val="0"/>
              </a:spcBef>
              <a:spcAft>
                <a:spcPct val="0"/>
              </a:spcAft>
            </a:pPr>
            <a:r>
              <a:rPr lang="en-US" sz="2000" dirty="0">
                <a:solidFill>
                  <a:srgbClr val="000000"/>
                </a:solidFill>
                <a:latin typeface="Arial" panose="020B0604020202020204" pitchFamily="34" charset="0"/>
                <a:cs typeface="Arial" panose="020B0604020202020204" pitchFamily="34" charset="0"/>
              </a:rPr>
              <a:t>detector geometrical area is ¼ the optic </a:t>
            </a:r>
          </a:p>
          <a:p>
            <a:pPr eaLnBrk="0" fontAlgn="base" hangingPunct="0">
              <a:spcBef>
                <a:spcPct val="0"/>
              </a:spcBef>
              <a:spcAft>
                <a:spcPct val="0"/>
              </a:spcAft>
            </a:pPr>
            <a:r>
              <a:rPr lang="en-US" sz="2000" dirty="0">
                <a:solidFill>
                  <a:srgbClr val="000000"/>
                </a:solidFill>
                <a:latin typeface="Arial" panose="020B0604020202020204" pitchFamily="34" charset="0"/>
                <a:cs typeface="Arial" panose="020B0604020202020204" pitchFamily="34" charset="0"/>
              </a:rPr>
              <a:t>geometrical area. [expanded in practice to avoid </a:t>
            </a:r>
          </a:p>
          <a:p>
            <a:pPr eaLnBrk="0" fontAlgn="base" hangingPunct="0">
              <a:spcBef>
                <a:spcPct val="0"/>
              </a:spcBef>
              <a:spcAft>
                <a:spcPct val="0"/>
              </a:spcAft>
            </a:pPr>
            <a:r>
              <a:rPr lang="en-US" sz="2000" dirty="0" err="1">
                <a:solidFill>
                  <a:srgbClr val="000000"/>
                </a:solidFill>
                <a:latin typeface="Arial" panose="020B0604020202020204" pitchFamily="34" charset="0"/>
                <a:cs typeface="Arial" panose="020B0604020202020204" pitchFamily="34" charset="0"/>
              </a:rPr>
              <a:t>vignetting</a:t>
            </a:r>
            <a:r>
              <a:rPr lang="en-US" sz="2000" dirty="0">
                <a:solidFill>
                  <a:srgbClr val="000000"/>
                </a:solidFill>
                <a:latin typeface="Arial" panose="020B0604020202020204" pitchFamily="34" charset="0"/>
                <a:cs typeface="Arial" panose="020B0604020202020204" pitchFamily="34" charset="0"/>
              </a:rPr>
              <a:t> at edges]</a:t>
            </a:r>
          </a:p>
          <a:p>
            <a:pPr eaLnBrk="0" fontAlgn="base" hangingPunct="0">
              <a:spcBef>
                <a:spcPct val="0"/>
              </a:spcBef>
              <a:spcAft>
                <a:spcPct val="0"/>
              </a:spcAft>
            </a:pPr>
            <a:endParaRPr lang="en-US" sz="2000" dirty="0">
              <a:solidFill>
                <a:srgbClr val="000000"/>
              </a:solidFill>
              <a:latin typeface="Arial" panose="020B0604020202020204" pitchFamily="34" charset="0"/>
              <a:cs typeface="Arial" panose="020B0604020202020204" pitchFamily="34" charset="0"/>
            </a:endParaRPr>
          </a:p>
          <a:p>
            <a:pPr eaLnBrk="0" fontAlgn="base" hangingPunct="0">
              <a:spcBef>
                <a:spcPct val="0"/>
              </a:spcBef>
              <a:spcAft>
                <a:spcPct val="0"/>
              </a:spcAft>
            </a:pPr>
            <a:r>
              <a:rPr lang="en-US" sz="2000" dirty="0">
                <a:solidFill>
                  <a:srgbClr val="000000"/>
                </a:solidFill>
                <a:latin typeface="Arial" panose="020B0604020202020204" pitchFamily="34" charset="0"/>
                <a:cs typeface="Arial" panose="020B0604020202020204" pitchFamily="34" charset="0"/>
              </a:rPr>
              <a:t>Wide FOV </a:t>
            </a:r>
            <a:r>
              <a:rPr lang="en-US" sz="2000" dirty="0">
                <a:solidFill>
                  <a:srgbClr val="000000"/>
                </a:solidFill>
                <a:latin typeface="Arial" panose="020B0604020202020204" pitchFamily="34" charset="0"/>
                <a:cs typeface="Arial" panose="020B0604020202020204" pitchFamily="34" charset="0"/>
                <a:sym typeface="Wingdings"/>
              </a:rPr>
              <a:t> Big Detector Plane</a:t>
            </a:r>
          </a:p>
          <a:p>
            <a:pPr eaLnBrk="0" fontAlgn="base" hangingPunct="0">
              <a:spcBef>
                <a:spcPct val="0"/>
              </a:spcBef>
              <a:spcAft>
                <a:spcPct val="0"/>
              </a:spcAft>
            </a:pPr>
            <a:endParaRPr lang="en-US" sz="2000" dirty="0">
              <a:solidFill>
                <a:srgbClr val="000000"/>
              </a:solidFill>
              <a:latin typeface="Arial" panose="020B0604020202020204" pitchFamily="34" charset="0"/>
              <a:cs typeface="Arial" panose="020B0604020202020204" pitchFamily="34" charset="0"/>
              <a:sym typeface="Wingdings"/>
            </a:endParaRPr>
          </a:p>
          <a:p>
            <a:pPr eaLnBrk="0" fontAlgn="base" hangingPunct="0">
              <a:spcBef>
                <a:spcPct val="0"/>
              </a:spcBef>
              <a:spcAft>
                <a:spcPct val="0"/>
              </a:spcAft>
            </a:pPr>
            <a:r>
              <a:rPr lang="en-US" sz="2000" dirty="0">
                <a:solidFill>
                  <a:srgbClr val="000000"/>
                </a:solidFill>
                <a:latin typeface="Arial" panose="020B0604020202020204" pitchFamily="34" charset="0"/>
                <a:cs typeface="Arial" panose="020B0604020202020204" pitchFamily="34" charset="0"/>
                <a:sym typeface="Wingdings"/>
              </a:rPr>
              <a:t>Cooling possible issue with CCDs but greatly </a:t>
            </a:r>
          </a:p>
          <a:p>
            <a:pPr eaLnBrk="0" fontAlgn="base" hangingPunct="0">
              <a:spcBef>
                <a:spcPct val="0"/>
              </a:spcBef>
              <a:spcAft>
                <a:spcPct val="0"/>
              </a:spcAft>
            </a:pPr>
            <a:r>
              <a:rPr lang="en-US" sz="2000" dirty="0">
                <a:solidFill>
                  <a:srgbClr val="000000"/>
                </a:solidFill>
                <a:latin typeface="Arial" panose="020B0604020202020204" pitchFamily="34" charset="0"/>
                <a:cs typeface="Arial" panose="020B0604020202020204" pitchFamily="34" charset="0"/>
                <a:sym typeface="Wingdings"/>
              </a:rPr>
              <a:t>lessened by using CMOS</a:t>
            </a:r>
          </a:p>
          <a:p>
            <a:pPr eaLnBrk="0" fontAlgn="base" hangingPunct="0">
              <a:spcBef>
                <a:spcPct val="0"/>
              </a:spcBef>
              <a:spcAft>
                <a:spcPct val="0"/>
              </a:spcAft>
            </a:pPr>
            <a:endParaRPr lang="en-US" sz="2000" dirty="0">
              <a:solidFill>
                <a:srgbClr val="000000"/>
              </a:solidFill>
              <a:latin typeface="Arial" panose="020B0604020202020204" pitchFamily="34" charset="0"/>
              <a:cs typeface="Arial" panose="020B0604020202020204" pitchFamily="34" charset="0"/>
              <a:sym typeface="Wingdings"/>
            </a:endParaRPr>
          </a:p>
          <a:p>
            <a:pPr eaLnBrk="0" fontAlgn="base" hangingPunct="0">
              <a:spcBef>
                <a:spcPct val="0"/>
              </a:spcBef>
              <a:spcAft>
                <a:spcPct val="0"/>
              </a:spcAft>
            </a:pPr>
            <a:r>
              <a:rPr lang="en-US" sz="2000" dirty="0">
                <a:solidFill>
                  <a:srgbClr val="000000"/>
                </a:solidFill>
                <a:latin typeface="Arial" panose="020B0604020202020204" pitchFamily="34" charset="0"/>
                <a:cs typeface="Arial" panose="020B0604020202020204" pitchFamily="34" charset="0"/>
                <a:sym typeface="Wingdings"/>
              </a:rPr>
              <a:t>FOV goes closely as linear with focal length</a:t>
            </a:r>
          </a:p>
          <a:p>
            <a:pPr eaLnBrk="0" fontAlgn="base" hangingPunct="0">
              <a:spcBef>
                <a:spcPct val="0"/>
              </a:spcBef>
              <a:spcAft>
                <a:spcPct val="0"/>
              </a:spcAft>
            </a:pPr>
            <a:endParaRPr lang="en-US" sz="2000" dirty="0">
              <a:solidFill>
                <a:srgbClr val="000000"/>
              </a:solidFill>
              <a:latin typeface="Arial" panose="020B0604020202020204" pitchFamily="34" charset="0"/>
              <a:cs typeface="Arial" panose="020B0604020202020204" pitchFamily="34" charset="0"/>
              <a:sym typeface="Wingdings"/>
            </a:endParaRPr>
          </a:p>
          <a:p>
            <a:pPr eaLnBrk="0" fontAlgn="base" hangingPunct="0">
              <a:spcBef>
                <a:spcPct val="0"/>
              </a:spcBef>
              <a:spcAft>
                <a:spcPct val="0"/>
              </a:spcAft>
            </a:pPr>
            <a:r>
              <a:rPr lang="en-US" sz="2000" dirty="0">
                <a:solidFill>
                  <a:srgbClr val="000000"/>
                </a:solidFill>
                <a:latin typeface="Arial" panose="020B0604020202020204" pitchFamily="34" charset="0"/>
                <a:cs typeface="Arial" panose="020B0604020202020204" pitchFamily="34" charset="0"/>
                <a:sym typeface="Wingdings"/>
              </a:rPr>
              <a:t>Effective area goes as focal length</a:t>
            </a:r>
            <a:r>
              <a:rPr lang="en-US" sz="2000" baseline="30000" dirty="0">
                <a:solidFill>
                  <a:srgbClr val="000000"/>
                </a:solidFill>
                <a:latin typeface="Arial" panose="020B0604020202020204" pitchFamily="34" charset="0"/>
                <a:cs typeface="Arial" panose="020B0604020202020204" pitchFamily="34" charset="0"/>
                <a:sym typeface="Wingdings"/>
              </a:rPr>
              <a:t>2</a:t>
            </a:r>
            <a:r>
              <a:rPr lang="en-US" sz="2000" dirty="0">
                <a:solidFill>
                  <a:srgbClr val="000000"/>
                </a:solidFill>
                <a:latin typeface="Arial" panose="020B0604020202020204" pitchFamily="34" charset="0"/>
                <a:cs typeface="Arial" panose="020B0604020202020204" pitchFamily="34" charset="0"/>
                <a:sym typeface="Wingdings"/>
              </a:rPr>
              <a:t> </a:t>
            </a:r>
            <a:endParaRPr lang="en-US" sz="2000" dirty="0">
              <a:solidFill>
                <a:srgbClr val="000000"/>
              </a:solidFill>
              <a:latin typeface="Arial" panose="020B0604020202020204" pitchFamily="34" charset="0"/>
              <a:cs typeface="Arial" panose="020B0604020202020204" pitchFamily="34" charset="0"/>
            </a:endParaRPr>
          </a:p>
        </p:txBody>
      </p:sp>
      <p:grpSp>
        <p:nvGrpSpPr>
          <p:cNvPr id="18" name="Group 17"/>
          <p:cNvGrpSpPr>
            <a:grpSpLocks noChangeAspect="1"/>
          </p:cNvGrpSpPr>
          <p:nvPr/>
        </p:nvGrpSpPr>
        <p:grpSpPr>
          <a:xfrm>
            <a:off x="3173703" y="4265670"/>
            <a:ext cx="874534" cy="1346416"/>
            <a:chOff x="1158950" y="1494040"/>
            <a:chExt cx="1821944" cy="2805033"/>
          </a:xfrm>
        </p:grpSpPr>
        <p:sp>
          <p:nvSpPr>
            <p:cNvPr id="19" name="Rectangle 18"/>
            <p:cNvSpPr/>
            <p:nvPr/>
          </p:nvSpPr>
          <p:spPr>
            <a:xfrm>
              <a:off x="1227990" y="3219073"/>
              <a:ext cx="1620000" cy="1080000"/>
            </a:xfrm>
            <a:prstGeom prst="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a:solidFill>
                  <a:srgbClr val="FFFFFF"/>
                </a:solidFill>
              </a:endParaRPr>
            </a:p>
          </p:txBody>
        </p:sp>
        <p:cxnSp>
          <p:nvCxnSpPr>
            <p:cNvPr id="20" name="Straight Connector 19"/>
            <p:cNvCxnSpPr/>
            <p:nvPr/>
          </p:nvCxnSpPr>
          <p:spPr>
            <a:xfrm>
              <a:off x="1575614" y="3137148"/>
              <a:ext cx="918000" cy="0"/>
            </a:xfrm>
            <a:prstGeom prst="line">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2493614" y="1494040"/>
              <a:ext cx="487280" cy="174211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1158950" y="1503094"/>
              <a:ext cx="416664" cy="170460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sp>
        <p:nvSpPr>
          <p:cNvPr id="24" name="Rectangle 23"/>
          <p:cNvSpPr/>
          <p:nvPr/>
        </p:nvSpPr>
        <p:spPr>
          <a:xfrm>
            <a:off x="4635593" y="5112735"/>
            <a:ext cx="777601" cy="518400"/>
          </a:xfrm>
          <a:prstGeom prst="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a:solidFill>
                <a:srgbClr val="FFFFFF"/>
              </a:solidFill>
            </a:endParaRPr>
          </a:p>
        </p:txBody>
      </p:sp>
      <p:cxnSp>
        <p:nvCxnSpPr>
          <p:cNvPr id="25" name="Straight Connector 24"/>
          <p:cNvCxnSpPr/>
          <p:nvPr/>
        </p:nvCxnSpPr>
        <p:spPr>
          <a:xfrm>
            <a:off x="4802450" y="5073411"/>
            <a:ext cx="440640" cy="0"/>
          </a:xfrm>
          <a:prstGeom prst="line">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a:off x="5243093" y="3644662"/>
            <a:ext cx="210959" cy="147627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4573850" y="3660786"/>
            <a:ext cx="228600" cy="144649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4573850" y="3644661"/>
            <a:ext cx="880200" cy="0"/>
          </a:xfrm>
          <a:prstGeom prst="line">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3173675" y="4235211"/>
            <a:ext cx="880200" cy="0"/>
          </a:xfrm>
          <a:prstGeom prst="line">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3829050" y="5191125"/>
            <a:ext cx="1197764" cy="369332"/>
          </a:xfrm>
          <a:prstGeom prst="rect">
            <a:avLst/>
          </a:prstGeom>
          <a:solidFill>
            <a:schemeClr val="bg1"/>
          </a:solidFill>
          <a:ln>
            <a:solidFill>
              <a:schemeClr val="tx1"/>
            </a:solidFill>
          </a:ln>
        </p:spPr>
        <p:txBody>
          <a:bodyPr wrap="none" rtlCol="0">
            <a:spAutoFit/>
          </a:bodyPr>
          <a:lstStyle/>
          <a:p>
            <a:pPr eaLnBrk="0" fontAlgn="base" hangingPunct="0">
              <a:spcBef>
                <a:spcPct val="0"/>
              </a:spcBef>
              <a:spcAft>
                <a:spcPct val="0"/>
              </a:spcAft>
            </a:pPr>
            <a:r>
              <a:rPr lang="en-US" dirty="0">
                <a:solidFill>
                  <a:srgbClr val="000000"/>
                </a:solidFill>
              </a:rPr>
              <a:t>Equal areas</a:t>
            </a:r>
          </a:p>
        </p:txBody>
      </p:sp>
    </p:spTree>
    <p:extLst>
      <p:ext uri="{BB962C8B-B14F-4D97-AF65-F5344CB8AC3E}">
        <p14:creationId xmlns:p14="http://schemas.microsoft.com/office/powerpoint/2010/main" val="508841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27213"/>
            <a:ext cx="8229600" cy="748082"/>
          </a:xfrm>
        </p:spPr>
        <p:txBody>
          <a:bodyPr>
            <a:normAutofit fontScale="90000"/>
          </a:bodyPr>
          <a:lstStyle/>
          <a:p>
            <a:r>
              <a:rPr lang="fr-FR" b="1" dirty="0">
                <a:solidFill>
                  <a:srgbClr val="FF0000"/>
                </a:solidFill>
                <a:latin typeface="Arial" panose="020B0604020202020204" pitchFamily="34" charset="0"/>
                <a:cs typeface="Arial" panose="020B0604020202020204" pitchFamily="34" charset="0"/>
              </a:rPr>
              <a:t>THESEUS Soft X-ray Imager (SXI)</a:t>
            </a:r>
          </a:p>
        </p:txBody>
      </p:sp>
      <p:sp>
        <p:nvSpPr>
          <p:cNvPr id="4" name="TextBox 3"/>
          <p:cNvSpPr txBox="1"/>
          <p:nvPr/>
        </p:nvSpPr>
        <p:spPr>
          <a:xfrm>
            <a:off x="578795" y="2613392"/>
            <a:ext cx="6201383" cy="1938992"/>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2 identical modules observing in the 0.3-5 keV band</a:t>
            </a:r>
          </a:p>
          <a:p>
            <a:r>
              <a:rPr lang="en-GB" sz="2000" dirty="0">
                <a:latin typeface="Arial" panose="020B0604020202020204" pitchFamily="34" charset="0"/>
                <a:cs typeface="Arial" panose="020B0604020202020204" pitchFamily="34" charset="0"/>
              </a:rPr>
              <a:t>Each uses an 8x8 array of square pore MPOs</a:t>
            </a:r>
          </a:p>
          <a:p>
            <a:r>
              <a:rPr lang="en-GB" sz="2000" dirty="0">
                <a:latin typeface="Arial" panose="020B0604020202020204" pitchFamily="34" charset="0"/>
                <a:cs typeface="Arial" panose="020B0604020202020204" pitchFamily="34" charset="0"/>
              </a:rPr>
              <a:t>2 module </a:t>
            </a:r>
            <a:r>
              <a:rPr lang="en-GB" sz="2000" dirty="0" err="1">
                <a:latin typeface="Arial" panose="020B0604020202020204" pitchFamily="34" charset="0"/>
                <a:cs typeface="Arial" panose="020B0604020202020204" pitchFamily="34" charset="0"/>
              </a:rPr>
              <a:t>FoV</a:t>
            </a:r>
            <a:r>
              <a:rPr lang="en-GB" sz="2000" dirty="0">
                <a:latin typeface="Arial" panose="020B0604020202020204" pitchFamily="34" charset="0"/>
                <a:cs typeface="Arial" panose="020B0604020202020204" pitchFamily="34" charset="0"/>
              </a:rPr>
              <a:t> ~0.5 </a:t>
            </a:r>
            <a:r>
              <a:rPr lang="en-GB" sz="2000" dirty="0" err="1">
                <a:latin typeface="Arial" panose="020B0604020202020204" pitchFamily="34" charset="0"/>
                <a:cs typeface="Arial" panose="020B0604020202020204" pitchFamily="34" charset="0"/>
              </a:rPr>
              <a:t>sr</a:t>
            </a:r>
            <a:r>
              <a:rPr lang="en-GB" sz="2000" dirty="0">
                <a:latin typeface="Arial" panose="020B0604020202020204" pitchFamily="34" charset="0"/>
                <a:cs typeface="Arial" panose="020B0604020202020204" pitchFamily="34" charset="0"/>
              </a:rPr>
              <a:t> total (with small overlap)</a:t>
            </a:r>
          </a:p>
          <a:p>
            <a:r>
              <a:rPr lang="en-GB" sz="2000" dirty="0">
                <a:latin typeface="Arial" panose="020B0604020202020204" pitchFamily="34" charset="0"/>
                <a:cs typeface="Arial" panose="020B0604020202020204" pitchFamily="34" charset="0"/>
              </a:rPr>
              <a:t>Each uses 8 large format CMOS detectors (Te2v)</a:t>
            </a:r>
          </a:p>
          <a:p>
            <a:r>
              <a:rPr lang="en-GB" sz="2000" dirty="0">
                <a:latin typeface="Arial" panose="020B0604020202020204" pitchFamily="34" charset="0"/>
                <a:cs typeface="Arial" panose="020B0604020202020204" pitchFamily="34" charset="0"/>
              </a:rPr>
              <a:t>CMOS each 8x4cm</a:t>
            </a:r>
            <a:r>
              <a:rPr lang="en-GB" sz="2000" baseline="30000" dirty="0">
                <a:latin typeface="Arial" panose="020B0604020202020204" pitchFamily="34" charset="0"/>
                <a:cs typeface="Arial" panose="020B0604020202020204" pitchFamily="34" charset="0"/>
              </a:rPr>
              <a:t>2</a:t>
            </a:r>
            <a:r>
              <a:rPr lang="en-GB" sz="2000" dirty="0">
                <a:latin typeface="Arial" panose="020B0604020202020204" pitchFamily="34" charset="0"/>
                <a:cs typeface="Arial" panose="020B0604020202020204" pitchFamily="34" charset="0"/>
              </a:rPr>
              <a:t> with 30-40 micron pixels </a:t>
            </a:r>
          </a:p>
          <a:p>
            <a:r>
              <a:rPr lang="en-GB" sz="2000" dirty="0">
                <a:latin typeface="Arial" panose="020B0604020202020204" pitchFamily="34" charset="0"/>
                <a:cs typeface="Arial" panose="020B0604020202020204" pitchFamily="34" charset="0"/>
              </a:rPr>
              <a:t>Each module has a mass ~40kg and is ~0.5m across</a:t>
            </a:r>
          </a:p>
        </p:txBody>
      </p:sp>
      <p:pic>
        <p:nvPicPr>
          <p:cNvPr id="6" name="Picture 5">
            <a:extLst>
              <a:ext uri="{FF2B5EF4-FFF2-40B4-BE49-F238E27FC236}">
                <a16:creationId xmlns:a16="http://schemas.microsoft.com/office/drawing/2014/main" id="{B144E396-F17C-8B43-839C-C0E2EA1399E8}"/>
              </a:ext>
            </a:extLst>
          </p:cNvPr>
          <p:cNvPicPr/>
          <p:nvPr/>
        </p:nvPicPr>
        <p:blipFill>
          <a:blip r:embed="rId2"/>
          <a:stretch>
            <a:fillRect/>
          </a:stretch>
        </p:blipFill>
        <p:spPr>
          <a:xfrm>
            <a:off x="6984460" y="1770413"/>
            <a:ext cx="4795736" cy="3668835"/>
          </a:xfrm>
          <a:prstGeom prst="rect">
            <a:avLst/>
          </a:prstGeom>
        </p:spPr>
      </p:pic>
    </p:spTree>
    <p:extLst>
      <p:ext uri="{BB962C8B-B14F-4D97-AF65-F5344CB8AC3E}">
        <p14:creationId xmlns:p14="http://schemas.microsoft.com/office/powerpoint/2010/main" val="19049175"/>
      </p:ext>
    </p:extLst>
  </p:cSld>
  <p:clrMapOvr>
    <a:masterClrMapping/>
  </p:clrMapOvr>
  <mc:AlternateContent xmlns:mc="http://schemas.openxmlformats.org/markup-compatibility/2006" xmlns:p14="http://schemas.microsoft.com/office/powerpoint/2010/main">
    <mc:Choice Requires="p14">
      <p:transition spd="slow" p14:dur="2000" advTm="68760"/>
    </mc:Choice>
    <mc:Fallback xmlns="">
      <p:transition spd="slow" advTm="6876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243BDDDA-9F59-C048-A876-2B54BB1FF14D}"/>
              </a:ext>
            </a:extLst>
          </p:cNvPr>
          <p:cNvSpPr txBox="1">
            <a:spLocks/>
          </p:cNvSpPr>
          <p:nvPr/>
        </p:nvSpPr>
        <p:spPr>
          <a:xfrm>
            <a:off x="190782" y="198867"/>
            <a:ext cx="11861788" cy="574516"/>
          </a:xfrm>
          <a:prstGeom prst="rect">
            <a:avLst/>
          </a:prstGeom>
        </p:spPr>
        <p:txBody>
          <a:bodyPr/>
          <a:lst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a:lstStyle>
          <a:p>
            <a:pPr algn="ctr"/>
            <a:r>
              <a:rPr lang="en-GB" sz="4000" b="1" dirty="0">
                <a:solidFill>
                  <a:srgbClr val="FF0000"/>
                </a:solidFill>
                <a:latin typeface="Arial" panose="020B0604020202020204" pitchFamily="34" charset="0"/>
                <a:cs typeface="Arial" panose="020B0604020202020204" pitchFamily="34" charset="0"/>
              </a:rPr>
              <a:t>SXI Consortium</a:t>
            </a:r>
            <a:endParaRPr lang="en-US" sz="4000" b="1" kern="0" dirty="0">
              <a:solidFill>
                <a:srgbClr val="FF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3513087" y="1358386"/>
            <a:ext cx="4293231" cy="4738125"/>
          </a:xfrm>
          <a:prstGeom prst="rect">
            <a:avLst/>
          </a:prstGeom>
        </p:spPr>
      </p:pic>
      <p:sp>
        <p:nvSpPr>
          <p:cNvPr id="5" name="TextBox 4"/>
          <p:cNvSpPr txBox="1"/>
          <p:nvPr/>
        </p:nvSpPr>
        <p:spPr>
          <a:xfrm>
            <a:off x="752700" y="963924"/>
            <a:ext cx="2784309" cy="1169551"/>
          </a:xfrm>
          <a:prstGeom prst="rect">
            <a:avLst/>
          </a:prstGeom>
          <a:noFill/>
        </p:spPr>
        <p:txBody>
          <a:bodyPr wrap="square" rtlCol="0">
            <a:spAutoFit/>
          </a:bodyPr>
          <a:lstStyle/>
          <a:p>
            <a:r>
              <a:rPr lang="en-GB" sz="1400" dirty="0"/>
              <a:t>Optics:</a:t>
            </a:r>
          </a:p>
          <a:p>
            <a:pPr marL="380990" indent="-380990">
              <a:buFont typeface="Arial" panose="020B0604020202020204" pitchFamily="34" charset="0"/>
              <a:buChar char="•"/>
            </a:pPr>
            <a:r>
              <a:rPr lang="en-GB" sz="1400" dirty="0"/>
              <a:t>AIT</a:t>
            </a:r>
          </a:p>
          <a:p>
            <a:pPr marL="380990" indent="-380990">
              <a:buFont typeface="Arial" panose="020B0604020202020204" pitchFamily="34" charset="0"/>
              <a:buChar char="•"/>
            </a:pPr>
            <a:r>
              <a:rPr lang="en-GB" sz="1400" dirty="0"/>
              <a:t>Frame</a:t>
            </a:r>
          </a:p>
          <a:p>
            <a:pPr marL="380990" indent="-380990">
              <a:buFont typeface="Arial" panose="020B0604020202020204" pitchFamily="34" charset="0"/>
              <a:buChar char="•"/>
            </a:pPr>
            <a:r>
              <a:rPr lang="en-GB" sz="1400" dirty="0"/>
              <a:t>EDIV</a:t>
            </a:r>
          </a:p>
          <a:p>
            <a:pPr marL="380990" indent="-380990">
              <a:buFont typeface="Arial" panose="020B0604020202020204" pitchFamily="34" charset="0"/>
              <a:buChar char="•"/>
            </a:pPr>
            <a:r>
              <a:rPr lang="en-GB" sz="1400" dirty="0"/>
              <a:t>Thermal control</a:t>
            </a:r>
          </a:p>
        </p:txBody>
      </p:sp>
      <p:sp>
        <p:nvSpPr>
          <p:cNvPr id="7" name="TextBox 6"/>
          <p:cNvSpPr txBox="1"/>
          <p:nvPr/>
        </p:nvSpPr>
        <p:spPr>
          <a:xfrm>
            <a:off x="8849385" y="3484531"/>
            <a:ext cx="2880320" cy="954107"/>
          </a:xfrm>
          <a:prstGeom prst="rect">
            <a:avLst/>
          </a:prstGeom>
          <a:noFill/>
        </p:spPr>
        <p:txBody>
          <a:bodyPr wrap="square" rtlCol="0">
            <a:spAutoFit/>
          </a:bodyPr>
          <a:lstStyle/>
          <a:p>
            <a:r>
              <a:rPr lang="en-GB" sz="1400" dirty="0"/>
              <a:t>Focal plane</a:t>
            </a:r>
          </a:p>
          <a:p>
            <a:pPr marL="380990" indent="-380990">
              <a:buFont typeface="Arial" panose="020B0604020202020204" pitchFamily="34" charset="0"/>
              <a:buChar char="•"/>
            </a:pPr>
            <a:r>
              <a:rPr lang="en-GB" sz="1400" dirty="0"/>
              <a:t>AIT</a:t>
            </a:r>
          </a:p>
          <a:p>
            <a:pPr marL="380990" indent="-380990">
              <a:buFont typeface="Arial" panose="020B0604020202020204" pitchFamily="34" charset="0"/>
              <a:buChar char="•"/>
            </a:pPr>
            <a:r>
              <a:rPr lang="en-GB" sz="1400" dirty="0"/>
              <a:t>Structure</a:t>
            </a:r>
          </a:p>
          <a:p>
            <a:pPr marL="380990" indent="-380990">
              <a:buFont typeface="Arial" panose="020B0604020202020204" pitchFamily="34" charset="0"/>
              <a:buChar char="•"/>
            </a:pPr>
            <a:r>
              <a:rPr lang="en-GB" sz="1400" dirty="0"/>
              <a:t>CMOS characterisation</a:t>
            </a:r>
          </a:p>
        </p:txBody>
      </p:sp>
      <p:sp>
        <p:nvSpPr>
          <p:cNvPr id="8" name="TextBox 7"/>
          <p:cNvSpPr txBox="1"/>
          <p:nvPr/>
        </p:nvSpPr>
        <p:spPr>
          <a:xfrm>
            <a:off x="8849385" y="5430872"/>
            <a:ext cx="2880320" cy="307777"/>
          </a:xfrm>
          <a:prstGeom prst="rect">
            <a:avLst/>
          </a:prstGeom>
          <a:noFill/>
        </p:spPr>
        <p:txBody>
          <a:bodyPr wrap="square" rtlCol="0">
            <a:spAutoFit/>
          </a:bodyPr>
          <a:lstStyle/>
          <a:p>
            <a:r>
              <a:rPr lang="en-GB" sz="1400" dirty="0"/>
              <a:t>Harnesses</a:t>
            </a:r>
          </a:p>
        </p:txBody>
      </p:sp>
      <p:sp>
        <p:nvSpPr>
          <p:cNvPr id="9" name="TextBox 8"/>
          <p:cNvSpPr txBox="1"/>
          <p:nvPr/>
        </p:nvSpPr>
        <p:spPr>
          <a:xfrm>
            <a:off x="733101" y="2761655"/>
            <a:ext cx="2880320" cy="738664"/>
          </a:xfrm>
          <a:prstGeom prst="rect">
            <a:avLst/>
          </a:prstGeom>
          <a:noFill/>
        </p:spPr>
        <p:txBody>
          <a:bodyPr wrap="square" rtlCol="0">
            <a:spAutoFit/>
          </a:bodyPr>
          <a:lstStyle/>
          <a:p>
            <a:r>
              <a:rPr lang="en-GB" sz="1400" dirty="0"/>
              <a:t>Structure:</a:t>
            </a:r>
          </a:p>
          <a:p>
            <a:pPr marL="380990" indent="-380990">
              <a:buFont typeface="Arial" panose="020B0604020202020204" pitchFamily="34" charset="0"/>
              <a:buChar char="•"/>
            </a:pPr>
            <a:r>
              <a:rPr lang="en-GB" sz="1400" dirty="0"/>
              <a:t>Telescope tube</a:t>
            </a:r>
          </a:p>
          <a:p>
            <a:pPr marL="380990" indent="-380990">
              <a:buFont typeface="Arial" panose="020B0604020202020204" pitchFamily="34" charset="0"/>
              <a:buChar char="•"/>
            </a:pPr>
            <a:r>
              <a:rPr lang="en-GB" sz="1400" dirty="0"/>
              <a:t>Hexapod</a:t>
            </a:r>
          </a:p>
        </p:txBody>
      </p:sp>
      <p:sp>
        <p:nvSpPr>
          <p:cNvPr id="10" name="TextBox 9"/>
          <p:cNvSpPr txBox="1"/>
          <p:nvPr/>
        </p:nvSpPr>
        <p:spPr>
          <a:xfrm>
            <a:off x="764965" y="3970242"/>
            <a:ext cx="2880320" cy="738664"/>
          </a:xfrm>
          <a:prstGeom prst="rect">
            <a:avLst/>
          </a:prstGeom>
          <a:noFill/>
        </p:spPr>
        <p:txBody>
          <a:bodyPr wrap="square" rtlCol="0">
            <a:spAutoFit/>
          </a:bodyPr>
          <a:lstStyle/>
          <a:p>
            <a:r>
              <a:rPr lang="en-GB" sz="1400" dirty="0"/>
              <a:t>Electronics control unit:</a:t>
            </a:r>
          </a:p>
          <a:p>
            <a:pPr marL="380990" indent="-380990">
              <a:buFont typeface="Arial" panose="020B0604020202020204" pitchFamily="34" charset="0"/>
              <a:buChar char="•"/>
            </a:pPr>
            <a:r>
              <a:rPr lang="en-GB" sz="1400" dirty="0"/>
              <a:t>FEE</a:t>
            </a:r>
          </a:p>
          <a:p>
            <a:pPr marL="380990" indent="-380990">
              <a:buFont typeface="Arial" panose="020B0604020202020204" pitchFamily="34" charset="0"/>
              <a:buChar char="•"/>
            </a:pPr>
            <a:r>
              <a:rPr lang="en-GB" sz="1400" dirty="0"/>
              <a:t>E-box</a:t>
            </a:r>
          </a:p>
        </p:txBody>
      </p:sp>
      <p:sp>
        <p:nvSpPr>
          <p:cNvPr id="12" name="TextBox 11"/>
          <p:cNvSpPr txBox="1"/>
          <p:nvPr/>
        </p:nvSpPr>
        <p:spPr>
          <a:xfrm>
            <a:off x="784979" y="5166737"/>
            <a:ext cx="2880320" cy="738664"/>
          </a:xfrm>
          <a:prstGeom prst="rect">
            <a:avLst/>
          </a:prstGeom>
          <a:noFill/>
        </p:spPr>
        <p:txBody>
          <a:bodyPr wrap="square" rtlCol="0">
            <a:spAutoFit/>
          </a:bodyPr>
          <a:lstStyle/>
          <a:p>
            <a:r>
              <a:rPr lang="en-GB" sz="1400" dirty="0"/>
              <a:t>Data handling unit:</a:t>
            </a:r>
          </a:p>
          <a:p>
            <a:pPr marL="380990" indent="-380990">
              <a:buFont typeface="Arial" panose="020B0604020202020204" pitchFamily="34" charset="0"/>
              <a:buChar char="•"/>
            </a:pPr>
            <a:r>
              <a:rPr lang="en-GB" sz="1400" dirty="0"/>
              <a:t>DHU</a:t>
            </a:r>
          </a:p>
          <a:p>
            <a:pPr marL="380990" indent="-380990">
              <a:buFont typeface="Arial" panose="020B0604020202020204" pitchFamily="34" charset="0"/>
              <a:buChar char="•"/>
            </a:pPr>
            <a:r>
              <a:rPr lang="en-GB" sz="1400" dirty="0"/>
              <a:t>BEE (thermal control, HK)</a:t>
            </a:r>
          </a:p>
        </p:txBody>
      </p:sp>
      <p:sp>
        <p:nvSpPr>
          <p:cNvPr id="13" name="TextBox 12"/>
          <p:cNvSpPr txBox="1"/>
          <p:nvPr/>
        </p:nvSpPr>
        <p:spPr>
          <a:xfrm>
            <a:off x="8849385" y="1810716"/>
            <a:ext cx="3131139" cy="1169551"/>
          </a:xfrm>
          <a:prstGeom prst="rect">
            <a:avLst/>
          </a:prstGeom>
          <a:noFill/>
        </p:spPr>
        <p:txBody>
          <a:bodyPr wrap="square" rtlCol="0">
            <a:spAutoFit/>
          </a:bodyPr>
          <a:lstStyle/>
          <a:p>
            <a:r>
              <a:rPr lang="en-GB" sz="1400" dirty="0"/>
              <a:t>Software</a:t>
            </a:r>
          </a:p>
          <a:p>
            <a:pPr marL="380990" indent="-380990">
              <a:buFont typeface="Arial" panose="020B0604020202020204" pitchFamily="34" charset="0"/>
              <a:buChar char="•"/>
            </a:pPr>
            <a:r>
              <a:rPr lang="en-GB" sz="1400" dirty="0"/>
              <a:t>Instrument S/W pipeline</a:t>
            </a:r>
          </a:p>
          <a:p>
            <a:pPr marL="380990" indent="-380990">
              <a:buFont typeface="Arial" panose="020B0604020202020204" pitchFamily="34" charset="0"/>
              <a:buChar char="•"/>
            </a:pPr>
            <a:r>
              <a:rPr lang="en-GB" sz="1400" dirty="0"/>
              <a:t>Trigger algorithm</a:t>
            </a:r>
          </a:p>
          <a:p>
            <a:pPr marL="380990" indent="-380990">
              <a:buFont typeface="Arial" panose="020B0604020202020204" pitchFamily="34" charset="0"/>
              <a:buChar char="•"/>
            </a:pPr>
            <a:r>
              <a:rPr lang="en-GB" sz="1400" dirty="0"/>
              <a:t>Software contributions</a:t>
            </a:r>
          </a:p>
          <a:p>
            <a:pPr marL="380990" indent="-380990">
              <a:buFont typeface="Arial" panose="020B0604020202020204" pitchFamily="34" charset="0"/>
              <a:buChar char="•"/>
            </a:pPr>
            <a:r>
              <a:rPr lang="en-GB" sz="1400" dirty="0"/>
              <a:t>Science data centre</a:t>
            </a:r>
          </a:p>
        </p:txBody>
      </p:sp>
      <p:sp>
        <p:nvSpPr>
          <p:cNvPr id="14" name="TextBox 13"/>
          <p:cNvSpPr txBox="1"/>
          <p:nvPr/>
        </p:nvSpPr>
        <p:spPr>
          <a:xfrm>
            <a:off x="8826932" y="816524"/>
            <a:ext cx="2880320" cy="738664"/>
          </a:xfrm>
          <a:prstGeom prst="rect">
            <a:avLst/>
          </a:prstGeom>
          <a:noFill/>
        </p:spPr>
        <p:txBody>
          <a:bodyPr wrap="square" rtlCol="0">
            <a:spAutoFit/>
          </a:bodyPr>
          <a:lstStyle/>
          <a:p>
            <a:r>
              <a:rPr lang="en-GB" sz="1400" dirty="0"/>
              <a:t>Instrument GSE</a:t>
            </a:r>
          </a:p>
          <a:p>
            <a:pPr marL="380990" indent="-380990">
              <a:buFont typeface="Arial" panose="020B0604020202020204" pitchFamily="34" charset="0"/>
              <a:buChar char="•"/>
            </a:pPr>
            <a:r>
              <a:rPr lang="en-GB" sz="1400" dirty="0"/>
              <a:t>AIT</a:t>
            </a:r>
          </a:p>
          <a:p>
            <a:pPr marL="380990" indent="-380990">
              <a:buFont typeface="Arial" panose="020B0604020202020204" pitchFamily="34" charset="0"/>
              <a:buChar char="•"/>
            </a:pPr>
            <a:r>
              <a:rPr lang="en-GB" sz="1400" dirty="0"/>
              <a:t>Calibration</a:t>
            </a:r>
          </a:p>
        </p:txBody>
      </p:sp>
      <p:sp>
        <p:nvSpPr>
          <p:cNvPr id="16" name="TextBox 15"/>
          <p:cNvSpPr txBox="1"/>
          <p:nvPr/>
        </p:nvSpPr>
        <p:spPr>
          <a:xfrm>
            <a:off x="5980745" y="1167845"/>
            <a:ext cx="480053" cy="307777"/>
          </a:xfrm>
          <a:prstGeom prst="rect">
            <a:avLst/>
          </a:prstGeom>
          <a:noFill/>
        </p:spPr>
        <p:txBody>
          <a:bodyPr wrap="square" rtlCol="0">
            <a:spAutoFit/>
          </a:bodyPr>
          <a:lstStyle/>
          <a:p>
            <a:r>
              <a:rPr lang="en-GB" sz="1400" dirty="0"/>
              <a:t>PI</a:t>
            </a:r>
          </a:p>
        </p:txBody>
      </p:sp>
      <p:pic>
        <p:nvPicPr>
          <p:cNvPr id="17" name="Picture 16"/>
          <p:cNvPicPr>
            <a:picLocks noChangeAspect="1"/>
          </p:cNvPicPr>
          <p:nvPr/>
        </p:nvPicPr>
        <p:blipFill>
          <a:blip r:embed="rId3"/>
          <a:stretch>
            <a:fillRect/>
          </a:stretch>
        </p:blipFill>
        <p:spPr>
          <a:xfrm>
            <a:off x="5460648" y="1182526"/>
            <a:ext cx="470205" cy="283967"/>
          </a:xfrm>
          <a:prstGeom prst="rect">
            <a:avLst/>
          </a:prstGeom>
        </p:spPr>
      </p:pic>
      <p:pic>
        <p:nvPicPr>
          <p:cNvPr id="18" name="Picture 17"/>
          <p:cNvPicPr>
            <a:picLocks noChangeAspect="1"/>
          </p:cNvPicPr>
          <p:nvPr/>
        </p:nvPicPr>
        <p:blipFill>
          <a:blip r:embed="rId3"/>
          <a:stretch>
            <a:fillRect/>
          </a:stretch>
        </p:blipFill>
        <p:spPr>
          <a:xfrm>
            <a:off x="557292" y="1059662"/>
            <a:ext cx="256539" cy="154929"/>
          </a:xfrm>
          <a:prstGeom prst="rect">
            <a:avLst/>
          </a:prstGeom>
        </p:spPr>
      </p:pic>
      <p:pic>
        <p:nvPicPr>
          <p:cNvPr id="19" name="Picture 18"/>
          <p:cNvPicPr>
            <a:picLocks noChangeAspect="1"/>
          </p:cNvPicPr>
          <p:nvPr/>
        </p:nvPicPr>
        <p:blipFill>
          <a:blip r:embed="rId3"/>
          <a:stretch>
            <a:fillRect/>
          </a:stretch>
        </p:blipFill>
        <p:spPr>
          <a:xfrm>
            <a:off x="366267" y="1656462"/>
            <a:ext cx="270368" cy="163281"/>
          </a:xfrm>
          <a:prstGeom prst="rect">
            <a:avLst/>
          </a:prstGeom>
        </p:spPr>
      </p:pic>
      <p:sp>
        <p:nvSpPr>
          <p:cNvPr id="20" name="Left Brace 19"/>
          <p:cNvSpPr/>
          <p:nvPr/>
        </p:nvSpPr>
        <p:spPr>
          <a:xfrm>
            <a:off x="690425" y="1296923"/>
            <a:ext cx="165169" cy="855072"/>
          </a:xfrm>
          <a:prstGeom prst="leftBrac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600"/>
          </a:p>
        </p:txBody>
      </p:sp>
      <p:pic>
        <p:nvPicPr>
          <p:cNvPr id="21" name="Picture 20"/>
          <p:cNvPicPr>
            <a:picLocks noChangeAspect="1"/>
          </p:cNvPicPr>
          <p:nvPr/>
        </p:nvPicPr>
        <p:blipFill>
          <a:blip r:embed="rId3"/>
          <a:stretch>
            <a:fillRect/>
          </a:stretch>
        </p:blipFill>
        <p:spPr>
          <a:xfrm>
            <a:off x="370264" y="4386730"/>
            <a:ext cx="270368" cy="163281"/>
          </a:xfrm>
          <a:prstGeom prst="rect">
            <a:avLst/>
          </a:prstGeom>
        </p:spPr>
      </p:pic>
      <p:pic>
        <p:nvPicPr>
          <p:cNvPr id="22" name="Picture 21"/>
          <p:cNvPicPr>
            <a:picLocks noChangeAspect="1"/>
          </p:cNvPicPr>
          <p:nvPr/>
        </p:nvPicPr>
        <p:blipFill>
          <a:blip r:embed="rId3"/>
          <a:stretch>
            <a:fillRect/>
          </a:stretch>
        </p:blipFill>
        <p:spPr>
          <a:xfrm>
            <a:off x="485315" y="4063336"/>
            <a:ext cx="256539" cy="154929"/>
          </a:xfrm>
          <a:prstGeom prst="rect">
            <a:avLst/>
          </a:prstGeom>
        </p:spPr>
      </p:pic>
      <p:sp>
        <p:nvSpPr>
          <p:cNvPr id="23" name="Left Brace 22"/>
          <p:cNvSpPr/>
          <p:nvPr/>
        </p:nvSpPr>
        <p:spPr>
          <a:xfrm>
            <a:off x="688552" y="4311868"/>
            <a:ext cx="144736" cy="361789"/>
          </a:xfrm>
          <a:prstGeom prst="leftBrac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600"/>
          </a:p>
        </p:txBody>
      </p:sp>
      <p:pic>
        <p:nvPicPr>
          <p:cNvPr id="24" name="Picture 23"/>
          <p:cNvPicPr>
            <a:picLocks noChangeAspect="1"/>
          </p:cNvPicPr>
          <p:nvPr/>
        </p:nvPicPr>
        <p:blipFill>
          <a:blip r:embed="rId3"/>
          <a:stretch>
            <a:fillRect/>
          </a:stretch>
        </p:blipFill>
        <p:spPr>
          <a:xfrm>
            <a:off x="371784" y="5685221"/>
            <a:ext cx="270368" cy="163281"/>
          </a:xfrm>
          <a:prstGeom prst="rect">
            <a:avLst/>
          </a:prstGeom>
        </p:spPr>
      </p:pic>
      <p:pic>
        <p:nvPicPr>
          <p:cNvPr id="25" name="Picture 24"/>
          <p:cNvPicPr>
            <a:picLocks noChangeAspect="1"/>
          </p:cNvPicPr>
          <p:nvPr/>
        </p:nvPicPr>
        <p:blipFill>
          <a:blip r:embed="rId3"/>
          <a:stretch>
            <a:fillRect/>
          </a:stretch>
        </p:blipFill>
        <p:spPr>
          <a:xfrm>
            <a:off x="8451445" y="5535751"/>
            <a:ext cx="348257" cy="210320"/>
          </a:xfrm>
          <a:prstGeom prst="rect">
            <a:avLst/>
          </a:prstGeom>
        </p:spPr>
      </p:pic>
      <p:pic>
        <p:nvPicPr>
          <p:cNvPr id="26" name="Picture 25"/>
          <p:cNvPicPr>
            <a:picLocks noChangeAspect="1"/>
          </p:cNvPicPr>
          <p:nvPr/>
        </p:nvPicPr>
        <p:blipFill>
          <a:blip r:embed="rId3"/>
          <a:stretch>
            <a:fillRect/>
          </a:stretch>
        </p:blipFill>
        <p:spPr>
          <a:xfrm>
            <a:off x="8461541" y="4311869"/>
            <a:ext cx="270368" cy="163281"/>
          </a:xfrm>
          <a:prstGeom prst="rect">
            <a:avLst/>
          </a:prstGeom>
        </p:spPr>
      </p:pic>
      <p:pic>
        <p:nvPicPr>
          <p:cNvPr id="27" name="Picture 26"/>
          <p:cNvPicPr>
            <a:picLocks noChangeAspect="1"/>
          </p:cNvPicPr>
          <p:nvPr/>
        </p:nvPicPr>
        <p:blipFill>
          <a:blip r:embed="rId3"/>
          <a:stretch>
            <a:fillRect/>
          </a:stretch>
        </p:blipFill>
        <p:spPr>
          <a:xfrm>
            <a:off x="8543239" y="2142968"/>
            <a:ext cx="270368" cy="163281"/>
          </a:xfrm>
          <a:prstGeom prst="rect">
            <a:avLst/>
          </a:prstGeom>
        </p:spPr>
      </p:pic>
      <p:pic>
        <p:nvPicPr>
          <p:cNvPr id="28" name="Picture 27"/>
          <p:cNvPicPr>
            <a:picLocks noChangeAspect="1"/>
          </p:cNvPicPr>
          <p:nvPr/>
        </p:nvPicPr>
        <p:blipFill>
          <a:blip r:embed="rId3"/>
          <a:stretch>
            <a:fillRect/>
          </a:stretch>
        </p:blipFill>
        <p:spPr>
          <a:xfrm>
            <a:off x="8654120" y="1918741"/>
            <a:ext cx="256539" cy="154929"/>
          </a:xfrm>
          <a:prstGeom prst="rect">
            <a:avLst/>
          </a:prstGeom>
        </p:spPr>
      </p:pic>
      <p:pic>
        <p:nvPicPr>
          <p:cNvPr id="29" name="Picture 28"/>
          <p:cNvPicPr>
            <a:picLocks noChangeAspect="1"/>
          </p:cNvPicPr>
          <p:nvPr/>
        </p:nvPicPr>
        <p:blipFill>
          <a:blip r:embed="rId4"/>
          <a:stretch>
            <a:fillRect/>
          </a:stretch>
        </p:blipFill>
        <p:spPr>
          <a:xfrm>
            <a:off x="555116" y="5252021"/>
            <a:ext cx="258977" cy="155865"/>
          </a:xfrm>
          <a:prstGeom prst="rect">
            <a:avLst/>
          </a:prstGeom>
        </p:spPr>
      </p:pic>
      <p:pic>
        <p:nvPicPr>
          <p:cNvPr id="30" name="Picture 29"/>
          <p:cNvPicPr>
            <a:picLocks noChangeAspect="1"/>
          </p:cNvPicPr>
          <p:nvPr/>
        </p:nvPicPr>
        <p:blipFill>
          <a:blip r:embed="rId4"/>
          <a:stretch>
            <a:fillRect/>
          </a:stretch>
        </p:blipFill>
        <p:spPr>
          <a:xfrm>
            <a:off x="379064" y="5493930"/>
            <a:ext cx="264208" cy="159013"/>
          </a:xfrm>
          <a:prstGeom prst="rect">
            <a:avLst/>
          </a:prstGeom>
        </p:spPr>
      </p:pic>
      <p:pic>
        <p:nvPicPr>
          <p:cNvPr id="31" name="Picture 30"/>
          <p:cNvPicPr>
            <a:picLocks noChangeAspect="1"/>
          </p:cNvPicPr>
          <p:nvPr/>
        </p:nvPicPr>
        <p:blipFill rotWithShape="1">
          <a:blip r:embed="rId5"/>
          <a:srcRect r="1414"/>
          <a:stretch/>
        </p:blipFill>
        <p:spPr>
          <a:xfrm>
            <a:off x="356465" y="3323422"/>
            <a:ext cx="277636" cy="186781"/>
          </a:xfrm>
          <a:prstGeom prst="rect">
            <a:avLst/>
          </a:prstGeom>
        </p:spPr>
      </p:pic>
      <p:pic>
        <p:nvPicPr>
          <p:cNvPr id="32" name="Picture 31"/>
          <p:cNvPicPr>
            <a:picLocks noChangeAspect="1"/>
          </p:cNvPicPr>
          <p:nvPr/>
        </p:nvPicPr>
        <p:blipFill rotWithShape="1">
          <a:blip r:embed="rId5"/>
          <a:srcRect r="1414"/>
          <a:stretch/>
        </p:blipFill>
        <p:spPr>
          <a:xfrm>
            <a:off x="8437895" y="4022541"/>
            <a:ext cx="278584" cy="187419"/>
          </a:xfrm>
          <a:prstGeom prst="rect">
            <a:avLst/>
          </a:prstGeom>
        </p:spPr>
      </p:pic>
      <p:pic>
        <p:nvPicPr>
          <p:cNvPr id="33" name="Picture 32"/>
          <p:cNvPicPr>
            <a:picLocks noChangeAspect="1"/>
          </p:cNvPicPr>
          <p:nvPr/>
        </p:nvPicPr>
        <p:blipFill rotWithShape="1">
          <a:blip r:embed="rId5"/>
          <a:srcRect r="1414"/>
          <a:stretch/>
        </p:blipFill>
        <p:spPr>
          <a:xfrm>
            <a:off x="8627173" y="3583282"/>
            <a:ext cx="268628" cy="180721"/>
          </a:xfrm>
          <a:prstGeom prst="rect">
            <a:avLst/>
          </a:prstGeom>
        </p:spPr>
      </p:pic>
      <p:pic>
        <p:nvPicPr>
          <p:cNvPr id="34" name="Picture 33"/>
          <p:cNvPicPr>
            <a:picLocks noChangeAspect="1"/>
          </p:cNvPicPr>
          <p:nvPr/>
        </p:nvPicPr>
        <p:blipFill>
          <a:blip r:embed="rId6"/>
          <a:stretch>
            <a:fillRect/>
          </a:stretch>
        </p:blipFill>
        <p:spPr>
          <a:xfrm>
            <a:off x="365333" y="3078303"/>
            <a:ext cx="275299" cy="181295"/>
          </a:xfrm>
          <a:prstGeom prst="rect">
            <a:avLst/>
          </a:prstGeom>
        </p:spPr>
      </p:pic>
      <p:sp>
        <p:nvSpPr>
          <p:cNvPr id="35" name="Left Brace 34"/>
          <p:cNvSpPr/>
          <p:nvPr/>
        </p:nvSpPr>
        <p:spPr>
          <a:xfrm>
            <a:off x="8813607" y="4263533"/>
            <a:ext cx="135964" cy="205884"/>
          </a:xfrm>
          <a:prstGeom prst="leftBrac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600"/>
          </a:p>
        </p:txBody>
      </p:sp>
      <p:sp>
        <p:nvSpPr>
          <p:cNvPr id="36" name="Left Brace 35"/>
          <p:cNvSpPr/>
          <p:nvPr/>
        </p:nvSpPr>
        <p:spPr>
          <a:xfrm>
            <a:off x="8818765" y="3818159"/>
            <a:ext cx="130807" cy="561276"/>
          </a:xfrm>
          <a:prstGeom prst="leftBrac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600"/>
          </a:p>
        </p:txBody>
      </p:sp>
      <p:pic>
        <p:nvPicPr>
          <p:cNvPr id="37" name="Picture 36"/>
          <p:cNvPicPr>
            <a:picLocks noChangeAspect="1"/>
          </p:cNvPicPr>
          <p:nvPr/>
        </p:nvPicPr>
        <p:blipFill>
          <a:blip r:embed="rId7"/>
          <a:stretch>
            <a:fillRect/>
          </a:stretch>
        </p:blipFill>
        <p:spPr>
          <a:xfrm>
            <a:off x="8474641" y="1264591"/>
            <a:ext cx="270369" cy="169629"/>
          </a:xfrm>
          <a:prstGeom prst="rect">
            <a:avLst/>
          </a:prstGeom>
        </p:spPr>
      </p:pic>
      <p:pic>
        <p:nvPicPr>
          <p:cNvPr id="38" name="Picture 37"/>
          <p:cNvPicPr>
            <a:picLocks noChangeAspect="1"/>
          </p:cNvPicPr>
          <p:nvPr/>
        </p:nvPicPr>
        <p:blipFill>
          <a:blip r:embed="rId7"/>
          <a:stretch>
            <a:fillRect/>
          </a:stretch>
        </p:blipFill>
        <p:spPr>
          <a:xfrm>
            <a:off x="8594991" y="927925"/>
            <a:ext cx="263627" cy="165399"/>
          </a:xfrm>
          <a:prstGeom prst="rect">
            <a:avLst/>
          </a:prstGeom>
        </p:spPr>
      </p:pic>
      <p:sp>
        <p:nvSpPr>
          <p:cNvPr id="39" name="Left Brace 38"/>
          <p:cNvSpPr/>
          <p:nvPr/>
        </p:nvSpPr>
        <p:spPr>
          <a:xfrm>
            <a:off x="8794902" y="1182526"/>
            <a:ext cx="131813" cy="351721"/>
          </a:xfrm>
          <a:prstGeom prst="leftBrac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600"/>
          </a:p>
        </p:txBody>
      </p:sp>
      <p:pic>
        <p:nvPicPr>
          <p:cNvPr id="40" name="Picture 39"/>
          <p:cNvPicPr>
            <a:picLocks noChangeAspect="1"/>
          </p:cNvPicPr>
          <p:nvPr/>
        </p:nvPicPr>
        <p:blipFill>
          <a:blip r:embed="rId8"/>
          <a:stretch>
            <a:fillRect/>
          </a:stretch>
        </p:blipFill>
        <p:spPr>
          <a:xfrm>
            <a:off x="8548146" y="2563841"/>
            <a:ext cx="265461" cy="176511"/>
          </a:xfrm>
          <a:prstGeom prst="rect">
            <a:avLst/>
          </a:prstGeom>
        </p:spPr>
      </p:pic>
      <p:pic>
        <p:nvPicPr>
          <p:cNvPr id="41" name="Picture 40"/>
          <p:cNvPicPr>
            <a:picLocks noChangeAspect="1"/>
          </p:cNvPicPr>
          <p:nvPr/>
        </p:nvPicPr>
        <p:blipFill>
          <a:blip r:embed="rId9"/>
          <a:stretch>
            <a:fillRect/>
          </a:stretch>
        </p:blipFill>
        <p:spPr>
          <a:xfrm>
            <a:off x="8553812" y="2791219"/>
            <a:ext cx="259795" cy="154424"/>
          </a:xfrm>
          <a:prstGeom prst="rect">
            <a:avLst/>
          </a:prstGeom>
        </p:spPr>
      </p:pic>
      <p:pic>
        <p:nvPicPr>
          <p:cNvPr id="42" name="Picture 41"/>
          <p:cNvPicPr>
            <a:picLocks noChangeAspect="1"/>
          </p:cNvPicPr>
          <p:nvPr/>
        </p:nvPicPr>
        <p:blipFill>
          <a:blip r:embed="rId10"/>
          <a:stretch>
            <a:fillRect/>
          </a:stretch>
        </p:blipFill>
        <p:spPr>
          <a:xfrm>
            <a:off x="8550571" y="2367813"/>
            <a:ext cx="270728" cy="126936"/>
          </a:xfrm>
          <a:prstGeom prst="rect">
            <a:avLst/>
          </a:prstGeom>
        </p:spPr>
      </p:pic>
      <p:sp>
        <p:nvSpPr>
          <p:cNvPr id="2" name="Rectangle 1">
            <a:extLst>
              <a:ext uri="{FF2B5EF4-FFF2-40B4-BE49-F238E27FC236}">
                <a16:creationId xmlns:a16="http://schemas.microsoft.com/office/drawing/2014/main" id="{1B4D7494-964A-A54F-B5C2-4811D815C790}"/>
              </a:ext>
            </a:extLst>
          </p:cNvPr>
          <p:cNvSpPr/>
          <p:nvPr/>
        </p:nvSpPr>
        <p:spPr>
          <a:xfrm>
            <a:off x="2846824" y="6257479"/>
            <a:ext cx="7977440" cy="369332"/>
          </a:xfrm>
          <a:prstGeom prst="rect">
            <a:avLst/>
          </a:prstGeom>
        </p:spPr>
        <p:txBody>
          <a:bodyPr wrap="none">
            <a:spAutoFit/>
          </a:bodyPr>
          <a:lstStyle/>
          <a:p>
            <a:r>
              <a:rPr lang="en-GB" dirty="0"/>
              <a:t>UK, Spain, Belgium, Germany, Czech Republic, Netherlands, Ireland (+Poland &amp; Switzerland)</a:t>
            </a:r>
            <a:endParaRPr lang="en-US" dirty="0"/>
          </a:p>
        </p:txBody>
      </p:sp>
    </p:spTree>
    <p:extLst>
      <p:ext uri="{BB962C8B-B14F-4D97-AF65-F5344CB8AC3E}">
        <p14:creationId xmlns:p14="http://schemas.microsoft.com/office/powerpoint/2010/main" val="13533682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5.3|16.8|26.1|15.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4657</TotalTime>
  <Words>1259</Words>
  <Application>Microsoft Macintosh PowerPoint</Application>
  <PresentationFormat>Widescreen</PresentationFormat>
  <Paragraphs>141</Paragraphs>
  <Slides>18</Slides>
  <Notes>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18</vt:i4>
      </vt:variant>
    </vt:vector>
  </HeadingPairs>
  <TitlesOfParts>
    <vt:vector size="29" baseType="lpstr">
      <vt:lpstr>Arial</vt:lpstr>
      <vt:lpstr>Arial Narrow</vt:lpstr>
      <vt:lpstr>Arial Rounded MT Bold</vt:lpstr>
      <vt:lpstr>Calibri</vt:lpstr>
      <vt:lpstr>Calibri Light</vt:lpstr>
      <vt:lpstr>Cambria Math</vt:lpstr>
      <vt:lpstr>Courier New</vt:lpstr>
      <vt:lpstr>Times New Roman</vt:lpstr>
      <vt:lpstr>Wingdings</vt:lpstr>
      <vt:lpstr>Office Theme</vt:lpstr>
      <vt:lpstr>Struttura predefinita</vt:lpstr>
      <vt:lpstr>PowerPoint Presentation</vt:lpstr>
      <vt:lpstr>PowerPoint Presentation</vt:lpstr>
      <vt:lpstr>What do we need from the SXI?</vt:lpstr>
      <vt:lpstr>PowerPoint Presentation</vt:lpstr>
      <vt:lpstr>Micro Pore Optics</vt:lpstr>
      <vt:lpstr>PowerPoint Presentation</vt:lpstr>
      <vt:lpstr>PowerPoint Presentation</vt:lpstr>
      <vt:lpstr>THESEUS Soft X-ray Imager (SXI)</vt:lpstr>
      <vt:lpstr>PowerPoint Presentation</vt:lpstr>
      <vt:lpstr>PowerPoint Presentation</vt:lpstr>
      <vt:lpstr>CMOS Detectors</vt:lpstr>
      <vt:lpstr>PowerPoint Presentation</vt:lpstr>
      <vt:lpstr>PowerPoint Presentation</vt:lpstr>
      <vt:lpstr>PowerPoint Presentation</vt:lpstr>
      <vt:lpstr>SXI Astrometric Accuracy</vt:lpstr>
      <vt:lpstr>PowerPoint Presentation</vt:lpstr>
      <vt:lpstr>PowerPoint Presentation</vt:lpstr>
      <vt:lpstr>PowerPoint Presentation</vt:lpstr>
    </vt:vector>
  </TitlesOfParts>
  <Company>University of Leicester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THESEUS SXI Meeting at INTA</dc:title>
  <dc:creator>Lerman, Hannah N.</dc:creator>
  <cp:lastModifiedBy>O'Brien, Paul T. (Prof.)</cp:lastModifiedBy>
  <cp:revision>47</cp:revision>
  <dcterms:created xsi:type="dcterms:W3CDTF">2019-09-13T09:31:16Z</dcterms:created>
  <dcterms:modified xsi:type="dcterms:W3CDTF">2021-03-23T10:15:20Z</dcterms:modified>
</cp:coreProperties>
</file>