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2" r:id="rId3"/>
    <p:sldId id="324" r:id="rId4"/>
    <p:sldId id="302" r:id="rId5"/>
    <p:sldId id="287" r:id="rId6"/>
    <p:sldId id="286" r:id="rId7"/>
    <p:sldId id="288" r:id="rId8"/>
    <p:sldId id="298" r:id="rId9"/>
    <p:sldId id="331" r:id="rId10"/>
    <p:sldId id="314" r:id="rId11"/>
    <p:sldId id="332" r:id="rId12"/>
    <p:sldId id="329" r:id="rId13"/>
    <p:sldId id="333" r:id="rId14"/>
    <p:sldId id="330" r:id="rId15"/>
    <p:sldId id="336" r:id="rId16"/>
    <p:sldId id="306" r:id="rId17"/>
    <p:sldId id="31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7967C"/>
    <a:srgbClr val="491745"/>
    <a:srgbClr val="7339D8"/>
    <a:srgbClr val="00E100"/>
    <a:srgbClr val="666311"/>
    <a:srgbClr val="55CBDB"/>
    <a:srgbClr val="B62D76"/>
    <a:srgbClr val="007E00"/>
    <a:srgbClr val="00B100"/>
    <a:srgbClr val="FB2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1" autoAdjust="0"/>
    <p:restoredTop sz="89273" autoAdjust="0"/>
  </p:normalViewPr>
  <p:slideViewPr>
    <p:cSldViewPr snapToGrid="0" snapToObjects="1">
      <p:cViewPr>
        <p:scale>
          <a:sx n="139" d="100"/>
          <a:sy n="139" d="100"/>
        </p:scale>
        <p:origin x="-7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F3A35-8E2F-D248-B914-1FE6DCF72D14}" type="datetimeFigureOut">
              <a:rPr lang="en-US" smtClean="0"/>
              <a:t>23/03/21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2C480-00C1-9A41-B5C4-20473DE5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9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65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</a:t>
            </a:r>
            <a:r>
              <a:rPr lang="en-US" baseline="0" dirty="0" smtClean="0"/>
              <a:t> z &lt; 2, it will be challenging to detect absorption 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0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EB260-8697-2A49-A33C-AA7C7C3BFF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39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75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3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5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</a:t>
            </a:r>
            <a:r>
              <a:rPr lang="en-US" baseline="0" dirty="0" smtClean="0"/>
              <a:t> z&gt;6 detections.</a:t>
            </a:r>
          </a:p>
          <a:p>
            <a:r>
              <a:rPr lang="en-US" dirty="0" smtClean="0"/>
              <a:t>Important to be *fast</a:t>
            </a:r>
            <a:r>
              <a:rPr lang="en-US" dirty="0" smtClean="0"/>
              <a:t>*: Theseus imaging sequence : 12.5 min</a:t>
            </a:r>
            <a:r>
              <a:rPr lang="en-US" baseline="0" dirty="0" smtClean="0"/>
              <a:t> + </a:t>
            </a:r>
            <a:r>
              <a:rPr lang="en-US" dirty="0" smtClean="0"/>
              <a:t> reaction time &lt; 10 min for 50% of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EB260-8697-2A49-A33C-AA7C7C3BFF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Various</a:t>
            </a:r>
            <a:r>
              <a:rPr lang="en-US" baseline="0" dirty="0" smtClean="0"/>
              <a:t> ways to investigate high-z galaxies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3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00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QSOs – decreasing metallicity trend</a:t>
            </a:r>
          </a:p>
          <a:p>
            <a:r>
              <a:rPr lang="en-US" dirty="0" smtClean="0"/>
              <a:t>GRBs –</a:t>
            </a:r>
            <a:r>
              <a:rPr lang="en-US" baseline="0" dirty="0" smtClean="0"/>
              <a:t> constant metallicity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EB260-8697-2A49-A33C-AA7C7C3BFF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39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0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Campisi</a:t>
            </a:r>
            <a:r>
              <a:rPr lang="en-US" baseline="0" dirty="0" smtClean="0"/>
              <a:t> : even when inferred metallicity is -3, then local pockets of pristine gas can exist.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0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[Si/C]  &lt; -1.   ,  [ C/O]  &lt; -0.5  rough numbers!</a:t>
            </a:r>
          </a:p>
          <a:p>
            <a:r>
              <a:rPr lang="en-US" sz="1200" dirty="0" smtClean="0"/>
              <a:t>Fe 1608 OK for ELT</a:t>
            </a:r>
            <a:r>
              <a:rPr lang="en-US" sz="1200" baseline="0" dirty="0" smtClean="0"/>
              <a:t> NIR spectrum</a:t>
            </a:r>
            <a:r>
              <a:rPr lang="is-IS" sz="1200" baseline="0" dirty="0" smtClean="0"/>
              <a:t>… but faint!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4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23/03/21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23/03/21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2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23/03/21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23/03/21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9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23/03/21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0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23/03/21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1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23/03/21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3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23/03/21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2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23/03/21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1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23/03/21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23/03/21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4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F625-3846-9C49-8DA0-D3D72561941D}" type="datetimeFigureOut">
              <a:rPr lang="en-US" smtClean="0"/>
              <a:t>23/03/21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8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270" y="841814"/>
            <a:ext cx="7772400" cy="147002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Tracing the metal-enrichment in the early universe with THESEUS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0515" y="5600286"/>
            <a:ext cx="6400800" cy="1509187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Lise Christensen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venir Book"/>
              <a:cs typeface="Avenir Book"/>
            </a:endParaRPr>
          </a:p>
          <a:p>
            <a:pPr algn="r"/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Niels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 Bohr Institute</a:t>
            </a:r>
          </a:p>
          <a:p>
            <a:pPr algn="r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University of Copenhagen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353" y="6087946"/>
            <a:ext cx="349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THESEUS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conference,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24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Mar, 2021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687" y="5600286"/>
            <a:ext cx="869942" cy="11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1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869" y="375537"/>
            <a:ext cx="48774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404040"/>
                </a:solidFill>
              </a:rPr>
              <a:t>Pop </a:t>
            </a:r>
            <a:r>
              <a:rPr lang="en-US" sz="3200" dirty="0">
                <a:solidFill>
                  <a:srgbClr val="404040"/>
                </a:solidFill>
              </a:rPr>
              <a:t>III </a:t>
            </a:r>
            <a:r>
              <a:rPr lang="en-US" sz="3200" dirty="0" smtClean="0">
                <a:solidFill>
                  <a:srgbClr val="404040"/>
                </a:solidFill>
              </a:rPr>
              <a:t>metallicity signatures</a:t>
            </a:r>
            <a:endParaRPr lang="en-US" sz="3200" dirty="0">
              <a:solidFill>
                <a:srgbClr val="404040"/>
              </a:solidFill>
            </a:endParaRPr>
          </a:p>
        </p:txBody>
      </p:sp>
      <p:pic>
        <p:nvPicPr>
          <p:cNvPr id="4" name="Picture 3" descr="Screen Shot 2019-03-19 at 16.11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09" y="2789495"/>
            <a:ext cx="5761795" cy="3721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09558" y="5517636"/>
            <a:ext cx="26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47065" y="4287048"/>
            <a:ext cx="389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106143" y="5736974"/>
            <a:ext cx="38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93155" y="5519987"/>
            <a:ext cx="277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193214" y="4287048"/>
            <a:ext cx="26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376406" y="5758340"/>
            <a:ext cx="32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Cl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57506" y="452540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Ar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7845" y="5755989"/>
            <a:ext cx="277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17124" y="4504578"/>
            <a:ext cx="366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Ca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04611" y="5758340"/>
            <a:ext cx="343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Sc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276743" y="4841285"/>
            <a:ext cx="31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97363" y="5443114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39121" y="4644578"/>
            <a:ext cx="342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62606" y="5600269"/>
            <a:ext cx="432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58650" y="4960462"/>
            <a:ext cx="375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357059" y="507471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Ni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25300" y="5743119"/>
            <a:ext cx="374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Cu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636574" y="4920621"/>
            <a:ext cx="363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Zn</a:t>
            </a:r>
            <a:endParaRPr lang="en-US" sz="1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36869" y="969449"/>
            <a:ext cx="79875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2510" y="1121735"/>
            <a:ext cx="61863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How can we recognize a Pop III progenitor ?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Ultra-long GRBs 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(Yoon+16)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Low metallicity:   [O/H] &lt; -3 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Peculiar abundance patterns from  [Si/C],  [C/O],  [Al/O], [Fe/O]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</a:rPr>
              <a:t>Enrichment </a:t>
            </a:r>
            <a:r>
              <a:rPr lang="en-US" sz="1600" dirty="0" smtClean="0">
                <a:solidFill>
                  <a:srgbClr val="000000"/>
                </a:solidFill>
              </a:rPr>
              <a:t>depends on explosion energy and progenitor mass </a:t>
            </a:r>
          </a:p>
          <a:p>
            <a:pPr marL="0" lvl="2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Heger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&amp; Woosley+10, Welsh+19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3790" y="3119512"/>
            <a:ext cx="2457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Bañados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+ 2019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31127" y="2911575"/>
            <a:ext cx="1296807" cy="17970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8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404040"/>
                </a:solidFill>
              </a:rPr>
              <a:t>Simulated low-z GRB with </a:t>
            </a:r>
            <a:r>
              <a:rPr lang="en-US" sz="3200" b="1" dirty="0">
                <a:solidFill>
                  <a:srgbClr val="404040"/>
                </a:solidFill>
              </a:rPr>
              <a:t>THESEUS IRT </a:t>
            </a:r>
            <a:endParaRPr lang="en-US" sz="3200" dirty="0">
              <a:solidFill>
                <a:srgbClr val="404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4611" y="914629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21-03-18 at 16.09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38" y="2377603"/>
            <a:ext cx="5806112" cy="4121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8570" y="1122015"/>
            <a:ext cx="56733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Low-redshift GRB redshift identification </a:t>
            </a:r>
            <a:r>
              <a:rPr lang="en-US" b="1" dirty="0" smtClean="0">
                <a:solidFill>
                  <a:srgbClr val="000090"/>
                </a:solidFill>
              </a:rPr>
              <a:t>   </a:t>
            </a: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/>
              <a:t> Sets of Fe </a:t>
            </a:r>
            <a:r>
              <a:rPr lang="en-US" sz="1400" dirty="0" smtClean="0"/>
              <a:t>II</a:t>
            </a:r>
            <a:r>
              <a:rPr lang="en-US" sz="1600" dirty="0" smtClean="0"/>
              <a:t>, Mg </a:t>
            </a:r>
            <a:r>
              <a:rPr lang="en-US" sz="1400" dirty="0" smtClean="0"/>
              <a:t>II</a:t>
            </a:r>
            <a:r>
              <a:rPr lang="en-US" sz="1600" dirty="0" smtClean="0"/>
              <a:t> absorption lines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/>
              <a:t> </a:t>
            </a:r>
            <a:r>
              <a:rPr lang="en-US" sz="1600" dirty="0" smtClean="0"/>
              <a:t>Feasible at z &gt; 2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/>
              <a:t> At z&lt; 2, needs either </a:t>
            </a:r>
            <a:r>
              <a:rPr lang="en-US" sz="1600" dirty="0" err="1" smtClean="0"/>
              <a:t>Ca</a:t>
            </a:r>
            <a:r>
              <a:rPr lang="en-US" sz="1600" dirty="0" smtClean="0"/>
              <a:t> </a:t>
            </a:r>
            <a:r>
              <a:rPr lang="en-US" sz="1400" dirty="0" smtClean="0"/>
              <a:t>II </a:t>
            </a:r>
            <a:r>
              <a:rPr lang="en-US" sz="1600" dirty="0" smtClean="0"/>
              <a:t>H,K or </a:t>
            </a:r>
            <a:r>
              <a:rPr lang="en-US" sz="1600" dirty="0" err="1" smtClean="0"/>
              <a:t>NaD</a:t>
            </a:r>
            <a:r>
              <a:rPr lang="en-US" sz="1600" dirty="0" smtClean="0"/>
              <a:t> lines for spectroscopic -z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759418" y="2594734"/>
            <a:ext cx="18517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z =3 GRB,</a:t>
            </a:r>
          </a:p>
          <a:p>
            <a:r>
              <a:rPr lang="en-US" sz="1600" dirty="0" smtClean="0"/>
              <a:t>1 % solar metallicity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144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11" y="108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0090"/>
                </a:solidFill>
              </a:rPr>
              <a:t>Reddening :</a:t>
            </a:r>
          </a:p>
          <a:p>
            <a:pPr marL="0" indent="0">
              <a:buNone/>
            </a:pPr>
            <a:r>
              <a:rPr lang="en-US" sz="1600" dirty="0" smtClean="0"/>
              <a:t>Highly reddened GRB 140506A at z = 0.899,    H</a:t>
            </a:r>
            <a:r>
              <a:rPr lang="en-US" sz="1600" baseline="-25000" dirty="0" smtClean="0"/>
              <a:t>AB</a:t>
            </a:r>
            <a:r>
              <a:rPr lang="en-US" sz="1600" dirty="0" smtClean="0"/>
              <a:t> = 20.9   at 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t</a:t>
            </a:r>
            <a:r>
              <a:rPr lang="en-US" sz="1600" dirty="0" smtClean="0"/>
              <a:t> = 58 hours</a:t>
            </a:r>
          </a:p>
          <a:p>
            <a:pPr marL="0" indent="0">
              <a:buNone/>
            </a:pPr>
            <a:r>
              <a:rPr lang="en-US" sz="1600" dirty="0" smtClean="0"/>
              <a:t>Rare rest-frame UV absorption and extinction curve: Either strong 2175 </a:t>
            </a:r>
            <a:r>
              <a:rPr lang="en-US" sz="1600" dirty="0" err="1" smtClean="0"/>
              <a:t>Å</a:t>
            </a:r>
            <a:r>
              <a:rPr lang="en-US" sz="1600" dirty="0" smtClean="0"/>
              <a:t> bump, or multiple scatterings on dust grains  </a:t>
            </a:r>
            <a:r>
              <a:rPr lang="en-US" sz="1400" dirty="0" smtClean="0">
                <a:solidFill>
                  <a:srgbClr val="7F7F7F"/>
                </a:solidFill>
              </a:rPr>
              <a:t>(</a:t>
            </a:r>
            <a:r>
              <a:rPr lang="en-US" sz="1400" dirty="0" err="1" smtClean="0">
                <a:solidFill>
                  <a:srgbClr val="7F7F7F"/>
                </a:solidFill>
              </a:rPr>
              <a:t>Fynbo</a:t>
            </a:r>
            <a:r>
              <a:rPr lang="en-US" sz="1400" dirty="0" smtClean="0">
                <a:solidFill>
                  <a:srgbClr val="7F7F7F"/>
                </a:solidFill>
              </a:rPr>
              <a:t> et al. 2014)</a:t>
            </a:r>
            <a:endParaRPr lang="en-US" sz="1400" dirty="0">
              <a:solidFill>
                <a:srgbClr val="7F7F7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4611" y="914629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63163" y="35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Reddened GRB with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THESEUS IRT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60418" y="2720859"/>
            <a:ext cx="6624432" cy="2385961"/>
            <a:chOff x="1306613" y="2574677"/>
            <a:chExt cx="6624432" cy="2385961"/>
          </a:xfrm>
        </p:grpSpPr>
        <p:sp>
          <p:nvSpPr>
            <p:cNvPr id="2" name="TextBox 1"/>
            <p:cNvSpPr txBox="1"/>
            <p:nvPr/>
          </p:nvSpPr>
          <p:spPr>
            <a:xfrm>
              <a:off x="1306613" y="2574677"/>
              <a:ext cx="6624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                                                X-shooter spectrum, </a:t>
              </a:r>
              <a:r>
                <a:rPr lang="en-US" sz="1400" dirty="0"/>
                <a:t>GRB 140506A </a:t>
              </a:r>
            </a:p>
          </p:txBody>
        </p:sp>
        <p:pic>
          <p:nvPicPr>
            <p:cNvPr id="5" name="Picture 4" descr="Screen Shot 2021-03-23 at 18.15.4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13" y="2864181"/>
              <a:ext cx="6624432" cy="1725645"/>
            </a:xfrm>
            <a:prstGeom prst="rect">
              <a:avLst/>
            </a:prstGeom>
          </p:spPr>
        </p:pic>
        <p:pic>
          <p:nvPicPr>
            <p:cNvPr id="6" name="Picture 5" descr="Screen Shot 2021-03-23 at 18.15.5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848" y="4562418"/>
              <a:ext cx="6542197" cy="398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074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60418" y="2720859"/>
            <a:ext cx="6624432" cy="2385961"/>
            <a:chOff x="1306613" y="2574677"/>
            <a:chExt cx="6624432" cy="2385961"/>
          </a:xfrm>
        </p:grpSpPr>
        <p:sp>
          <p:nvSpPr>
            <p:cNvPr id="14" name="TextBox 13"/>
            <p:cNvSpPr txBox="1"/>
            <p:nvPr/>
          </p:nvSpPr>
          <p:spPr>
            <a:xfrm>
              <a:off x="1306613" y="2574677"/>
              <a:ext cx="6624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                                                X-shooter spectrum, </a:t>
              </a:r>
              <a:r>
                <a:rPr lang="en-US" sz="1400" dirty="0"/>
                <a:t>GRB 140506A </a:t>
              </a:r>
            </a:p>
          </p:txBody>
        </p:sp>
        <p:pic>
          <p:nvPicPr>
            <p:cNvPr id="15" name="Picture 14" descr="Screen Shot 2021-03-23 at 18.15.4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13" y="2864181"/>
              <a:ext cx="6624432" cy="1725645"/>
            </a:xfrm>
            <a:prstGeom prst="rect">
              <a:avLst/>
            </a:prstGeom>
          </p:spPr>
        </p:pic>
        <p:pic>
          <p:nvPicPr>
            <p:cNvPr id="16" name="Picture 15" descr="Screen Shot 2021-03-23 at 18.15.5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848" y="4562418"/>
              <a:ext cx="6542197" cy="39822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484611" y="914629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63163" y="35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Reddened GRB with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THESEUS IRT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Screen Shot 2021-03-19 at 15.45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64" y="2436198"/>
            <a:ext cx="5687151" cy="4068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10394" y="2563040"/>
            <a:ext cx="21569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THESEUS  IRT </a:t>
            </a:r>
            <a:r>
              <a:rPr lang="en-US" sz="1600" b="1" dirty="0" smtClean="0"/>
              <a:t>spectrum</a:t>
            </a:r>
            <a:endParaRPr lang="en-US" sz="1600" dirty="0" smtClean="0"/>
          </a:p>
          <a:p>
            <a:r>
              <a:rPr lang="en-US" sz="1600" dirty="0" err="1" smtClean="0"/>
              <a:t>Redshifted</a:t>
            </a:r>
            <a:r>
              <a:rPr lang="en-US" sz="1600" dirty="0" smtClean="0"/>
              <a:t> to z = 2.5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4611" y="108162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rgbClr val="000090"/>
                </a:solidFill>
              </a:rPr>
              <a:t>Reddening :</a:t>
            </a:r>
          </a:p>
          <a:p>
            <a:pPr marL="0" indent="0">
              <a:buNone/>
            </a:pPr>
            <a:r>
              <a:rPr lang="en-US" sz="1600" dirty="0" smtClean="0"/>
              <a:t>Highly </a:t>
            </a:r>
            <a:r>
              <a:rPr lang="en-US" sz="1600" dirty="0"/>
              <a:t>reddened GRB 140506A at z = 0.899,    H</a:t>
            </a:r>
            <a:r>
              <a:rPr lang="en-US" sz="1600" baseline="-25000" dirty="0"/>
              <a:t>AB</a:t>
            </a:r>
            <a:r>
              <a:rPr lang="en-US" sz="1600" dirty="0"/>
              <a:t> = 20.9   at </a:t>
            </a:r>
            <a:r>
              <a:rPr lang="en-US" sz="1600" dirty="0" err="1">
                <a:latin typeface="Symbol" charset="2"/>
                <a:cs typeface="Symbol" charset="2"/>
              </a:rPr>
              <a:t>D</a:t>
            </a:r>
            <a:r>
              <a:rPr lang="en-US" sz="1600" dirty="0" err="1"/>
              <a:t>t</a:t>
            </a:r>
            <a:r>
              <a:rPr lang="en-US" sz="1600" dirty="0"/>
              <a:t> = 58 hours</a:t>
            </a:r>
          </a:p>
          <a:p>
            <a:pPr marL="0" indent="0">
              <a:buFont typeface="Arial"/>
              <a:buNone/>
            </a:pPr>
            <a:r>
              <a:rPr lang="en-US" sz="1600" dirty="0" smtClean="0"/>
              <a:t>Rare rest-frame UV absorption and extinction curve: Either strong 2175 </a:t>
            </a:r>
            <a:r>
              <a:rPr lang="en-US" sz="1600" dirty="0" err="1" smtClean="0"/>
              <a:t>Å</a:t>
            </a:r>
            <a:r>
              <a:rPr lang="en-US" sz="1600" dirty="0" smtClean="0"/>
              <a:t> bump, or multiple scatterings on dust grains  </a:t>
            </a:r>
            <a:r>
              <a:rPr lang="en-US" sz="1400" dirty="0" smtClean="0">
                <a:solidFill>
                  <a:srgbClr val="7F7F7F"/>
                </a:solidFill>
              </a:rPr>
              <a:t>(</a:t>
            </a:r>
            <a:r>
              <a:rPr lang="en-US" sz="1400" dirty="0" err="1" smtClean="0">
                <a:solidFill>
                  <a:srgbClr val="7F7F7F"/>
                </a:solidFill>
              </a:rPr>
              <a:t>Fynbo</a:t>
            </a:r>
            <a:r>
              <a:rPr lang="en-US" sz="1400" dirty="0" smtClean="0">
                <a:solidFill>
                  <a:srgbClr val="7F7F7F"/>
                </a:solidFill>
              </a:rPr>
              <a:t> et al. 2014)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9055" y="4508553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Ca</a:t>
            </a:r>
            <a:r>
              <a:rPr lang="en-US" sz="1600" dirty="0" smtClean="0"/>
              <a:t> </a:t>
            </a:r>
            <a:r>
              <a:rPr lang="en-US" sz="1200" dirty="0" smtClean="0"/>
              <a:t>II</a:t>
            </a:r>
            <a:r>
              <a:rPr lang="en-US" sz="1600" dirty="0" smtClean="0"/>
              <a:t> H,K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15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1-03-18 at 14.5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2" y="3026050"/>
            <a:ext cx="5619345" cy="3508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4611" y="984254"/>
            <a:ext cx="798630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Example ELT spectrum </a:t>
            </a:r>
            <a:r>
              <a:rPr lang="en-US" dirty="0" smtClean="0"/>
              <a:t>incl. telluric emission and absorption</a:t>
            </a:r>
            <a:r>
              <a:rPr lang="en-US" dirty="0"/>
              <a:t> </a:t>
            </a:r>
            <a:r>
              <a:rPr lang="en-US" dirty="0" smtClean="0"/>
              <a:t>and model corrections</a:t>
            </a:r>
          </a:p>
          <a:p>
            <a:r>
              <a:rPr lang="en-US" dirty="0" smtClean="0"/>
              <a:t> </a:t>
            </a:r>
            <a:r>
              <a:rPr lang="en-US" sz="1600" dirty="0" smtClean="0"/>
              <a:t> z </a:t>
            </a:r>
            <a:r>
              <a:rPr lang="en-US" sz="1600" dirty="0"/>
              <a:t>= 8, </a:t>
            </a:r>
            <a:r>
              <a:rPr lang="en-US" sz="1600" dirty="0" smtClean="0"/>
              <a:t>metallicity Z </a:t>
            </a:r>
            <a:r>
              <a:rPr lang="en-US" sz="1600" dirty="0"/>
              <a:t>= 1% solar, </a:t>
            </a:r>
            <a:r>
              <a:rPr lang="en-US" sz="1600" dirty="0" smtClean="0"/>
              <a:t>neutral IGM fraction </a:t>
            </a:r>
            <a:r>
              <a:rPr lang="en-US" sz="1600" dirty="0" err="1" smtClean="0"/>
              <a:t>x</a:t>
            </a:r>
            <a:r>
              <a:rPr lang="en-US" sz="1600" baseline="-25000" dirty="0" err="1" smtClean="0"/>
              <a:t>HI</a:t>
            </a:r>
            <a:r>
              <a:rPr lang="en-US" sz="1600" dirty="0" smtClean="0"/>
              <a:t> </a:t>
            </a:r>
            <a:r>
              <a:rPr lang="en-US" sz="1600" dirty="0"/>
              <a:t>= 1</a:t>
            </a:r>
          </a:p>
          <a:p>
            <a:r>
              <a:rPr lang="en-US" sz="1600" dirty="0" smtClean="0"/>
              <a:t>  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exp</a:t>
            </a:r>
            <a:r>
              <a:rPr lang="en-US" sz="1600" dirty="0" smtClean="0"/>
              <a:t>=1800 s,  J</a:t>
            </a:r>
            <a:r>
              <a:rPr lang="en-US" sz="1600" baseline="-25000" dirty="0" smtClean="0"/>
              <a:t>AB</a:t>
            </a:r>
            <a:r>
              <a:rPr lang="en-US" sz="1600" dirty="0" smtClean="0"/>
              <a:t> = 20 mag  ( 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t</a:t>
            </a:r>
            <a:r>
              <a:rPr lang="en-US" sz="1600" dirty="0" smtClean="0"/>
              <a:t> ~0.5 day post burst), </a:t>
            </a:r>
            <a:r>
              <a:rPr lang="en-US" sz="1600" i="1" dirty="0" smtClean="0"/>
              <a:t>R</a:t>
            </a:r>
            <a:r>
              <a:rPr lang="en-US" sz="1600" dirty="0" smtClean="0"/>
              <a:t>=10,000   gives  S/N ~ 30-40</a:t>
            </a:r>
          </a:p>
          <a:p>
            <a:endParaRPr lang="en-US" sz="1600" dirty="0"/>
          </a:p>
          <a:p>
            <a:pPr marL="742950" lvl="1" indent="-285750">
              <a:buFont typeface="Wingdings" charset="2"/>
              <a:buChar char="²"/>
            </a:pPr>
            <a:r>
              <a:rPr lang="en-US" sz="1600" dirty="0" smtClean="0"/>
              <a:t>Disentangle host N(HI) and neutral fraction IGM 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sz="1600" dirty="0" smtClean="0"/>
              <a:t>Accurate metallicities 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sz="1600" dirty="0" smtClean="0"/>
              <a:t>Metal lines detected at log Z &gt; -5  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4611" y="914629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5474" y="302420"/>
            <a:ext cx="643657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Simulated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ELT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spectra of high-z GRBs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2122" y="4896938"/>
            <a:ext cx="2138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THESEUS assessment study report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Yellow-book)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8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1-03-18 at 14.59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29" y="1741494"/>
            <a:ext cx="5132193" cy="3625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81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404040"/>
                </a:solidFill>
              </a:rPr>
              <a:t>GRB (and quasar-absorber) metallicities</a:t>
            </a:r>
            <a:endParaRPr lang="en-US" sz="3200" dirty="0">
              <a:solidFill>
                <a:srgbClr val="40404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1305" y="1918548"/>
            <a:ext cx="1678289" cy="116955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quasar-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DLA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GRB-DLA</a:t>
            </a:r>
          </a:p>
          <a:p>
            <a:r>
              <a:rPr lang="en-US" sz="1400" b="1" dirty="0" smtClean="0">
                <a:solidFill>
                  <a:srgbClr val="00B100"/>
                </a:solidFill>
              </a:rPr>
              <a:t>THESEUS simulation</a:t>
            </a:r>
          </a:p>
          <a:p>
            <a:r>
              <a:rPr lang="en-US" sz="1400" b="1" dirty="0" smtClean="0">
                <a:solidFill>
                  <a:srgbClr val="00B100"/>
                </a:solidFill>
              </a:rPr>
              <a:t>             </a:t>
            </a:r>
            <a:r>
              <a:rPr lang="en-US" sz="1400" b="1" dirty="0" smtClean="0">
                <a:solidFill>
                  <a:srgbClr val="00B100"/>
                </a:solidFill>
                <a:latin typeface="Symbol" charset="2"/>
                <a:cs typeface="Symbol" charset="2"/>
              </a:rPr>
              <a:t>a </a:t>
            </a:r>
            <a:r>
              <a:rPr lang="en-US" sz="1400" b="1" dirty="0" smtClean="0">
                <a:solidFill>
                  <a:srgbClr val="00B100"/>
                </a:solidFill>
              </a:rPr>
              <a:t>= -1.8</a:t>
            </a:r>
          </a:p>
          <a:p>
            <a:r>
              <a:rPr lang="en-US" sz="1400" b="1" dirty="0" smtClean="0">
                <a:solidFill>
                  <a:srgbClr val="00B100"/>
                </a:solidFill>
              </a:rPr>
              <a:t>	</a:t>
            </a:r>
            <a:r>
              <a:rPr lang="en-US" sz="1400" b="1" dirty="0" smtClean="0">
                <a:solidFill>
                  <a:srgbClr val="00B100"/>
                </a:solidFill>
              </a:rPr>
              <a:t>  </a:t>
            </a:r>
            <a:r>
              <a:rPr lang="en-US" sz="14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 </a:t>
            </a:r>
            <a:r>
              <a:rPr lang="en-US" sz="1400" b="1" dirty="0" smtClean="0">
                <a:solidFill>
                  <a:srgbClr val="FF0000"/>
                </a:solidFill>
              </a:rPr>
              <a:t>= -1.4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6388" y="3800137"/>
            <a:ext cx="1623198" cy="9558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09429" y="5477702"/>
            <a:ext cx="27170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THESEUS assessment study report (Yellow-book)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4611" y="823269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21-03-22 at 10.48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1" y="1741494"/>
            <a:ext cx="2983617" cy="2753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59400" y="3127681"/>
            <a:ext cx="225687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Galaxy </a:t>
            </a:r>
            <a:r>
              <a:rPr lang="en-US" sz="1400" dirty="0"/>
              <a:t>l</a:t>
            </a:r>
            <a:r>
              <a:rPr lang="en-US" sz="1400" dirty="0" smtClean="0"/>
              <a:t>uminosity functions</a:t>
            </a:r>
          </a:p>
          <a:p>
            <a:r>
              <a:rPr lang="en-US" sz="1400" dirty="0"/>
              <a:t>w</a:t>
            </a:r>
            <a:r>
              <a:rPr lang="en-US" sz="1400" dirty="0" smtClean="0"/>
              <a:t>ith varying faint-end slopes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4611" y="1045862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Predicting metallicities at z&gt;6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9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25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404040"/>
                </a:solidFill>
              </a:rPr>
              <a:t>GRBs tracing star-forming galaxies</a:t>
            </a:r>
            <a:endParaRPr lang="en-US" sz="3200" dirty="0">
              <a:solidFill>
                <a:srgbClr val="404040"/>
              </a:solidFill>
            </a:endParaRPr>
          </a:p>
        </p:txBody>
      </p:sp>
      <p:pic>
        <p:nvPicPr>
          <p:cNvPr id="11" name="Picture 10" descr="Screen Shot 2019-05-23 at 11.51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02" y="1580054"/>
            <a:ext cx="5160224" cy="4798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57200" y="1109678"/>
            <a:ext cx="380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Consequence for metallicity evolution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4841" y="3292316"/>
            <a:ext cx="131318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53735"/>
                </a:solidFill>
              </a:rPr>
              <a:t>GRB </a:t>
            </a:r>
            <a:r>
              <a:rPr lang="en-US" sz="1400" dirty="0" err="1" smtClean="0">
                <a:solidFill>
                  <a:srgbClr val="953735"/>
                </a:solidFill>
                <a:latin typeface="Symbol" charset="2"/>
                <a:cs typeface="Symbol" charset="2"/>
              </a:rPr>
              <a:t>r</a:t>
            </a:r>
            <a:r>
              <a:rPr lang="en-US" sz="1400" baseline="-25000" dirty="0" err="1" smtClean="0">
                <a:solidFill>
                  <a:srgbClr val="953735"/>
                </a:solidFill>
              </a:rPr>
              <a:t>SFR</a:t>
            </a:r>
            <a:r>
              <a:rPr lang="en-US" sz="1400" baseline="-25000" dirty="0" smtClean="0">
                <a:solidFill>
                  <a:srgbClr val="953735"/>
                </a:solidFill>
              </a:rPr>
              <a:t> </a:t>
            </a:r>
            <a:r>
              <a:rPr lang="en-US" sz="1400" dirty="0" smtClean="0">
                <a:solidFill>
                  <a:srgbClr val="953735"/>
                </a:solidFill>
              </a:rPr>
              <a:t>model</a:t>
            </a:r>
            <a:endParaRPr lang="en-US" sz="1400" dirty="0">
              <a:solidFill>
                <a:srgbClr val="953735"/>
              </a:solidFill>
            </a:endParaRPr>
          </a:p>
          <a:p>
            <a:r>
              <a:rPr lang="en-US" sz="1400" dirty="0">
                <a:solidFill>
                  <a:srgbClr val="953735"/>
                </a:solidFill>
              </a:rPr>
              <a:t>f</a:t>
            </a:r>
            <a:r>
              <a:rPr lang="en-US" sz="1400" dirty="0" smtClean="0">
                <a:solidFill>
                  <a:srgbClr val="953735"/>
                </a:solidFill>
              </a:rPr>
              <a:t>rom Kistler+13</a:t>
            </a:r>
            <a:endParaRPr lang="en-US" sz="1400" dirty="0">
              <a:solidFill>
                <a:srgbClr val="95373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36778" y="6039961"/>
            <a:ext cx="1224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Vangioni+15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98367" y="2713507"/>
            <a:ext cx="668736" cy="2055929"/>
          </a:xfrm>
          <a:prstGeom prst="rect">
            <a:avLst/>
          </a:prstGeom>
          <a:noFill/>
          <a:ln w="28575" cmpd="sng">
            <a:solidFill>
              <a:srgbClr val="6796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43464" y="2205586"/>
            <a:ext cx="2871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7967C"/>
                </a:solidFill>
              </a:rPr>
              <a:t>THESEUS will explore this region </a:t>
            </a:r>
            <a:endParaRPr lang="en-US" sz="1600" dirty="0">
              <a:solidFill>
                <a:srgbClr val="67967C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631485" y="2483672"/>
            <a:ext cx="98750" cy="459669"/>
          </a:xfrm>
          <a:prstGeom prst="straightConnector1">
            <a:avLst/>
          </a:prstGeom>
          <a:ln>
            <a:solidFill>
              <a:srgbClr val="67967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526576" y="1794414"/>
            <a:ext cx="370434" cy="2116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87332" y="4641527"/>
            <a:ext cx="1963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Halo – galaxy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Symbol" charset="2"/>
                <a:cs typeface="Symbol" charset="2"/>
              </a:rPr>
              <a:t>r</a:t>
            </a:r>
            <a:r>
              <a:rPr lang="en-US" sz="14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SFR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model</a:t>
            </a:r>
          </a:p>
          <a:p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Behroozi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&amp; Silk ‘15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9206" y="5310293"/>
            <a:ext cx="1243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UV luminosity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 function - </a:t>
            </a:r>
            <a:r>
              <a:rPr lang="en-US" sz="1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r</a:t>
            </a:r>
            <a:r>
              <a:rPr lang="en-US" sz="1400" baseline="-25000" dirty="0" err="1" smtClean="0">
                <a:solidFill>
                  <a:srgbClr val="0000FF"/>
                </a:solidFill>
              </a:rPr>
              <a:t>SFR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15" name="Picture 14" descr="Screen Shot 2019-05-23 at 11.36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5" y="1562408"/>
            <a:ext cx="3132702" cy="2457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74115" y="3806962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Kistler+2013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84611" y="914629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324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404040"/>
                </a:solidFill>
              </a:rPr>
              <a:t> </a:t>
            </a:r>
            <a:r>
              <a:rPr lang="en-US" sz="3200" b="1" dirty="0" smtClean="0">
                <a:solidFill>
                  <a:srgbClr val="404040"/>
                </a:solidFill>
              </a:rPr>
              <a:t>THESEUS </a:t>
            </a:r>
            <a:r>
              <a:rPr lang="en-US" sz="3200" dirty="0" smtClean="0">
                <a:solidFill>
                  <a:srgbClr val="404040"/>
                </a:solidFill>
              </a:rPr>
              <a:t>probing the high-z Universe</a:t>
            </a:r>
            <a:endParaRPr lang="en-US" sz="3200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11" y="1142999"/>
            <a:ext cx="8451518" cy="5270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404040"/>
                </a:solidFill>
              </a:rPr>
              <a:t>THESEUS will provide unique probes of the high-redshift Universe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404040"/>
                </a:solidFill>
              </a:rPr>
              <a:t>Rapid, autonomous follow-up of high-z events:</a:t>
            </a:r>
            <a:endParaRPr lang="en-US" sz="2000" dirty="0" smtClean="0">
              <a:solidFill>
                <a:srgbClr val="404040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700" dirty="0" smtClean="0">
                <a:solidFill>
                  <a:srgbClr val="007E00"/>
                </a:solidFill>
              </a:rPr>
              <a:t>Redshift</a:t>
            </a:r>
            <a:r>
              <a:rPr lang="en-US" sz="1700" dirty="0" smtClean="0"/>
              <a:t>       6 &lt;  z &lt; 11 :    recovered at </a:t>
            </a:r>
            <a:r>
              <a:rPr lang="en-US" sz="1700" dirty="0" err="1" smtClean="0">
                <a:latin typeface="Symbol" charset="2"/>
                <a:cs typeface="Symbol" charset="2"/>
              </a:rPr>
              <a:t>D</a:t>
            </a:r>
            <a:r>
              <a:rPr lang="en-US" sz="1700" dirty="0" err="1" smtClean="0"/>
              <a:t>z</a:t>
            </a:r>
            <a:r>
              <a:rPr lang="en-US" sz="1700" dirty="0" smtClean="0"/>
              <a:t> &lt; 1% </a:t>
            </a:r>
            <a:r>
              <a:rPr lang="en-US" sz="1700" dirty="0" smtClean="0"/>
              <a:t>uncertainty when </a:t>
            </a:r>
            <a:r>
              <a:rPr lang="en-US" sz="1700" dirty="0" smtClean="0"/>
              <a:t>S/N &gt;3</a:t>
            </a:r>
          </a:p>
          <a:p>
            <a:pPr>
              <a:buFont typeface="Wingdings" charset="2"/>
              <a:buChar char="ü"/>
            </a:pPr>
            <a:r>
              <a:rPr lang="en-US" sz="1700" dirty="0" smtClean="0">
                <a:solidFill>
                  <a:srgbClr val="008000"/>
                </a:solidFill>
              </a:rPr>
              <a:t>Metal-absorption lines </a:t>
            </a:r>
            <a:r>
              <a:rPr lang="en-US" sz="1700" dirty="0" smtClean="0"/>
              <a:t>detected at z &gt; 2  (better than </a:t>
            </a:r>
            <a:r>
              <a:rPr lang="en-US" sz="1700" dirty="0" err="1" smtClean="0">
                <a:latin typeface="Symbol" charset="2"/>
                <a:cs typeface="Symbol" charset="2"/>
              </a:rPr>
              <a:t>D</a:t>
            </a:r>
            <a:r>
              <a:rPr lang="en-US" sz="1700" dirty="0" err="1" smtClean="0"/>
              <a:t>z</a:t>
            </a:r>
            <a:r>
              <a:rPr lang="en-US" sz="1700" dirty="0" smtClean="0"/>
              <a:t> ~ 0.5 % </a:t>
            </a:r>
            <a:r>
              <a:rPr lang="en-US" sz="1700" dirty="0" smtClean="0"/>
              <a:t>uncertainty)</a:t>
            </a:r>
            <a:endParaRPr lang="en-US" sz="1700" dirty="0" smtClean="0"/>
          </a:p>
          <a:p>
            <a:pPr>
              <a:buFont typeface="Wingdings" charset="2"/>
              <a:buChar char="ü"/>
            </a:pPr>
            <a:r>
              <a:rPr lang="en-US" sz="1700" dirty="0" smtClean="0">
                <a:solidFill>
                  <a:srgbClr val="007E00"/>
                </a:solidFill>
              </a:rPr>
              <a:t>log N(HI) </a:t>
            </a:r>
            <a:r>
              <a:rPr lang="en-US" sz="1700" dirty="0"/>
              <a:t> </a:t>
            </a:r>
            <a:r>
              <a:rPr lang="en-US" sz="1700" dirty="0" smtClean="0"/>
              <a:t>    Range 19 &lt; log N(HI) &lt; 23   recovered at  +/-0.2 </a:t>
            </a:r>
            <a:r>
              <a:rPr lang="en-US" sz="1700" dirty="0" err="1" smtClean="0"/>
              <a:t>dex</a:t>
            </a:r>
            <a:r>
              <a:rPr lang="en-US" sz="1700" dirty="0" smtClean="0"/>
              <a:t>  with S/N ~10</a:t>
            </a:r>
          </a:p>
          <a:p>
            <a:pPr>
              <a:buFont typeface="Wingdings" charset="2"/>
              <a:buChar char="ü"/>
            </a:pPr>
            <a:r>
              <a:rPr lang="en-US" sz="1700" dirty="0" smtClean="0">
                <a:solidFill>
                  <a:srgbClr val="007E00"/>
                </a:solidFill>
              </a:rPr>
              <a:t>Dust – or high-z GRB?   </a:t>
            </a:r>
            <a:r>
              <a:rPr lang="en-US" sz="1700" dirty="0" smtClean="0">
                <a:solidFill>
                  <a:srgbClr val="000000"/>
                </a:solidFill>
              </a:rPr>
              <a:t>Distinguishable via IRT spectral slope, or IRT imaging </a:t>
            </a:r>
            <a:r>
              <a:rPr lang="en-US" sz="1700" dirty="0" err="1" smtClean="0">
                <a:solidFill>
                  <a:srgbClr val="000000"/>
                </a:solidFill>
              </a:rPr>
              <a:t>colours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</a:p>
          <a:p>
            <a:pPr>
              <a:buFont typeface="Wingdings" charset="2"/>
              <a:buChar char="ü"/>
            </a:pPr>
            <a:r>
              <a:rPr lang="en-US" sz="1700" dirty="0" smtClean="0">
                <a:solidFill>
                  <a:srgbClr val="008000"/>
                </a:solidFill>
              </a:rPr>
              <a:t>Distinguish high-priority, essential events</a:t>
            </a:r>
          </a:p>
          <a:p>
            <a:pPr marL="0" indent="0">
              <a:buNone/>
            </a:pPr>
            <a:endParaRPr lang="en-US" sz="1700" dirty="0" smtClean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404040"/>
                </a:solidFill>
              </a:rPr>
              <a:t>Follow-up synergy, THESEUS will provide critical triggers:</a:t>
            </a:r>
            <a:endParaRPr lang="en-US" sz="1800" b="1" dirty="0" smtClean="0">
              <a:solidFill>
                <a:srgbClr val="404040"/>
              </a:solidFill>
            </a:endParaRPr>
          </a:p>
          <a:p>
            <a:pPr>
              <a:buFont typeface="Lucida Grande"/>
              <a:buChar char="-"/>
            </a:pPr>
            <a:r>
              <a:rPr lang="en-US" sz="1700" dirty="0" err="1">
                <a:solidFill>
                  <a:srgbClr val="000000"/>
                </a:solidFill>
              </a:rPr>
              <a:t>R</a:t>
            </a:r>
            <a:r>
              <a:rPr lang="en-US" sz="1700" dirty="0" err="1" smtClean="0">
                <a:solidFill>
                  <a:srgbClr val="000000"/>
                </a:solidFill>
              </a:rPr>
              <a:t>eionization</a:t>
            </a:r>
            <a:r>
              <a:rPr lang="en-US" sz="1700" dirty="0" smtClean="0">
                <a:solidFill>
                  <a:srgbClr val="000000"/>
                </a:solidFill>
              </a:rPr>
              <a:t> of the IGM: </a:t>
            </a:r>
            <a:r>
              <a:rPr lang="en-US" sz="1700" dirty="0" smtClean="0">
                <a:solidFill>
                  <a:srgbClr val="007E00"/>
                </a:solidFill>
              </a:rPr>
              <a:t>GRBs better tracers than quasars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	</a:t>
            </a:r>
            <a:r>
              <a:rPr lang="en-US" sz="1700" dirty="0" smtClean="0">
                <a:solidFill>
                  <a:srgbClr val="FF0000"/>
                </a:solidFill>
              </a:rPr>
              <a:t>&lt;</a:t>
            </a:r>
            <a:r>
              <a:rPr lang="en-US" sz="1700" dirty="0" err="1">
                <a:solidFill>
                  <a:srgbClr val="FF0000"/>
                </a:solidFill>
              </a:rPr>
              <a:t>x</a:t>
            </a:r>
            <a:r>
              <a:rPr lang="en-US" sz="1700" baseline="-25000" dirty="0" err="1" smtClean="0">
                <a:solidFill>
                  <a:srgbClr val="FF0000"/>
                </a:solidFill>
              </a:rPr>
              <a:t>HI</a:t>
            </a:r>
            <a:r>
              <a:rPr lang="en-US" sz="1700" dirty="0" smtClean="0">
                <a:solidFill>
                  <a:srgbClr val="FF0000"/>
                </a:solidFill>
              </a:rPr>
              <a:t>&gt;:   </a:t>
            </a:r>
            <a:r>
              <a:rPr lang="en-US" sz="1700" dirty="0" smtClean="0"/>
              <a:t>Accurate measurements need R &gt; 5000 + high S/N, </a:t>
            </a:r>
            <a:r>
              <a:rPr lang="en-US" sz="1700" b="1" dirty="0" smtClean="0"/>
              <a:t>ELT</a:t>
            </a:r>
            <a:r>
              <a:rPr lang="en-US" sz="1700" dirty="0" smtClean="0"/>
              <a:t> </a:t>
            </a:r>
            <a:r>
              <a:rPr lang="en-US" sz="1700" b="1" dirty="0" smtClean="0"/>
              <a:t>spectra</a:t>
            </a:r>
            <a:endParaRPr lang="en-US" sz="1700" b="1" dirty="0" smtClean="0">
              <a:solidFill>
                <a:srgbClr val="FF0000"/>
              </a:solidFill>
            </a:endParaRPr>
          </a:p>
          <a:p>
            <a:pPr>
              <a:buFont typeface="Lucida Grande"/>
              <a:buChar char="-"/>
            </a:pPr>
            <a:r>
              <a:rPr lang="en-US" sz="1700" dirty="0" smtClean="0"/>
              <a:t>Metallicity : 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smtClean="0">
                <a:solidFill>
                  <a:srgbClr val="008000"/>
                </a:solidFill>
              </a:rPr>
              <a:t>THESEUS IRT can detect lines at log Z &gt; -3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rgbClr val="FF0000"/>
                </a:solidFill>
              </a:rPr>
              <a:t>          accurate </a:t>
            </a:r>
            <a:r>
              <a:rPr lang="en-US" sz="1700" dirty="0" smtClean="0">
                <a:solidFill>
                  <a:srgbClr val="FF0000"/>
                </a:solidFill>
              </a:rPr>
              <a:t>metallicities </a:t>
            </a:r>
            <a:r>
              <a:rPr lang="en-US" sz="1700" dirty="0"/>
              <a:t> </a:t>
            </a:r>
            <a:r>
              <a:rPr lang="en-US" sz="1700" dirty="0" smtClean="0"/>
              <a:t> or  </a:t>
            </a:r>
            <a:r>
              <a:rPr lang="en-US" sz="1700" dirty="0" smtClean="0"/>
              <a:t>Pop</a:t>
            </a:r>
            <a:r>
              <a:rPr lang="en-US" sz="1700" dirty="0" smtClean="0"/>
              <a:t>-III </a:t>
            </a:r>
            <a:r>
              <a:rPr lang="en-US" sz="1700" dirty="0" smtClean="0"/>
              <a:t>signatures with </a:t>
            </a:r>
            <a:r>
              <a:rPr lang="en-US" sz="1700" b="1" dirty="0" smtClean="0"/>
              <a:t>ELT spectra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--    low-z WHIM triggers for </a:t>
            </a:r>
            <a:r>
              <a:rPr lang="en-US" sz="1700" b="1" dirty="0" smtClean="0"/>
              <a:t>ATHENA </a:t>
            </a:r>
            <a:r>
              <a:rPr lang="is-IS" sz="1700" dirty="0" smtClean="0"/>
              <a:t>XIFU</a:t>
            </a:r>
            <a:endParaRPr lang="en-US" sz="17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4611" y="914629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64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723" y="1835079"/>
            <a:ext cx="7360308" cy="4958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S</a:t>
            </a:r>
            <a:r>
              <a:rPr lang="en-US" sz="2800" b="1" dirty="0" smtClean="0"/>
              <a:t>cience driver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Explore GRBs in the first 1 </a:t>
            </a:r>
            <a:r>
              <a:rPr lang="en-US" sz="2400" dirty="0" err="1" smtClean="0"/>
              <a:t>Gyr</a:t>
            </a:r>
            <a:r>
              <a:rPr lang="en-US" sz="2400" dirty="0" smtClean="0"/>
              <a:t> lifetime of the Universe</a:t>
            </a:r>
          </a:p>
          <a:p>
            <a:pPr>
              <a:lnSpc>
                <a:spcPct val="130000"/>
              </a:lnSpc>
            </a:pPr>
            <a:endParaRPr lang="en-US" sz="2400" dirty="0" smtClean="0"/>
          </a:p>
          <a:p>
            <a:pPr>
              <a:lnSpc>
                <a:spcPct val="130000"/>
              </a:lnSpc>
            </a:pPr>
            <a:r>
              <a:rPr lang="en-US" sz="2400" dirty="0" smtClean="0"/>
              <a:t>Detect 40-50 GRBs at z &gt; 6 over 3.5 years mission lifetime</a:t>
            </a:r>
            <a:r>
              <a:rPr lang="en-US" sz="2400" b="1" dirty="0" smtClean="0"/>
              <a:t> 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lang="en-US" dirty="0" smtClean="0"/>
              <a:t>Star formation rate history at z &gt; 6 - 12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lang="en-US" dirty="0" smtClean="0"/>
              <a:t>Intergalactic medium </a:t>
            </a:r>
            <a:r>
              <a:rPr lang="en-US" dirty="0" err="1" smtClean="0"/>
              <a:t>reionization</a:t>
            </a:r>
            <a:r>
              <a:rPr lang="en-US" dirty="0" smtClean="0"/>
              <a:t> epoch                                  </a:t>
            </a:r>
            <a:endParaRPr lang="en-US" sz="1400" dirty="0">
              <a:solidFill>
                <a:srgbClr val="7F7F7F"/>
              </a:solidFill>
            </a:endParaRPr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lang="en-US" dirty="0" smtClean="0"/>
              <a:t>Faint end star-forming galaxy population    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007E00"/>
                </a:solidFill>
              </a:rPr>
              <a:t>Trace early chemical enrichment and signatures of Pop-III stars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endParaRPr lang="en-US" dirty="0">
              <a:solidFill>
                <a:srgbClr val="007E00"/>
              </a:solidFill>
            </a:endParaRPr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endParaRPr lang="en-US" dirty="0" smtClean="0">
              <a:solidFill>
                <a:srgbClr val="007E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rgbClr val="7F7F7F"/>
                </a:solidFill>
              </a:rPr>
              <a:t>(See also presentation </a:t>
            </a:r>
            <a:r>
              <a:rPr lang="en-US" sz="1600" dirty="0">
                <a:solidFill>
                  <a:srgbClr val="7F7F7F"/>
                </a:solidFill>
              </a:rPr>
              <a:t>by </a:t>
            </a:r>
            <a:r>
              <a:rPr lang="en-US" sz="1600" dirty="0" err="1" smtClean="0">
                <a:solidFill>
                  <a:srgbClr val="7F7F7F"/>
                </a:solidFill>
              </a:rPr>
              <a:t>Tanvir</a:t>
            </a:r>
            <a:r>
              <a:rPr lang="en-US" sz="1600" dirty="0" smtClean="0">
                <a:solidFill>
                  <a:srgbClr val="7F7F7F"/>
                </a:solidFill>
              </a:rPr>
              <a:t>, </a:t>
            </a:r>
            <a:r>
              <a:rPr lang="en-US" sz="1600" dirty="0" err="1" smtClean="0">
                <a:solidFill>
                  <a:srgbClr val="7F7F7F"/>
                </a:solidFill>
              </a:rPr>
              <a:t>Vergani</a:t>
            </a:r>
            <a:r>
              <a:rPr lang="en-US" sz="1600" dirty="0" smtClean="0">
                <a:solidFill>
                  <a:srgbClr val="7F7F7F"/>
                </a:solidFill>
              </a:rPr>
              <a:t>, Le </a:t>
            </a:r>
            <a:r>
              <a:rPr lang="en-US" sz="1600" dirty="0" err="1" smtClean="0">
                <a:solidFill>
                  <a:srgbClr val="7F7F7F"/>
                </a:solidFill>
              </a:rPr>
              <a:t>Floc’h</a:t>
            </a:r>
            <a:r>
              <a:rPr lang="en-US" sz="1600" dirty="0" smtClean="0">
                <a:solidFill>
                  <a:srgbClr val="7F7F7F"/>
                </a:solidFill>
              </a:rPr>
              <a:t>)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rgbClr val="007E00"/>
                </a:solidFill>
              </a:rPr>
              <a:t>    </a:t>
            </a:r>
          </a:p>
        </p:txBody>
      </p:sp>
      <p:pic>
        <p:nvPicPr>
          <p:cNvPr id="2" name="Picture 1" descr="Screen Shot 2019-06-11 at 17.10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1"/>
            <a:ext cx="9144000" cy="143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98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Identifying high-z GRB events</a:t>
            </a:r>
            <a:endParaRPr lang="en-US" sz="3200" dirty="0"/>
          </a:p>
        </p:txBody>
      </p:sp>
      <p:pic>
        <p:nvPicPr>
          <p:cNvPr id="4" name="Picture 3" descr="Screen Shot 2020-05-03 at 11.22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6" y="4212144"/>
            <a:ext cx="7937554" cy="1917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457200" y="9055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1093714"/>
            <a:ext cx="575538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GRBs are the most powerful explosions in the Universe</a:t>
            </a:r>
          </a:p>
          <a:p>
            <a:pPr marL="800100" lvl="1" indent="-342900">
              <a:buSzPct val="60000"/>
              <a:buFont typeface="Wingdings" charset="2"/>
              <a:buChar char="Ø"/>
            </a:pPr>
            <a:r>
              <a:rPr lang="en-US" sz="1600" dirty="0"/>
              <a:t>L</a:t>
            </a:r>
            <a:r>
              <a:rPr lang="en-US" sz="1600" dirty="0" smtClean="0"/>
              <a:t>ong-GRBs associated with SN Type </a:t>
            </a:r>
            <a:r>
              <a:rPr lang="en-US" sz="1600" dirty="0" err="1" smtClean="0"/>
              <a:t>Ib</a:t>
            </a:r>
            <a:r>
              <a:rPr lang="en-US" sz="1600" dirty="0" smtClean="0"/>
              <a:t>/c</a:t>
            </a:r>
          </a:p>
          <a:p>
            <a:pPr marL="800100" lvl="1" indent="-342900">
              <a:buSzPct val="60000"/>
              <a:buFont typeface="Wingdings" charset="2"/>
              <a:buChar char="Ø"/>
            </a:pPr>
            <a:r>
              <a:rPr lang="en-US" sz="1600" dirty="0" smtClean="0"/>
              <a:t>Beacons to probe the high-z universe</a:t>
            </a:r>
          </a:p>
          <a:p>
            <a:pPr marL="800100" lvl="1" indent="-342900">
              <a:buSzPct val="60000"/>
              <a:buFont typeface="Wingdings" charset="2"/>
              <a:buChar char="Ø"/>
            </a:pPr>
            <a:r>
              <a:rPr lang="en-US" sz="1600" dirty="0" smtClean="0"/>
              <a:t>Locate star-forming galaxies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Detectable out to the highest redshifts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sz="1600" dirty="0" smtClean="0"/>
              <a:t>E.g. GRB 090429B  at z ~ 9.4 </a:t>
            </a:r>
            <a:r>
              <a:rPr lang="en-US" sz="1600" dirty="0" smtClean="0">
                <a:solidFill>
                  <a:srgbClr val="7F7F7F"/>
                </a:solidFill>
              </a:rPr>
              <a:t>(</a:t>
            </a:r>
            <a:r>
              <a:rPr lang="en-US" sz="1600" dirty="0" err="1" smtClean="0">
                <a:solidFill>
                  <a:srgbClr val="7F7F7F"/>
                </a:solidFill>
              </a:rPr>
              <a:t>Cucchiara</a:t>
            </a:r>
            <a:r>
              <a:rPr lang="en-US" sz="1600" dirty="0" smtClean="0">
                <a:solidFill>
                  <a:srgbClr val="7F7F7F"/>
                </a:solidFill>
              </a:rPr>
              <a:t> et al. 2009)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THESEUS  </a:t>
            </a:r>
            <a:r>
              <a:rPr lang="en-US" dirty="0" smtClean="0"/>
              <a:t>will identify high-z events at 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z</a:t>
            </a:r>
            <a:r>
              <a:rPr lang="en-US" dirty="0" smtClean="0"/>
              <a:t> &lt; 10 %    </a:t>
            </a:r>
          </a:p>
          <a:p>
            <a:r>
              <a:rPr lang="en-US" dirty="0"/>
              <a:t>	</a:t>
            </a:r>
            <a:r>
              <a:rPr lang="en-US" dirty="0" smtClean="0"/>
              <a:t>	                                              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(see talk by Le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Floc’h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8" name="Picture 7" descr="Screen Shot 2020-05-03 at 11.24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83" y="1236886"/>
            <a:ext cx="2418717" cy="2459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24378" y="29967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77166" y="4413163"/>
            <a:ext cx="71481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>
                <a:solidFill>
                  <a:srgbClr val="FCD5B5"/>
                </a:solidFill>
              </a:rPr>
              <a:t>22.80 ± </a:t>
            </a:r>
            <a:r>
              <a:rPr lang="hr-HR" sz="1400" dirty="0" smtClean="0">
                <a:solidFill>
                  <a:srgbClr val="FCD5B5"/>
                </a:solidFill>
              </a:rPr>
              <a:t>0.16                             </a:t>
            </a:r>
            <a:r>
              <a:rPr lang="pt-BR" sz="1400" dirty="0" smtClean="0">
                <a:solidFill>
                  <a:srgbClr val="FCD5B5"/>
                </a:solidFill>
              </a:rPr>
              <a:t>21.41 </a:t>
            </a:r>
            <a:r>
              <a:rPr lang="pt-BR" sz="1400" dirty="0">
                <a:solidFill>
                  <a:srgbClr val="FCD5B5"/>
                </a:solidFill>
              </a:rPr>
              <a:t>± </a:t>
            </a:r>
            <a:r>
              <a:rPr lang="pt-BR" sz="1400" dirty="0" smtClean="0">
                <a:solidFill>
                  <a:srgbClr val="FCD5B5"/>
                </a:solidFill>
              </a:rPr>
              <a:t>0.05                          </a:t>
            </a:r>
            <a:r>
              <a:rPr lang="is-IS" sz="1400" dirty="0" smtClean="0">
                <a:solidFill>
                  <a:srgbClr val="FCD5B5"/>
                </a:solidFill>
              </a:rPr>
              <a:t>21.12 </a:t>
            </a:r>
            <a:r>
              <a:rPr lang="is-IS" sz="1400" dirty="0">
                <a:solidFill>
                  <a:srgbClr val="FCD5B5"/>
                </a:solidFill>
              </a:rPr>
              <a:t>± 0.04 </a:t>
            </a:r>
            <a:r>
              <a:rPr lang="pt-BR" sz="1400" dirty="0" smtClean="0">
                <a:solidFill>
                  <a:srgbClr val="FCD5B5"/>
                </a:solidFill>
              </a:rPr>
              <a:t>                           22.42 </a:t>
            </a:r>
            <a:r>
              <a:rPr lang="is-IS" sz="1400" dirty="0">
                <a:solidFill>
                  <a:srgbClr val="FCD5B5"/>
                </a:solidFill>
              </a:rPr>
              <a:t>± </a:t>
            </a:r>
            <a:r>
              <a:rPr lang="is-IS" sz="1400" dirty="0" smtClean="0">
                <a:solidFill>
                  <a:srgbClr val="FCD5B5"/>
                </a:solidFill>
              </a:rPr>
              <a:t>0.16</a:t>
            </a:r>
          </a:p>
          <a:p>
            <a:r>
              <a:rPr lang="is-IS" sz="1600" dirty="0" smtClean="0">
                <a:solidFill>
                  <a:srgbClr val="FF0000"/>
                </a:solidFill>
              </a:rPr>
              <a:t>~ 2.5 hours after trigger</a:t>
            </a:r>
            <a:endParaRPr lang="is-I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3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9034" y="168125"/>
            <a:ext cx="63141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</a:t>
            </a:r>
            <a:r>
              <a:rPr lang="en-US" sz="3200" dirty="0" smtClean="0"/>
              <a:t>nfrared afterglow light curves at z=8</a:t>
            </a:r>
            <a:endParaRPr lang="en-US" sz="3200" dirty="0"/>
          </a:p>
        </p:txBody>
      </p:sp>
      <p:pic>
        <p:nvPicPr>
          <p:cNvPr id="7" name="Picture 6" descr="Screen Shot 2019-05-10 at 14.56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4" y="745997"/>
            <a:ext cx="4475534" cy="5776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 flipH="1">
            <a:off x="1350262" y="3095443"/>
            <a:ext cx="2999619" cy="0"/>
          </a:xfrm>
          <a:prstGeom prst="line">
            <a:avLst/>
          </a:prstGeom>
          <a:ln w="57150" cmpd="sng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34211" y="5421849"/>
            <a:ext cx="1223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anvir+2018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9037" y="1759307"/>
            <a:ext cx="3718819" cy="384720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THESEUS infrared telescope (IRT) limiting magnitudes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Spectroscopy mode, R=400</a:t>
            </a:r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SzPct val="60000"/>
              <a:buFont typeface="Wingdings" charset="2"/>
              <a:buChar char="Ø"/>
            </a:pPr>
            <a:r>
              <a:rPr lang="en-US" sz="1600" dirty="0"/>
              <a:t>H</a:t>
            </a:r>
            <a:r>
              <a:rPr lang="en-US" sz="1600" baseline="-25000" dirty="0"/>
              <a:t>AB</a:t>
            </a:r>
            <a:r>
              <a:rPr lang="en-US" sz="1600" dirty="0"/>
              <a:t> = 17.5  </a:t>
            </a:r>
            <a:r>
              <a:rPr lang="en-US" sz="1600" dirty="0" smtClean="0"/>
              <a:t>mag   ( 3</a:t>
            </a:r>
            <a:r>
              <a:rPr lang="en-US" sz="1600" dirty="0" smtClean="0">
                <a:latin typeface="Symbol" charset="2"/>
                <a:cs typeface="Symbol" charset="2"/>
              </a:rPr>
              <a:t>s</a:t>
            </a:r>
            <a:r>
              <a:rPr lang="en-US" sz="1600" dirty="0" smtClean="0"/>
              <a:t> )</a:t>
            </a:r>
            <a:endParaRPr lang="en-US" sz="1600" dirty="0"/>
          </a:p>
          <a:p>
            <a:pPr marL="285750" indent="-285750">
              <a:buSzPct val="60000"/>
              <a:buFont typeface="Wingdings" charset="2"/>
              <a:buChar char="Ø"/>
            </a:pPr>
            <a:r>
              <a:rPr lang="en-US" sz="1600" dirty="0" err="1"/>
              <a:t>t</a:t>
            </a:r>
            <a:r>
              <a:rPr lang="en-US" sz="1600" baseline="-25000" dirty="0" err="1" smtClean="0"/>
              <a:t>exp</a:t>
            </a:r>
            <a:r>
              <a:rPr lang="en-US" sz="1600" baseline="-25000" dirty="0" smtClean="0"/>
              <a:t> </a:t>
            </a:r>
            <a:r>
              <a:rPr lang="en-US" sz="1600" dirty="0"/>
              <a:t>= 1800 s</a:t>
            </a:r>
          </a:p>
          <a:p>
            <a:r>
              <a:rPr lang="en-US" sz="1600" dirty="0" smtClean="0"/>
              <a:t>-</a:t>
            </a:r>
            <a:r>
              <a:rPr lang="en-US" sz="1600" dirty="0"/>
              <a:t>&gt;   Spec-z &lt; 1% uncertainty</a:t>
            </a:r>
          </a:p>
          <a:p>
            <a:endParaRPr lang="en-US" b="1" dirty="0" smtClean="0">
              <a:solidFill>
                <a:srgbClr val="007E00"/>
              </a:solidFill>
            </a:endParaRPr>
          </a:p>
          <a:p>
            <a:r>
              <a:rPr lang="en-US" b="1" dirty="0" smtClean="0">
                <a:solidFill>
                  <a:srgbClr val="007E00"/>
                </a:solidFill>
              </a:rPr>
              <a:t>5 </a:t>
            </a:r>
            <a:r>
              <a:rPr lang="en-US" b="1" dirty="0">
                <a:solidFill>
                  <a:srgbClr val="007E00"/>
                </a:solidFill>
              </a:rPr>
              <a:t>f</a:t>
            </a:r>
            <a:r>
              <a:rPr lang="en-US" b="1" dirty="0" smtClean="0">
                <a:solidFill>
                  <a:srgbClr val="007E00"/>
                </a:solidFill>
              </a:rPr>
              <a:t>ilter IYZJH photometry</a:t>
            </a:r>
          </a:p>
          <a:p>
            <a:pPr marL="285750" indent="-285750">
              <a:buSzPct val="60000"/>
              <a:buFont typeface="Wingdings" charset="2"/>
              <a:buChar char="Ø"/>
            </a:pPr>
            <a:r>
              <a:rPr lang="en-US" sz="1600" dirty="0" smtClean="0"/>
              <a:t>H</a:t>
            </a:r>
            <a:r>
              <a:rPr lang="en-US" sz="1600" baseline="-25000" dirty="0" smtClean="0"/>
              <a:t>AB</a:t>
            </a:r>
            <a:r>
              <a:rPr lang="en-US" sz="1600" dirty="0" smtClean="0"/>
              <a:t> = 21.8 </a:t>
            </a:r>
            <a:r>
              <a:rPr lang="en-US" sz="1600" dirty="0"/>
              <a:t>mag   </a:t>
            </a:r>
            <a:r>
              <a:rPr lang="en-US" sz="1600" dirty="0" smtClean="0"/>
              <a:t> ( 5</a:t>
            </a:r>
            <a:r>
              <a:rPr lang="en-US" sz="1600" dirty="0" smtClean="0">
                <a:latin typeface="Symbol" charset="2"/>
                <a:cs typeface="Symbol" charset="2"/>
              </a:rPr>
              <a:t>s </a:t>
            </a:r>
            <a:r>
              <a:rPr lang="en-US" sz="1600" dirty="0" smtClean="0"/>
              <a:t>)</a:t>
            </a:r>
          </a:p>
          <a:p>
            <a:pPr marL="285750" indent="-285750">
              <a:buSzPct val="60000"/>
              <a:buFont typeface="Wingdings" charset="2"/>
              <a:buChar char="Ø"/>
            </a:pPr>
            <a:r>
              <a:rPr lang="en-US" sz="1600" dirty="0" smtClean="0"/>
              <a:t>150 s / filter </a:t>
            </a:r>
          </a:p>
          <a:p>
            <a:pPr marL="285750" indent="-285750">
              <a:buSzPct val="60000"/>
              <a:buFont typeface="Wingdings" charset="2"/>
              <a:buChar char="Ø"/>
            </a:pPr>
            <a:r>
              <a:rPr lang="en-US" sz="1600" dirty="0" smtClean="0"/>
              <a:t>Photo-z  &lt; 10% uncertainty</a:t>
            </a:r>
            <a:endParaRPr lang="en-US" sz="1600" dirty="0"/>
          </a:p>
          <a:p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24981" y="1528557"/>
            <a:ext cx="1122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z&gt;5 GRBs:</a:t>
            </a:r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342841" y="4188229"/>
            <a:ext cx="2999619" cy="0"/>
          </a:xfrm>
          <a:prstGeom prst="line">
            <a:avLst/>
          </a:prstGeom>
          <a:ln w="57150" cmpd="sng"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6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loud 38"/>
          <p:cNvSpPr/>
          <p:nvPr/>
        </p:nvSpPr>
        <p:spPr>
          <a:xfrm rot="21038070">
            <a:off x="6699009" y="4057753"/>
            <a:ext cx="643332" cy="882069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/>
          <p:cNvSpPr/>
          <p:nvPr/>
        </p:nvSpPr>
        <p:spPr>
          <a:xfrm rot="3025378">
            <a:off x="5657619" y="5320447"/>
            <a:ext cx="790023" cy="640142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loud 28"/>
          <p:cNvSpPr/>
          <p:nvPr/>
        </p:nvSpPr>
        <p:spPr>
          <a:xfrm rot="21038070">
            <a:off x="1285457" y="2749845"/>
            <a:ext cx="727665" cy="650425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loud 1"/>
          <p:cNvSpPr/>
          <p:nvPr/>
        </p:nvSpPr>
        <p:spPr>
          <a:xfrm rot="21038070">
            <a:off x="3003726" y="1772785"/>
            <a:ext cx="3855704" cy="2830043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9729" y="1580437"/>
            <a:ext cx="85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Quasar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20559336">
            <a:off x="3429398" y="2637902"/>
            <a:ext cx="2873967" cy="102152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n 9"/>
          <p:cNvSpPr/>
          <p:nvPr/>
        </p:nvSpPr>
        <p:spPr>
          <a:xfrm>
            <a:off x="452545" y="1743310"/>
            <a:ext cx="325258" cy="332978"/>
          </a:xfrm>
          <a:prstGeom prst="su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251211"/>
            <a:ext cx="76908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Copperplate"/>
              </a:rPr>
              <a:t>Detecting metal enrichment</a:t>
            </a:r>
            <a:endParaRPr lang="en-US" sz="3200" dirty="0">
              <a:cs typeface="Copperplate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612405" y="3109422"/>
            <a:ext cx="3105378" cy="183804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31578" y="1894835"/>
            <a:ext cx="14029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Circumgalactic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material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563981" y="3246011"/>
            <a:ext cx="1328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HII, HI, metals,  </a:t>
            </a:r>
          </a:p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dust, molecules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4029" y="2105456"/>
            <a:ext cx="6947945" cy="381166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5963057" y="2694974"/>
            <a:ext cx="154885" cy="147130"/>
          </a:xfrm>
          <a:prstGeom prst="cloud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5372011" y="2728745"/>
            <a:ext cx="154885" cy="147130"/>
          </a:xfrm>
          <a:prstGeom prst="cloud">
            <a:avLst/>
          </a:prstGeom>
          <a:solidFill>
            <a:srgbClr val="FAC090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 flipH="1">
            <a:off x="3957302" y="2980252"/>
            <a:ext cx="469913" cy="265759"/>
          </a:xfrm>
          <a:prstGeom prst="cloud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5459678" y="2994504"/>
            <a:ext cx="149448" cy="265759"/>
          </a:xfrm>
          <a:prstGeom prst="cloud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4797787" y="3279783"/>
            <a:ext cx="234630" cy="265759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 flipH="1">
            <a:off x="4723981" y="2694973"/>
            <a:ext cx="469913" cy="147131"/>
          </a:xfrm>
          <a:prstGeom prst="cloud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 flipH="1">
            <a:off x="4714904" y="2962291"/>
            <a:ext cx="469913" cy="147131"/>
          </a:xfrm>
          <a:prstGeom prst="cloud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4264586" y="2879538"/>
            <a:ext cx="325258" cy="332978"/>
          </a:xfrm>
          <a:prstGeom prst="su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55CB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56c1cd2fd967a476c6423402bd5b6cd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65" y="4986289"/>
            <a:ext cx="1301319" cy="1684618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457200" y="98771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 rot="21038070">
            <a:off x="1462083" y="4444198"/>
            <a:ext cx="874025" cy="340707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loud 30"/>
          <p:cNvSpPr/>
          <p:nvPr/>
        </p:nvSpPr>
        <p:spPr>
          <a:xfrm rot="21038070">
            <a:off x="1915506" y="1615556"/>
            <a:ext cx="727665" cy="34447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loud 31"/>
          <p:cNvSpPr/>
          <p:nvPr/>
        </p:nvSpPr>
        <p:spPr>
          <a:xfrm rot="2212420">
            <a:off x="2713952" y="5315305"/>
            <a:ext cx="727665" cy="650425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3" name="Cloud 32"/>
          <p:cNvSpPr/>
          <p:nvPr/>
        </p:nvSpPr>
        <p:spPr>
          <a:xfrm rot="21038070">
            <a:off x="1907756" y="2504252"/>
            <a:ext cx="608569" cy="443691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loud 33"/>
          <p:cNvSpPr/>
          <p:nvPr/>
        </p:nvSpPr>
        <p:spPr>
          <a:xfrm rot="2282544">
            <a:off x="966981" y="3982141"/>
            <a:ext cx="727665" cy="336244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/>
          <p:cNvSpPr/>
          <p:nvPr/>
        </p:nvSpPr>
        <p:spPr>
          <a:xfrm rot="21038070">
            <a:off x="7388852" y="2278745"/>
            <a:ext cx="579302" cy="408633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/>
          <p:cNvSpPr/>
          <p:nvPr/>
        </p:nvSpPr>
        <p:spPr>
          <a:xfrm rot="21038070">
            <a:off x="4755801" y="5508031"/>
            <a:ext cx="624662" cy="464846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loud 37"/>
          <p:cNvSpPr/>
          <p:nvPr/>
        </p:nvSpPr>
        <p:spPr>
          <a:xfrm rot="1008163">
            <a:off x="696584" y="4842511"/>
            <a:ext cx="876682" cy="835844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4935" y="4947467"/>
            <a:ext cx="21638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Cold, neutral gas clouds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IGM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5069" y="251956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GRB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4744" y="159518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Galaxy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2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9-05-20 at 14.05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71" y="4220561"/>
            <a:ext cx="4387230" cy="2145206"/>
          </a:xfrm>
          <a:prstGeom prst="rect">
            <a:avLst/>
          </a:prstGeom>
        </p:spPr>
      </p:pic>
      <p:pic>
        <p:nvPicPr>
          <p:cNvPr id="4" name="Picture 3" descr="Screen Shot 2019-05-20 at 12.32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57" y="1470958"/>
            <a:ext cx="4371016" cy="2293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7885" y="1207326"/>
            <a:ext cx="437101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Quasar: ULAS J1319+0959     z=6.13     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(Becker+2015)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1671" y="3946710"/>
            <a:ext cx="438723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GRB 130606   z= </a:t>
            </a:r>
            <a:r>
              <a:rPr lang="hr-HR" sz="1600" b="1" dirty="0" smtClean="0">
                <a:solidFill>
                  <a:schemeClr val="tx2">
                    <a:lumMod val="75000"/>
                  </a:schemeClr>
                </a:solidFill>
              </a:rPr>
              <a:t>5.913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100" dirty="0" smtClean="0">
                <a:solidFill>
                  <a:srgbClr val="7F7F7F"/>
                </a:solidFill>
              </a:rPr>
              <a:t>(Chornok+13; Hartoog</a:t>
            </a:r>
            <a:r>
              <a:rPr lang="en-US" sz="1100" dirty="0">
                <a:solidFill>
                  <a:srgbClr val="7F7F7F"/>
                </a:solidFill>
              </a:rPr>
              <a:t>+</a:t>
            </a:r>
            <a:r>
              <a:rPr lang="en-US" sz="1100" dirty="0" smtClean="0">
                <a:solidFill>
                  <a:srgbClr val="7F7F7F"/>
                </a:solidFill>
              </a:rPr>
              <a:t>15)</a:t>
            </a:r>
            <a:endParaRPr lang="en-US" sz="1100" dirty="0">
              <a:solidFill>
                <a:srgbClr val="7F7F7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6132" y="4403080"/>
            <a:ext cx="262681" cy="232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Ly</a:t>
            </a:r>
            <a:r>
              <a:rPr lang="en-US" sz="1400" dirty="0" err="1">
                <a:latin typeface="Symbol" charset="2"/>
                <a:cs typeface="Symbol" charset="2"/>
              </a:rPr>
              <a:t>a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3759" y="4437631"/>
            <a:ext cx="254172" cy="232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Ly</a:t>
            </a:r>
            <a:r>
              <a:rPr lang="en-US" sz="1400" dirty="0" err="1" smtClean="0">
                <a:latin typeface="Symbol" charset="2"/>
                <a:cs typeface="Symbol" charset="2"/>
              </a:rPr>
              <a:t>b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0925" y="4396169"/>
            <a:ext cx="239890" cy="232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Ly</a:t>
            </a:r>
            <a:r>
              <a:rPr lang="en-US" sz="1400" dirty="0" err="1" smtClean="0">
                <a:latin typeface="Symbol" charset="2"/>
                <a:cs typeface="Symbol" charset="2"/>
              </a:rPr>
              <a:t>g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0613" y="4416900"/>
            <a:ext cx="252551" cy="232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LyC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5953" y="1650125"/>
            <a:ext cx="1238047" cy="615553"/>
          </a:xfrm>
          <a:prstGeom prst="rect">
            <a:avLst/>
          </a:prstGeom>
          <a:solidFill>
            <a:srgbClr val="FFFFFF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7375E"/>
                </a:solidFill>
              </a:rPr>
              <a:t>Metals</a:t>
            </a:r>
            <a:r>
              <a:rPr lang="en-US" dirty="0" smtClean="0">
                <a:solidFill>
                  <a:srgbClr val="17375E"/>
                </a:solidFill>
              </a:rPr>
              <a:t> :</a:t>
            </a:r>
          </a:p>
          <a:p>
            <a:r>
              <a:rPr lang="en-US" sz="1600" dirty="0" smtClean="0"/>
              <a:t>Si, O, C, Fe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320464" y="2395569"/>
            <a:ext cx="1420015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93844" y="2086815"/>
            <a:ext cx="658102" cy="27935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Ly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forest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1671" y="3946710"/>
            <a:ext cx="4387230" cy="2419056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25457" y="1207326"/>
            <a:ext cx="4387230" cy="2557304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" y="932908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0651" y="1207326"/>
            <a:ext cx="4572000" cy="46474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Quasars</a:t>
            </a:r>
            <a:r>
              <a:rPr lang="en-US" dirty="0"/>
              <a:t>: </a:t>
            </a:r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Neutral </a:t>
            </a:r>
            <a:r>
              <a:rPr lang="en-US" sz="1600" dirty="0"/>
              <a:t>fraction &lt;</a:t>
            </a:r>
            <a:r>
              <a:rPr lang="en-US" sz="1600" i="1" dirty="0" err="1"/>
              <a:t>x</a:t>
            </a:r>
            <a:r>
              <a:rPr lang="en-US" sz="1600" baseline="-25000" dirty="0" err="1"/>
              <a:t>HI</a:t>
            </a:r>
            <a:r>
              <a:rPr lang="en-US" sz="1600" dirty="0"/>
              <a:t>&gt;</a:t>
            </a:r>
            <a:r>
              <a:rPr lang="en-US" sz="1600" baseline="-25000" dirty="0"/>
              <a:t>  </a:t>
            </a:r>
            <a:r>
              <a:rPr lang="en-US" sz="1600" dirty="0"/>
              <a:t>and N(HI) </a:t>
            </a:r>
            <a:r>
              <a:rPr lang="en-US" sz="1600" dirty="0" smtClean="0"/>
              <a:t>sensitive </a:t>
            </a:r>
            <a:r>
              <a:rPr lang="en-US" sz="1600" dirty="0"/>
              <a:t>to </a:t>
            </a:r>
            <a:r>
              <a:rPr lang="en-US" sz="1600" dirty="0" smtClean="0"/>
              <a:t>models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Continuum </a:t>
            </a:r>
            <a:r>
              <a:rPr lang="en-US" sz="1600" dirty="0"/>
              <a:t>and </a:t>
            </a:r>
            <a:r>
              <a:rPr lang="en-US" sz="1600" dirty="0" err="1"/>
              <a:t>Ly</a:t>
            </a:r>
            <a:r>
              <a:rPr lang="en-US" sz="1600" dirty="0" err="1">
                <a:latin typeface="Symbol" charset="2"/>
                <a:cs typeface="Symbol" charset="2"/>
              </a:rPr>
              <a:t>a</a:t>
            </a:r>
            <a:r>
              <a:rPr lang="en-US" sz="1600" dirty="0"/>
              <a:t> emission-line profile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Proximity </a:t>
            </a:r>
            <a:r>
              <a:rPr lang="en-US" sz="1600" dirty="0"/>
              <a:t>zones 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Broad </a:t>
            </a:r>
            <a:r>
              <a:rPr lang="en-US" sz="1600" dirty="0"/>
              <a:t>absorption lines (BAL) </a:t>
            </a:r>
            <a:r>
              <a:rPr lang="en-US" sz="1600" dirty="0" smtClean="0"/>
              <a:t>frequent </a:t>
            </a:r>
            <a:r>
              <a:rPr lang="en-US" sz="1600" dirty="0"/>
              <a:t>at </a:t>
            </a:r>
            <a:r>
              <a:rPr lang="en-US" sz="1600" dirty="0" smtClean="0"/>
              <a:t>high</a:t>
            </a:r>
            <a:r>
              <a:rPr lang="en-US" sz="1600" dirty="0"/>
              <a:t>-</a:t>
            </a:r>
            <a:r>
              <a:rPr lang="en-US" sz="1600" dirty="0" smtClean="0"/>
              <a:t>z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Rare </a:t>
            </a:r>
            <a:r>
              <a:rPr lang="en-US" sz="1600" dirty="0"/>
              <a:t>beyond z &gt; 7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742950" lvl="1" indent="-285750">
              <a:buFont typeface="Wingdings" charset="2"/>
              <a:buChar char="ü"/>
            </a:pPr>
            <a:endParaRPr lang="en-US" sz="1600" dirty="0" smtClean="0"/>
          </a:p>
          <a:p>
            <a:pPr marL="742950" lvl="1" indent="-285750">
              <a:buFont typeface="Wingdings" charset="2"/>
              <a:buChar char="ü"/>
            </a:pPr>
            <a:endParaRPr lang="en-US" sz="16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1600" dirty="0" smtClean="0"/>
              <a:t>Simple </a:t>
            </a:r>
            <a:r>
              <a:rPr lang="en-US" sz="1600" dirty="0"/>
              <a:t>power-</a:t>
            </a:r>
            <a:r>
              <a:rPr lang="en-US" sz="1600" dirty="0" smtClean="0"/>
              <a:t>law spectral </a:t>
            </a:r>
            <a:r>
              <a:rPr lang="en-US" sz="1600" dirty="0"/>
              <a:t>slopes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/>
              <a:t>No host luminosity dependence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/>
              <a:t>No </a:t>
            </a:r>
            <a:r>
              <a:rPr lang="en-US" sz="1600" dirty="0" err="1"/>
              <a:t>overdense</a:t>
            </a:r>
            <a:r>
              <a:rPr lang="en-US" sz="1600" dirty="0"/>
              <a:t> </a:t>
            </a:r>
            <a:r>
              <a:rPr lang="en-US" sz="1600" dirty="0" smtClean="0"/>
              <a:t>regions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Need </a:t>
            </a:r>
            <a:r>
              <a:rPr lang="en-US" sz="1600" dirty="0"/>
              <a:t>R &gt; 5000 NIR spectra to </a:t>
            </a:r>
            <a:r>
              <a:rPr lang="en-US" sz="1600" dirty="0" smtClean="0"/>
              <a:t>disentangle contribution </a:t>
            </a:r>
            <a:r>
              <a:rPr lang="en-US" sz="1600" dirty="0"/>
              <a:t>of HI absorption in </a:t>
            </a:r>
            <a:r>
              <a:rPr lang="en-US" sz="1600" dirty="0" smtClean="0"/>
              <a:t>host and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neutral IGM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457200" y="3860306"/>
            <a:ext cx="746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GRBs: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320691"/>
            <a:ext cx="8298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GRB and quasar spectra to measure the high-z Universe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021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21-03-22 at 13.53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38" y="2072154"/>
            <a:ext cx="6043285" cy="4250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11" y="341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Quasar-DLA and GRB metallicities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792454" y="2331097"/>
            <a:ext cx="2208828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4499" y="4995223"/>
            <a:ext cx="2167733" cy="677108"/>
          </a:xfrm>
          <a:prstGeom prst="rect">
            <a:avLst/>
          </a:prstGeom>
          <a:solidFill>
            <a:srgbClr val="FFFFFF">
              <a:alpha val="75000"/>
            </a:srgbClr>
          </a:solidFill>
          <a:ln w="28575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Quasars: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smtClean="0"/>
              <a:t>Rafelski+2014,</a:t>
            </a:r>
          </a:p>
          <a:p>
            <a:r>
              <a:rPr lang="en-US" sz="1200" dirty="0" smtClean="0"/>
              <a:t>Neeleman+13, Jorgenson+13,</a:t>
            </a:r>
          </a:p>
          <a:p>
            <a:r>
              <a:rPr lang="en-US" sz="1200" dirty="0" smtClean="0"/>
              <a:t>Quiret+16, De Cia+18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124499" y="4502780"/>
            <a:ext cx="1852728" cy="492443"/>
          </a:xfrm>
          <a:prstGeom prst="rect">
            <a:avLst/>
          </a:prstGeom>
          <a:solidFill>
            <a:schemeClr val="bg1">
              <a:alpha val="64000"/>
            </a:schemeClr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High-z GRBs</a:t>
            </a:r>
            <a:r>
              <a:rPr lang="en-US" sz="1400" dirty="0" smtClean="0">
                <a:solidFill>
                  <a:srgbClr val="0000FF"/>
                </a:solidFill>
              </a:rPr>
              <a:t>:</a:t>
            </a:r>
            <a:r>
              <a:rPr lang="en-US" sz="1400" dirty="0" smtClean="0"/>
              <a:t> </a:t>
            </a:r>
            <a:r>
              <a:rPr lang="en-US" sz="1200" dirty="0" smtClean="0"/>
              <a:t>Bolmer+19</a:t>
            </a:r>
          </a:p>
          <a:p>
            <a:r>
              <a:rPr lang="en-US" sz="1200" dirty="0" smtClean="0"/>
              <a:t>Hartoog+15,  Sparre+15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8660" y="1166544"/>
            <a:ext cx="6571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</a:t>
            </a:r>
            <a:r>
              <a:rPr lang="en-US" dirty="0" smtClean="0"/>
              <a:t>cases: a</a:t>
            </a:r>
            <a:r>
              <a:rPr lang="en-US" dirty="0" smtClean="0"/>
              <a:t>bsorption </a:t>
            </a:r>
            <a:r>
              <a:rPr lang="en-US" dirty="0" smtClean="0"/>
              <a:t>lines provide </a:t>
            </a:r>
            <a:r>
              <a:rPr lang="en-US" b="1" dirty="0" smtClean="0"/>
              <a:t>accurate </a:t>
            </a:r>
            <a:r>
              <a:rPr lang="en-US" b="1" dirty="0" err="1" smtClean="0"/>
              <a:t>metallicites</a:t>
            </a:r>
            <a:endParaRPr lang="en-US" b="1" dirty="0" smtClean="0"/>
          </a:p>
          <a:p>
            <a:r>
              <a:rPr lang="en-US" dirty="0" smtClean="0"/>
              <a:t>Independent on host galaxy luminosity, and metallicity diagnostics 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84611" y="914629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51015" y="2887506"/>
            <a:ext cx="91306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alkboard"/>
                <a:cs typeface="Chalkboard"/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3179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Simulated GRB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spectra with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THESEUS IRT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160" y="1078745"/>
            <a:ext cx="313419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Simulated example GRB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z = </a:t>
            </a:r>
            <a:r>
              <a:rPr lang="en-US" sz="1600" dirty="0"/>
              <a:t>8</a:t>
            </a:r>
            <a:r>
              <a:rPr lang="en-US" sz="1600" dirty="0" smtClean="0"/>
              <a:t>.0 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Log N(HI) = 21.2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M</a:t>
            </a:r>
            <a:r>
              <a:rPr lang="en-US" sz="1600" dirty="0" smtClean="0"/>
              <a:t>etallicity (Z) = 1 % solar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Common metal absorption lines</a:t>
            </a:r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4611" y="914629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96306" y="107428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IRT setup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0.8 &lt; </a:t>
            </a:r>
            <a:r>
              <a:rPr lang="en-US" sz="1600" dirty="0" smtClean="0">
                <a:latin typeface="Symbol" charset="2"/>
                <a:cs typeface="Symbol" charset="2"/>
              </a:rPr>
              <a:t>l </a:t>
            </a:r>
            <a:r>
              <a:rPr lang="en-US" sz="1600" dirty="0" smtClean="0"/>
              <a:t>&lt; 1.6 micron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Resolution = </a:t>
            </a:r>
            <a:r>
              <a:rPr lang="en-US" sz="1600" dirty="0" smtClean="0">
                <a:latin typeface="Symbol" charset="2"/>
                <a:cs typeface="Symbol" charset="2"/>
              </a:rPr>
              <a:t>l/Dl ~ 400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Magnitude  H</a:t>
            </a:r>
            <a:r>
              <a:rPr lang="en-US" sz="1600" baseline="-25000" dirty="0"/>
              <a:t>AB </a:t>
            </a:r>
            <a:r>
              <a:rPr lang="en-US" sz="1600" dirty="0"/>
              <a:t>= 16 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exp</a:t>
            </a:r>
            <a:r>
              <a:rPr lang="en-US" sz="1600" dirty="0" smtClean="0"/>
              <a:t> =</a:t>
            </a:r>
            <a:r>
              <a:rPr lang="en-US" sz="1600" dirty="0"/>
              <a:t>1800 s  -&gt;  S/N ~13  </a:t>
            </a:r>
          </a:p>
        </p:txBody>
      </p:sp>
      <p:pic>
        <p:nvPicPr>
          <p:cNvPr id="10" name="Picture 9" descr="Screen Shot 2021-03-18 at 16.17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58" y="2649552"/>
            <a:ext cx="5774678" cy="3888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216062" y="6023680"/>
            <a:ext cx="1525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IRT Simulation by D. Goetz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6062" y="5337234"/>
            <a:ext cx="1927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THESEUS assessment study report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Yellow-book)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1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Simulated GRB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spectra with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THESEUS IRT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434" y="1068520"/>
            <a:ext cx="7994662" cy="1902059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0090"/>
                </a:solidFill>
              </a:rPr>
              <a:t>Recovered parameters from IRT spectra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 smtClean="0"/>
              <a:t>Accurate redshift ( 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z</a:t>
            </a:r>
            <a:r>
              <a:rPr lang="en-US" sz="1600" dirty="0" smtClean="0"/>
              <a:t> &lt; 1 % at 6 &lt; z &lt; 11 ) from spectral break when S/N &gt; 3  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 smtClean="0"/>
              <a:t>Determine log N(HI) within 0.2 </a:t>
            </a:r>
            <a:r>
              <a:rPr lang="en-US" sz="1600" dirty="0" err="1" smtClean="0"/>
              <a:t>dex</a:t>
            </a:r>
            <a:r>
              <a:rPr lang="en-US" sz="1600" dirty="0" smtClean="0"/>
              <a:t> </a:t>
            </a:r>
            <a:r>
              <a:rPr lang="en-US" sz="1600" dirty="0" smtClean="0"/>
              <a:t>uncertainty</a:t>
            </a:r>
            <a:r>
              <a:rPr lang="en-US" sz="1600" dirty="0" smtClean="0"/>
              <a:t> when </a:t>
            </a:r>
            <a:r>
              <a:rPr lang="en-US" sz="1600" dirty="0" smtClean="0"/>
              <a:t>S/N &gt; 10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 smtClean="0"/>
              <a:t>Detecting m</a:t>
            </a:r>
            <a:r>
              <a:rPr lang="en-US" sz="1600" dirty="0" smtClean="0"/>
              <a:t>etal </a:t>
            </a:r>
            <a:r>
              <a:rPr lang="en-US" sz="1600" dirty="0" smtClean="0"/>
              <a:t>absorption </a:t>
            </a:r>
            <a:r>
              <a:rPr lang="en-US" sz="1600" dirty="0" smtClean="0"/>
              <a:t>lines feasible with: </a:t>
            </a:r>
            <a:endParaRPr lang="en-US" sz="1600" dirty="0" smtClean="0"/>
          </a:p>
          <a:p>
            <a:r>
              <a:rPr lang="en-US" sz="1600" dirty="0" smtClean="0"/>
              <a:t>	log Z </a:t>
            </a:r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≥</a:t>
            </a:r>
            <a:r>
              <a:rPr lang="en-US" sz="1600" dirty="0" smtClean="0"/>
              <a:t>  –2 </a:t>
            </a:r>
            <a:r>
              <a:rPr lang="en-US" sz="1600" dirty="0"/>
              <a:t> </a:t>
            </a:r>
            <a:r>
              <a:rPr lang="en-US" sz="1600" dirty="0" smtClean="0"/>
              <a:t> when S/N &gt; 10</a:t>
            </a:r>
          </a:p>
          <a:p>
            <a:r>
              <a:rPr lang="en-US" sz="1600" dirty="0" smtClean="0"/>
              <a:t>	log </a:t>
            </a:r>
            <a:r>
              <a:rPr lang="en-US" sz="1600" dirty="0"/>
              <a:t>Z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≥</a:t>
            </a:r>
            <a:r>
              <a:rPr lang="en-US" sz="1600" dirty="0"/>
              <a:t>  </a:t>
            </a:r>
            <a:r>
              <a:rPr lang="en-US" sz="1600" dirty="0" smtClean="0"/>
              <a:t>–3   when </a:t>
            </a:r>
            <a:r>
              <a:rPr lang="en-US" sz="1600" dirty="0"/>
              <a:t>S/</a:t>
            </a:r>
            <a:r>
              <a:rPr lang="en-US" sz="1600" dirty="0" smtClean="0"/>
              <a:t>N &gt; 20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4611" y="914629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 descr="Screen Shot 2019-05-22 at 22.47.3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>
          <a:xfrm>
            <a:off x="1726909" y="3643711"/>
            <a:ext cx="5261916" cy="2893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437033" y="5240303"/>
            <a:ext cx="137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Critical metallicity for Pop III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5755138" y="5165269"/>
            <a:ext cx="1233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Probability contours of 100, 75, 25%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6909" y="3321213"/>
            <a:ext cx="52619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l</a:t>
            </a:r>
            <a:r>
              <a:rPr lang="en-US" sz="1600" b="1" dirty="0" smtClean="0"/>
              <a:t>og </a:t>
            </a:r>
            <a:r>
              <a:rPr lang="en-US" sz="1600" b="1" dirty="0"/>
              <a:t>Z= -3 : Can have a pop III progenitor    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Campisi+2011)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64597</TotalTime>
  <Words>1379</Words>
  <Application>Microsoft Macintosh PowerPoint</Application>
  <PresentationFormat>On-screen Show (4:3)</PresentationFormat>
  <Paragraphs>232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Tracing the metal-enrichment in the early universe with THESEUS </vt:lpstr>
      <vt:lpstr>PowerPoint Presentation</vt:lpstr>
      <vt:lpstr>Identifying high-z GRB events</vt:lpstr>
      <vt:lpstr>PowerPoint Presentation</vt:lpstr>
      <vt:lpstr>PowerPoint Presentation</vt:lpstr>
      <vt:lpstr>PowerPoint Presentation</vt:lpstr>
      <vt:lpstr>Quasar-DLA and GRB metallicities</vt:lpstr>
      <vt:lpstr>Simulated GRB spectra with THESEUS IRT </vt:lpstr>
      <vt:lpstr>Simulated GRB spectra with THESEUS IRT </vt:lpstr>
      <vt:lpstr>PowerPoint Presentation</vt:lpstr>
      <vt:lpstr>Simulated low-z GRB with THESEUS IRT </vt:lpstr>
      <vt:lpstr>PowerPoint Presentation</vt:lpstr>
      <vt:lpstr>PowerPoint Presentation</vt:lpstr>
      <vt:lpstr>PowerPoint Presentation</vt:lpstr>
      <vt:lpstr>GRB (and quasar-absorber) metallicities</vt:lpstr>
      <vt:lpstr>PowerPoint Presentation</vt:lpstr>
      <vt:lpstr> THESEUS probing the high-z Universe</vt:lpstr>
    </vt:vector>
  </TitlesOfParts>
  <Company>DARK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Lise Christensen</dc:creator>
  <cp:lastModifiedBy>Lise Christensen</cp:lastModifiedBy>
  <cp:revision>1659</cp:revision>
  <dcterms:created xsi:type="dcterms:W3CDTF">2016-11-06T12:32:56Z</dcterms:created>
  <dcterms:modified xsi:type="dcterms:W3CDTF">2021-03-23T21:47:00Z</dcterms:modified>
</cp:coreProperties>
</file>