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122C30-1BD3-4244-B41B-A7D0D6CB536C}">
  <a:tblStyle styleId="{3C122C30-1BD3-4244-B41B-A7D0D6CB53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6b14169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6b14169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6b14169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66b14169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66b14169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66b14169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6b14169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6b14169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6b14169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6b14169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6b14169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6b1416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6b14169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6b14169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6b14169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6b14169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6b14169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6b14169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8fb90325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8fb90325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8fb9032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8fb9032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7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rxiv.org/abs/2102.1237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5" Type="http://schemas.openxmlformats.org/officeDocument/2006/relationships/image" Target="../media/image3.jp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GALI - The gamma-ray burst localizing instrument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A novel gamma-ray detector configuration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800" y="0"/>
            <a:ext cx="1214451" cy="12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75" y="45250"/>
            <a:ext cx="15811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26450" y="3643325"/>
            <a:ext cx="74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Roi </a:t>
            </a:r>
            <a:r>
              <a:rPr lang="en-GB"/>
              <a:t>Rahin*</a:t>
            </a:r>
            <a:r>
              <a:rPr lang="en-GB"/>
              <a:t> Department of Physics, Technion</a:t>
            </a:r>
            <a:br>
              <a:rPr lang="en-GB"/>
            </a:br>
            <a:r>
              <a:rPr lang="en-GB"/>
              <a:t>For </a:t>
            </a:r>
            <a:r>
              <a:rPr lang="en-GB"/>
              <a:t>the</a:t>
            </a:r>
            <a:r>
              <a:rPr lang="en-GB"/>
              <a:t> GALI collaboration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579150" y="4681025"/>
            <a:ext cx="64971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97375" y="4782525"/>
            <a:ext cx="485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*Ramon fellow by the Israeli Ministry of Science and Technology.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Experimental results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100" y="2869250"/>
            <a:ext cx="4170324" cy="21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963" y="724025"/>
            <a:ext cx="4202600" cy="219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4100" y="1116513"/>
            <a:ext cx="1521250" cy="14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4100" y="3211000"/>
            <a:ext cx="1632750" cy="16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383025" y="2630250"/>
            <a:ext cx="30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Fluence ~25 ph</a:t>
            </a:r>
            <a:r>
              <a:rPr lang="en-GB"/>
              <a:t> </a:t>
            </a:r>
            <a:r>
              <a:rPr lang="en-GB"/>
              <a:t>cm</a:t>
            </a:r>
            <a:r>
              <a:rPr baseline="30000" lang="en-GB"/>
              <a:t>-2</a:t>
            </a:r>
            <a:r>
              <a:rPr lang="en-GB"/>
              <a:t> </a:t>
            </a:r>
            <a:r>
              <a:rPr lang="en-GB"/>
              <a:t> total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</a:t>
            </a:r>
            <a:r>
              <a:rPr lang="en-GB"/>
              <a:t>points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159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●"/>
            </a:pPr>
            <a:r>
              <a:rPr lang="en-GB" sz="2000">
                <a:solidFill>
                  <a:schemeClr val="dk1"/>
                </a:solidFill>
              </a:rPr>
              <a:t>Lowering exposure time in the experiment shows that even for          </a:t>
            </a:r>
            <a:r>
              <a:rPr lang="en-GB" sz="2000">
                <a:solidFill>
                  <a:schemeClr val="dk1"/>
                </a:solidFill>
              </a:rPr>
              <a:t>~1 ph cm</a:t>
            </a:r>
            <a:r>
              <a:rPr baseline="30000" lang="en-GB" sz="2000">
                <a:solidFill>
                  <a:schemeClr val="dk1"/>
                </a:solidFill>
              </a:rPr>
              <a:t>-2</a:t>
            </a:r>
            <a:r>
              <a:rPr lang="en-GB" sz="2000">
                <a:solidFill>
                  <a:schemeClr val="dk1"/>
                </a:solidFill>
              </a:rPr>
              <a:t>  localization is still possible (average error was ~10°)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Calibrating directionality using the simulations  (required for flight) still produces good accuracy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2000">
                <a:solidFill>
                  <a:schemeClr val="dk1"/>
                </a:solidFill>
              </a:rPr>
              <a:t>Localization accuracy (deg.) worsens by ~50%, probably because of the simulation assumes identical scintillators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Remaining issues: Using SiPM in a space environment. 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2000">
                <a:solidFill>
                  <a:schemeClr val="dk1"/>
                </a:solidFill>
              </a:rPr>
              <a:t>See talk on CAMELOT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●"/>
            </a:pPr>
            <a:r>
              <a:rPr lang="en-GB" sz="2000">
                <a:solidFill>
                  <a:schemeClr val="dk1"/>
                </a:solidFill>
              </a:rPr>
              <a:t>The GALI concept* of mutual occultation of numerous scintillators is a scalable concept for </a:t>
            </a:r>
            <a:r>
              <a:rPr lang="en-GB" sz="2000">
                <a:solidFill>
                  <a:schemeClr val="dk1"/>
                </a:solidFill>
              </a:rPr>
              <a:t>γ-ray burst detectors applicable to small (cubesats) and large satellites such as Theseus, as well as constellations.</a:t>
            </a:r>
            <a:endParaRPr sz="2000">
              <a:solidFill>
                <a:schemeClr val="dk1"/>
              </a:solidFill>
            </a:endParaRPr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●"/>
            </a:pPr>
            <a:r>
              <a:rPr lang="en-GB" sz="2000">
                <a:solidFill>
                  <a:schemeClr val="dk1"/>
                </a:solidFill>
              </a:rPr>
              <a:t>We’ve demonstrated both in experiment and simulations that the GALI concept has far superior localization accuracy to traditional methods.</a:t>
            </a:r>
            <a:endParaRPr sz="2000">
              <a:solidFill>
                <a:schemeClr val="dk1"/>
              </a:solidFill>
            </a:endParaRPr>
          </a:p>
          <a:p>
            <a:pPr indent="-36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●"/>
            </a:pPr>
            <a:r>
              <a:rPr lang="en-GB" sz="2000">
                <a:solidFill>
                  <a:schemeClr val="dk1"/>
                </a:solidFill>
              </a:rPr>
              <a:t>An ISS experiment is currently being designed, aiming for the AX-1 mission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372225" y="4263700"/>
            <a:ext cx="627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Published in the SPIE proceedings</a:t>
            </a:r>
            <a:br>
              <a:rPr lang="en-GB"/>
            </a:br>
            <a:r>
              <a:rPr lang="en-GB"/>
              <a:t>See at: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https://arxiv.org/abs/2102.12373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- Gamma ray bursts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Soft γ-ray spectrum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(several keV to several MeV)</a:t>
            </a:r>
            <a:endParaRPr sz="2000"/>
          </a:p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Isotropic across the sky</a:t>
            </a:r>
            <a:endParaRPr sz="2000"/>
          </a:p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Transient, typically up to ~100 seconds</a:t>
            </a:r>
            <a:endParaRPr sz="2000"/>
          </a:p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Associated with Supernovae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and Neutron star mergers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1" y="1152475"/>
            <a:ext cx="3015424" cy="18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227" y="2992948"/>
            <a:ext cx="2568925" cy="17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- soft gamma ray detectors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922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57175" lvl="0" marL="3143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γ-rays are </a:t>
            </a:r>
            <a:r>
              <a:rPr lang="en-GB" sz="2000">
                <a:solidFill>
                  <a:schemeClr val="dk1"/>
                </a:solidFill>
              </a:rPr>
              <a:t>Typically detected using either scintillator crystals or specialised semi-conductors such as CZT (Cadmium zinc telluride).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129550" y="197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{3C122C30-1BD3-4244-B41B-A7D0D6CB536C}</a:tableStyleId>
              </a:tblPr>
              <a:tblGrid>
                <a:gridCol w="4351375"/>
                <a:gridCol w="4351375"/>
              </a:tblGrid>
              <a:tr h="3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Scintillators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CZT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62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Omni-directional - detection efficiency is direction independent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Detection mainly for face on interaction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Low energy resolution (≳10%)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High energy resolution (&lt;2.5%)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Interaction produces visible light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Direct detection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62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Wide energy range </a:t>
                      </a:r>
                      <a:br>
                        <a:rPr lang="en-GB" sz="160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 &lt;10 keV to several MeV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Limited energy range </a:t>
                      </a:r>
                      <a:br>
                        <a:rPr lang="en-GB" sz="1600">
                          <a:solidFill>
                            <a:schemeClr val="dk1"/>
                          </a:solidFill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up to ~150 keV or 20-700 keV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497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Best known example: Fermi GBM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Best known example:  Swift BAT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problem - Directionality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57175" lvl="0" marL="3143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In scintillator crystals, all </a:t>
            </a:r>
            <a:r>
              <a:rPr lang="en-GB" sz="2000">
                <a:solidFill>
                  <a:schemeClr val="dk1"/>
                </a:solidFill>
              </a:rPr>
              <a:t>directional information is lost during the detection. </a:t>
            </a:r>
            <a:endParaRPr sz="2000">
              <a:solidFill>
                <a:schemeClr val="dk1"/>
              </a:solidFill>
            </a:endParaRPr>
          </a:p>
          <a:p>
            <a:pPr indent="-231775" lvl="0" marL="3143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CZT detectors can use a coded-mask for directionality (Swift-BAT), but the FOV is limited and sensitivity is reduced by the mask.</a:t>
            </a:r>
            <a:endParaRPr sz="2000">
              <a:solidFill>
                <a:schemeClr val="dk1"/>
              </a:solidFill>
            </a:endParaRPr>
          </a:p>
          <a:p>
            <a:pPr indent="-231775" lvl="0" marL="3143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Directionality in scintillators is typically achieved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 using relative counts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8625" y="3155700"/>
            <a:ext cx="1966750" cy="16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concept - GALI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A compact configuration causes angle dependant mutual occultations between detectors</a:t>
            </a:r>
            <a:endParaRPr sz="2000">
              <a:solidFill>
                <a:schemeClr val="dk1"/>
              </a:solidFill>
            </a:endParaRPr>
          </a:p>
          <a:p>
            <a:pPr indent="-301625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000">
                <a:solidFill>
                  <a:schemeClr val="dk1"/>
                </a:solidFill>
              </a:rPr>
              <a:t>Enabled by coupling scintillators</a:t>
            </a:r>
            <a:r>
              <a:rPr lang="en-GB" sz="2000">
                <a:solidFill>
                  <a:schemeClr val="dk1"/>
                </a:solidFill>
              </a:rPr>
              <a:t> to SiPM</a:t>
            </a:r>
            <a:endParaRPr sz="2000">
              <a:solidFill>
                <a:schemeClr val="dk1"/>
              </a:solidFill>
            </a:endParaRPr>
          </a:p>
          <a:p>
            <a:pPr indent="0" lvl="0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932" y="2656400"/>
            <a:ext cx="2356975" cy="21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800" y="2951075"/>
            <a:ext cx="1905775" cy="20752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Simulations 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36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Simulations performed using MEGAlib simulation software (based on Root and geant4).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Comparison</a:t>
            </a:r>
            <a:r>
              <a:rPr lang="en-GB" sz="2000">
                <a:solidFill>
                  <a:schemeClr val="dk1"/>
                </a:solidFill>
              </a:rPr>
              <a:t> of several simulated configurations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004" y="3363125"/>
            <a:ext cx="1727147" cy="17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884950" y="2781475"/>
            <a:ext cx="27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 </a:t>
            </a:r>
            <a:r>
              <a:rPr lang="en-GB"/>
              <a:t>cylindrical</a:t>
            </a:r>
            <a:r>
              <a:rPr lang="en-GB"/>
              <a:t> scintillators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(3’’ diameter, 1’’ thickness)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126" y="3133600"/>
            <a:ext cx="1817401" cy="1937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964075" y="2658125"/>
            <a:ext cx="181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90 scintillators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9x9x9 mm cubes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6479800" y="2505725"/>
            <a:ext cx="202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350</a:t>
            </a:r>
            <a:r>
              <a:rPr lang="en-GB"/>
              <a:t> small scintillators</a:t>
            </a:r>
            <a:br>
              <a:rPr lang="en-GB"/>
            </a:br>
            <a:r>
              <a:rPr lang="en-GB">
                <a:solidFill>
                  <a:schemeClr val="dk1"/>
                </a:solidFill>
              </a:rPr>
              <a:t>9x9x9 mm cubes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Simulations - results 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900" y="1457275"/>
            <a:ext cx="5673200" cy="16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625" y="2893374"/>
            <a:ext cx="6145150" cy="211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453" y="1551000"/>
            <a:ext cx="1548726" cy="15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81" y="3051523"/>
            <a:ext cx="1998626" cy="21309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1894625" y="1609675"/>
            <a:ext cx="18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13.1° average error</a:t>
            </a:r>
            <a:br>
              <a:rPr lang="en-GB"/>
            </a:b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1894625" y="3066325"/>
            <a:ext cx="18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6.5</a:t>
            </a:r>
            <a:r>
              <a:rPr lang="en-GB"/>
              <a:t>° average error</a:t>
            </a:r>
            <a:br>
              <a:rPr lang="en-GB"/>
            </a:b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1956175" y="978100"/>
            <a:ext cx="5974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F</a:t>
            </a:r>
            <a:r>
              <a:rPr lang="en-GB" sz="1800">
                <a:solidFill>
                  <a:schemeClr val="dk1"/>
                </a:solidFill>
              </a:rPr>
              <a:t>lux of 10 ph cm</a:t>
            </a:r>
            <a:r>
              <a:rPr baseline="30000" lang="en-GB" sz="1800">
                <a:solidFill>
                  <a:schemeClr val="dk1"/>
                </a:solidFill>
              </a:rPr>
              <a:t>-2</a:t>
            </a:r>
            <a:r>
              <a:rPr lang="en-GB" sz="1800">
                <a:solidFill>
                  <a:schemeClr val="dk1"/>
                </a:solidFill>
              </a:rPr>
              <a:t> s</a:t>
            </a:r>
            <a:r>
              <a:rPr baseline="30000" lang="en-GB" sz="1800">
                <a:solidFill>
                  <a:schemeClr val="dk1"/>
                </a:solidFill>
              </a:rPr>
              <a:t>-1</a:t>
            </a:r>
            <a:r>
              <a:rPr lang="en-GB" sz="1800">
                <a:solidFill>
                  <a:schemeClr val="dk1"/>
                </a:solidFill>
              </a:rPr>
              <a:t> 10-1000 keV ( 1 second duration)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Simulations -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225" y="1637175"/>
            <a:ext cx="5974548" cy="1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25" y="1017725"/>
            <a:ext cx="2115475" cy="23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249125" y="1415825"/>
            <a:ext cx="182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1.9</a:t>
            </a:r>
            <a:r>
              <a:rPr lang="en-GB">
                <a:solidFill>
                  <a:schemeClr val="dk1"/>
                </a:solidFill>
              </a:rPr>
              <a:t>° average error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9575" y="3399173"/>
            <a:ext cx="5522724" cy="15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724" y="3254082"/>
            <a:ext cx="1991400" cy="1883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2169025" y="3540200"/>
            <a:ext cx="19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0.5</a:t>
            </a:r>
            <a:r>
              <a:rPr lang="en-GB">
                <a:solidFill>
                  <a:schemeClr val="dk1"/>
                </a:solidFill>
              </a:rPr>
              <a:t>° average error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028700" y="4018625"/>
            <a:ext cx="1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2800 scintillators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028700" y="2244775"/>
            <a:ext cx="1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350 </a:t>
            </a:r>
            <a:r>
              <a:rPr lang="en-GB"/>
              <a:t>scintillators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Laboratory </a:t>
            </a:r>
            <a:r>
              <a:rPr lang="en-GB"/>
              <a:t>Experiments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152475"/>
            <a:ext cx="85206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000">
                <a:solidFill>
                  <a:schemeClr val="dk1"/>
                </a:solidFill>
              </a:rPr>
              <a:t>Performed using the </a:t>
            </a:r>
            <a:r>
              <a:rPr baseline="30000" lang="en-GB" sz="2000">
                <a:solidFill>
                  <a:schemeClr val="dk1"/>
                </a:solidFill>
              </a:rPr>
              <a:t>241</a:t>
            </a:r>
            <a:r>
              <a:rPr lang="en-GB" sz="2000">
                <a:solidFill>
                  <a:schemeClr val="dk1"/>
                </a:solidFill>
              </a:rPr>
              <a:t>Am 60 keV line (no background).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2 configurations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825" y="2618400"/>
            <a:ext cx="2327172" cy="237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550" y="2656550"/>
            <a:ext cx="2554050" cy="23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704500" y="2127175"/>
            <a:ext cx="344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2.5’’x2.5’’x1’’ NaI scintillators. </a:t>
            </a:r>
            <a:r>
              <a:rPr lang="en-GB">
                <a:solidFill>
                  <a:schemeClr val="dk1"/>
                </a:solidFill>
              </a:rPr>
              <a:t>4 in total, titled 45° relative to zenith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5872350" y="2040950"/>
            <a:ext cx="181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90 CsI scintillators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9x9x9 mm cubes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