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sldIdLst>
    <p:sldId id="263" r:id="rId2"/>
    <p:sldId id="275" r:id="rId3"/>
    <p:sldId id="264" r:id="rId4"/>
    <p:sldId id="291" r:id="rId5"/>
    <p:sldId id="298" r:id="rId6"/>
    <p:sldId id="256" r:id="rId7"/>
    <p:sldId id="257" r:id="rId8"/>
    <p:sldId id="267" r:id="rId9"/>
    <p:sldId id="278" r:id="rId10"/>
    <p:sldId id="292" r:id="rId11"/>
    <p:sldId id="282" r:id="rId12"/>
    <p:sldId id="268" r:id="rId13"/>
    <p:sldId id="281" r:id="rId14"/>
    <p:sldId id="287" r:id="rId15"/>
    <p:sldId id="272" r:id="rId16"/>
    <p:sldId id="297" r:id="rId17"/>
    <p:sldId id="293" r:id="rId18"/>
    <p:sldId id="288" r:id="rId19"/>
    <p:sldId id="289" r:id="rId20"/>
    <p:sldId id="294" r:id="rId21"/>
    <p:sldId id="296" r:id="rId22"/>
    <p:sldId id="269" r:id="rId23"/>
    <p:sldId id="283" r:id="rId24"/>
    <p:sldId id="299" r:id="rId25"/>
    <p:sldId id="300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4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119" d="100"/>
          <a:sy n="119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0.emf"/><Relationship Id="rId5" Type="http://schemas.openxmlformats.org/officeDocument/2006/relationships/image" Target="../media/image4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99C0C2-50F8-9847-B10A-5B1268B2496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DCBCEC-160E-694A-B985-D9DD7E1518D3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32" y="590679"/>
            <a:ext cx="81881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b="1" dirty="0"/>
              <a:t>A </a:t>
            </a:r>
            <a:r>
              <a:rPr lang="it-IT" sz="3500" b="1" dirty="0" err="1"/>
              <a:t>numerical</a:t>
            </a:r>
            <a:r>
              <a:rPr lang="it-IT" sz="3500" b="1" dirty="0"/>
              <a:t> jet model for the </a:t>
            </a:r>
            <a:r>
              <a:rPr lang="it-IT" sz="3500" b="1" dirty="0" err="1"/>
              <a:t>prompt</a:t>
            </a:r>
            <a:r>
              <a:rPr lang="it-IT" sz="3500" b="1" dirty="0"/>
              <a:t> </a:t>
            </a:r>
            <a:r>
              <a:rPr lang="it-IT" sz="3500" b="1" dirty="0" err="1"/>
              <a:t>emission</a:t>
            </a:r>
            <a:r>
              <a:rPr lang="it-IT" sz="3500" b="1" dirty="0"/>
              <a:t> </a:t>
            </a:r>
            <a:r>
              <a:rPr lang="it-IT" sz="3500" b="1" dirty="0">
                <a:latin typeface="Arial Rounded MT Bold"/>
                <a:cs typeface="Arial Rounded MT Bold"/>
              </a:rPr>
              <a:t>of gamma-</a:t>
            </a:r>
            <a:r>
              <a:rPr lang="it-IT" sz="3500" b="1" dirty="0" err="1">
                <a:latin typeface="Arial Rounded MT Bold"/>
                <a:cs typeface="Arial Rounded MT Bold"/>
              </a:rPr>
              <a:t>ray</a:t>
            </a:r>
            <a:r>
              <a:rPr lang="it-IT" sz="3500" b="1" dirty="0">
                <a:latin typeface="Arial Rounded MT Bold"/>
                <a:cs typeface="Arial Rounded MT Bold"/>
              </a:rPr>
              <a:t> </a:t>
            </a:r>
            <a:r>
              <a:rPr lang="it-IT" sz="3500" b="1" dirty="0" err="1">
                <a:latin typeface="Arial Rounded MT Bold"/>
                <a:cs typeface="Arial Rounded MT Bold"/>
              </a:rPr>
              <a:t>bursts</a:t>
            </a:r>
            <a:endParaRPr lang="en-US" sz="3500" b="1" dirty="0">
              <a:latin typeface="Arial Rounded MT Bold"/>
              <a:cs typeface="Arial Rounded MT Bold"/>
            </a:endParaRPr>
          </a:p>
        </p:txBody>
      </p:sp>
      <p:pic>
        <p:nvPicPr>
          <p:cNvPr id="2" name="Picture 1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79" y="5088714"/>
            <a:ext cx="7226300" cy="111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8356" y="2716586"/>
            <a:ext cx="2883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Ruben Farinelli</a:t>
            </a:r>
          </a:p>
          <a:p>
            <a:pPr algn="ctr"/>
            <a:r>
              <a:rPr lang="en-US" sz="2400" b="1" dirty="0">
                <a:latin typeface="Times New Roman"/>
                <a:cs typeface="Times New Roman"/>
              </a:rPr>
              <a:t>INAF-IASF Bologna</a:t>
            </a:r>
            <a:endParaRPr lang="el-GR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75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7375240" flipH="1">
            <a:off x="1983156" y="2623651"/>
            <a:ext cx="613972" cy="15252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5469" y="5339873"/>
            <a:ext cx="8362729" cy="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8681" y="3500226"/>
            <a:ext cx="4813405" cy="2171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646" y="325603"/>
            <a:ext cx="0" cy="60562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4"/>
          </p:cNvCxnSpPr>
          <p:nvPr/>
        </p:nvCxnSpPr>
        <p:spPr>
          <a:xfrm flipV="1">
            <a:off x="874646" y="2971801"/>
            <a:ext cx="775340" cy="2368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4646" y="3842108"/>
            <a:ext cx="1942023" cy="1497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06335" y="3350914"/>
            <a:ext cx="5599454" cy="198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74646" y="3643955"/>
            <a:ext cx="1248656" cy="16959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1043555" y="4932875"/>
            <a:ext cx="329653" cy="732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52868" y="30494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endParaRPr lang="en-US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7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433655" y="4926291"/>
            <a:ext cx="30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γ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5109232" y="3873753"/>
            <a:ext cx="26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53936" y="5486699"/>
            <a:ext cx="3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42128" y="541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854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28083" y="5519258"/>
            <a:ext cx="2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205789" y="4922617"/>
            <a:ext cx="3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58392" y="315002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dA</a:t>
            </a:r>
            <a:endParaRPr lang="en-US" b="1" dirty="0"/>
          </a:p>
        </p:txBody>
      </p:sp>
      <p:sp>
        <p:nvSpPr>
          <p:cNvPr id="11" name="Parallelogram 10"/>
          <p:cNvSpPr/>
          <p:nvPr/>
        </p:nvSpPr>
        <p:spPr>
          <a:xfrm rot="4647031">
            <a:off x="2444257" y="3303360"/>
            <a:ext cx="225536" cy="165278"/>
          </a:xfrm>
          <a:prstGeom prst="parallelogram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606335" y="2798599"/>
            <a:ext cx="490803" cy="563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37824" y="4932875"/>
            <a:ext cx="3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ω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704145" y="140937"/>
            <a:ext cx="5421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/>
                <a:cs typeface="Times New Roman"/>
              </a:rPr>
              <a:t>Total flux from top-hat surface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98393" y="2783447"/>
          <a:ext cx="177330" cy="2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8" name="Equation" r:id="rId5" imgW="152400" imgH="203200" progId="Equation.3">
                  <p:embed/>
                </p:oleObj>
              </mc:Choice>
              <mc:Fallback>
                <p:oleObj name="Equation" r:id="rId5" imgW="152400" imgH="2032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393" y="2783447"/>
                        <a:ext cx="177330" cy="27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55C21559-1728-2F4E-84C8-82A9F1CE7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452" y="881037"/>
            <a:ext cx="5969000" cy="965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3555DE-6ED7-0849-9042-203EF131D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819" y="2184563"/>
            <a:ext cx="2899761" cy="5295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3B86DC-8831-B14C-B0EF-12F57841E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9960" y="2885268"/>
            <a:ext cx="2922619" cy="5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237" y="64098"/>
            <a:ext cx="5820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Isotropic equivalent luminosity and fluence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4219731" y="2403756"/>
            <a:ext cx="389466" cy="6265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1C33D0-67F9-1C4B-8D30-C5200572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3827712"/>
            <a:ext cx="4102100" cy="153828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3FC893B-B7AF-2248-BF45-50BF55BB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1027145"/>
            <a:ext cx="5549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4933" y="999067"/>
            <a:ext cx="5774267" cy="169333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9565" y="188903"/>
            <a:ext cx="6325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Comoving frame emissivity: broken </a:t>
            </a:r>
            <a:r>
              <a:rPr lang="en-US" sz="2400" b="1" dirty="0" err="1">
                <a:latin typeface="Times New Roman"/>
                <a:cs typeface="Times New Roman"/>
              </a:rPr>
              <a:t>powerlaw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49231"/>
              </p:ext>
            </p:extLst>
          </p:nvPr>
        </p:nvGraphicFramePr>
        <p:xfrm>
          <a:off x="2101850" y="1146175"/>
          <a:ext cx="51117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" name="Equation" r:id="rId3" imgW="2438400" imgH="673100" progId="Equation.3">
                  <p:embed/>
                </p:oleObj>
              </mc:Choice>
              <mc:Fallback>
                <p:oleObj name="Equation" r:id="rId3" imgW="24384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1850" y="1146175"/>
                        <a:ext cx="511175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4827" y="4695063"/>
            <a:ext cx="7983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b="1" dirty="0"/>
              <a:t>At values E≲E1 and E≳E2 the model is approximately a simple power law with index p</a:t>
            </a:r>
            <a:r>
              <a:rPr lang="en-US" b="1" baseline="-25000" dirty="0"/>
              <a:t>1</a:t>
            </a:r>
            <a:r>
              <a:rPr lang="en-US" b="1" dirty="0"/>
              <a:t> and p</a:t>
            </a:r>
            <a:r>
              <a:rPr lang="en-US" b="1" baseline="-25000" dirty="0"/>
              <a:t>2</a:t>
            </a:r>
            <a:r>
              <a:rPr lang="en-US" b="1" dirty="0"/>
              <a:t> respectively. </a:t>
            </a:r>
          </a:p>
          <a:p>
            <a:pPr marL="285750" indent="-285750">
              <a:buFont typeface="Wingdings" charset="2"/>
              <a:buChar char="q"/>
            </a:pPr>
            <a:endParaRPr lang="en-US" b="1" dirty="0"/>
          </a:p>
          <a:p>
            <a:pPr marL="285750" indent="-285750">
              <a:buFont typeface="Wingdings" charset="2"/>
              <a:buChar char="q"/>
            </a:pPr>
            <a:r>
              <a:rPr lang="en-US" b="1" dirty="0"/>
              <a:t>The two power laws are smoothly joined at values E1&lt;E&lt;E2, hence the </a:t>
            </a:r>
            <a:r>
              <a:rPr lang="en-US" b="1" dirty="0" err="1"/>
              <a:t>Δ</a:t>
            </a:r>
            <a:r>
              <a:rPr lang="en-US" b="1" dirty="0"/>
              <a:t> parameter sets the “smoothness” of the slope change.</a:t>
            </a:r>
          </a:p>
          <a:p>
            <a:pPr marL="285750" indent="-285750">
              <a:buFont typeface="Wingdings" charset="2"/>
              <a:buChar char="q"/>
            </a:pP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95303" y="3653935"/>
            <a:ext cx="667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change of slope occurs between the values E1 and E2 such that: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97680"/>
              </p:ext>
            </p:extLst>
          </p:nvPr>
        </p:nvGraphicFramePr>
        <p:xfrm>
          <a:off x="3325957" y="4165513"/>
          <a:ext cx="1821775" cy="60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" name="Equation" r:id="rId5" imgW="1422400" imgH="469900" progId="Equation.3">
                  <p:embed/>
                </p:oleObj>
              </mc:Choice>
              <mc:Fallback>
                <p:oleObj name="Equation" r:id="rId5" imgW="1422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957" y="4165513"/>
                        <a:ext cx="1821775" cy="60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12239" y="3213680"/>
            <a:ext cx="347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K=10</a:t>
            </a:r>
            <a:r>
              <a:rPr lang="en-US" b="1" baseline="30000" dirty="0"/>
              <a:t>27 </a:t>
            </a:r>
            <a:r>
              <a:rPr lang="en-US" b="1" dirty="0"/>
              <a:t>erg cm</a:t>
            </a:r>
            <a:r>
              <a:rPr lang="en-US" b="1" baseline="30000" dirty="0"/>
              <a:t>-2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keV-1 ster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1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015127" y="3943827"/>
            <a:ext cx="4064011" cy="169333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58490" y="1105989"/>
            <a:ext cx="3317967" cy="12583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5989" y="5942900"/>
            <a:ext cx="45247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K=5x10</a:t>
            </a:r>
            <a:r>
              <a:rPr lang="en-US" sz="2200" b="1" baseline="30000" dirty="0"/>
              <a:t>22 </a:t>
            </a:r>
            <a:r>
              <a:rPr lang="en-US" sz="2200" b="1" dirty="0"/>
              <a:t>erg cm</a:t>
            </a:r>
            <a:r>
              <a:rPr lang="en-US" sz="2200" b="1" baseline="30000" dirty="0"/>
              <a:t>-2</a:t>
            </a:r>
            <a:r>
              <a:rPr lang="en-US" sz="2200" b="1" dirty="0"/>
              <a:t> s</a:t>
            </a:r>
            <a:r>
              <a:rPr lang="en-US" sz="2200" b="1" baseline="30000" dirty="0"/>
              <a:t>-1</a:t>
            </a:r>
            <a:r>
              <a:rPr lang="en-US" sz="2200" b="1" dirty="0"/>
              <a:t> keV</a:t>
            </a:r>
            <a:r>
              <a:rPr lang="en-US" sz="2200" b="1" baseline="30000" dirty="0"/>
              <a:t>-1</a:t>
            </a:r>
            <a:r>
              <a:rPr lang="en-US" sz="2200" b="1" dirty="0"/>
              <a:t> ster</a:t>
            </a:r>
            <a:r>
              <a:rPr lang="en-US" sz="2200" b="1" baseline="30000" dirty="0"/>
              <a:t>-1</a:t>
            </a:r>
            <a:r>
              <a:rPr lang="en-US" sz="2200" b="1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39055"/>
              </p:ext>
            </p:extLst>
          </p:nvPr>
        </p:nvGraphicFramePr>
        <p:xfrm>
          <a:off x="4085747" y="4249567"/>
          <a:ext cx="40036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3" name="Equation" r:id="rId3" imgW="1651000" imgH="469900" progId="Equation.3">
                  <p:embed/>
                </p:oleObj>
              </mc:Choice>
              <mc:Fallback>
                <p:oleObj name="Equation" r:id="rId3" imgW="1651000" imgH="4699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5747" y="4249567"/>
                        <a:ext cx="4003675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00150" y="236559"/>
            <a:ext cx="5774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Additional comoving frame emissivity laws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0690" y="4889526"/>
            <a:ext cx="17494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BLACKBODY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158" y="1774371"/>
            <a:ext cx="29418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CUT-OFF POWERLAW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55308"/>
              </p:ext>
            </p:extLst>
          </p:nvPr>
        </p:nvGraphicFramePr>
        <p:xfrm>
          <a:off x="4477781" y="1142397"/>
          <a:ext cx="2760145" cy="97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4" name="Equation" r:id="rId5" imgW="1041400" imgH="368300" progId="Equation.3">
                  <p:embed/>
                </p:oleObj>
              </mc:Choice>
              <mc:Fallback>
                <p:oleObj name="Equation" r:id="rId5" imgW="1041400" imgH="3683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7781" y="1142397"/>
                        <a:ext cx="2760145" cy="97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173580" y="2788191"/>
            <a:ext cx="4129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K=10</a:t>
            </a:r>
            <a:r>
              <a:rPr lang="en-US" sz="2200" b="1" baseline="30000" dirty="0"/>
              <a:t>27 </a:t>
            </a:r>
            <a:r>
              <a:rPr lang="en-US" sz="2200" b="1" dirty="0"/>
              <a:t>erg cm</a:t>
            </a:r>
            <a:r>
              <a:rPr lang="en-US" sz="2200" b="1" baseline="30000" dirty="0"/>
              <a:t>-2</a:t>
            </a:r>
            <a:r>
              <a:rPr lang="en-US" sz="2200" b="1" dirty="0"/>
              <a:t> s</a:t>
            </a:r>
            <a:r>
              <a:rPr lang="en-US" sz="2200" b="1" baseline="30000" dirty="0"/>
              <a:t>-1</a:t>
            </a:r>
            <a:r>
              <a:rPr lang="en-US" sz="2200" b="1" dirty="0"/>
              <a:t> keV</a:t>
            </a:r>
            <a:r>
              <a:rPr lang="en-US" sz="2200" b="1" baseline="30000" dirty="0"/>
              <a:t>-1</a:t>
            </a:r>
            <a:r>
              <a:rPr lang="en-US" sz="2200" b="1" dirty="0"/>
              <a:t> ster</a:t>
            </a:r>
            <a:r>
              <a:rPr lang="en-US" sz="2200" b="1" baseline="30000" dirty="0"/>
              <a:t>-1</a:t>
            </a:r>
            <a:r>
              <a:rPr lang="en-US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2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51ADA7F-473B-FB4E-A4D3-F7CF2060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32" y="1037700"/>
            <a:ext cx="2692400" cy="2286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32427A-8CE0-F347-8B9C-17AD5AF4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27" y="926181"/>
            <a:ext cx="2692400" cy="23243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F58A26-C35A-EE44-A60C-8D1C738C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72" y="3793897"/>
            <a:ext cx="2960966" cy="23596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49BA152-430A-8644-96FB-8266FBA72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573" y="3875995"/>
            <a:ext cx="2960966" cy="244043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597737C-C92E-2547-B5F4-F948DEA6DA16}"/>
              </a:ext>
            </a:extLst>
          </p:cNvPr>
          <p:cNvSpPr/>
          <p:nvPr/>
        </p:nvSpPr>
        <p:spPr>
          <a:xfrm>
            <a:off x="3242046" y="192300"/>
            <a:ext cx="2816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Jet surface brightness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0829D65-2A77-5744-B81B-1374A1718AA2}"/>
              </a:ext>
            </a:extLst>
          </p:cNvPr>
          <p:cNvSpPr/>
          <p:nvPr/>
        </p:nvSpPr>
        <p:spPr>
          <a:xfrm>
            <a:off x="132138" y="113661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=10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753413-BFA7-CD44-85A1-C16674E9BBCB}"/>
              </a:ext>
            </a:extLst>
          </p:cNvPr>
          <p:cNvSpPr txBox="1"/>
          <p:nvPr/>
        </p:nvSpPr>
        <p:spPr>
          <a:xfrm>
            <a:off x="185725" y="19359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Γ=20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FAC3E4-DF7D-CD48-A366-B0A811AE4F8D}"/>
              </a:ext>
            </a:extLst>
          </p:cNvPr>
          <p:cNvSpPr txBox="1"/>
          <p:nvPr/>
        </p:nvSpPr>
        <p:spPr>
          <a:xfrm>
            <a:off x="4572000" y="176520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BD471A-31CF-E548-BC6C-7806ED93744B}"/>
              </a:ext>
            </a:extLst>
          </p:cNvPr>
          <p:cNvSpPr txBox="1"/>
          <p:nvPr/>
        </p:nvSpPr>
        <p:spPr>
          <a:xfrm>
            <a:off x="4650445" y="465054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C662CB0-8B25-1249-AAC4-6132762BFB96}"/>
              </a:ext>
            </a:extLst>
          </p:cNvPr>
          <p:cNvSpPr txBox="1"/>
          <p:nvPr/>
        </p:nvSpPr>
        <p:spPr>
          <a:xfrm>
            <a:off x="338125" y="465054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CC5D249-BD5D-F44E-9329-E211505EC2BB}"/>
              </a:ext>
            </a:extLst>
          </p:cNvPr>
          <p:cNvSpPr/>
          <p:nvPr/>
        </p:nvSpPr>
        <p:spPr>
          <a:xfrm>
            <a:off x="3948506" y="767284"/>
            <a:ext cx="98296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=5°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FEA12A9-DDC7-DE4E-9E59-D1312DB399A8}"/>
              </a:ext>
            </a:extLst>
          </p:cNvPr>
          <p:cNvSpPr/>
          <p:nvPr/>
        </p:nvSpPr>
        <p:spPr>
          <a:xfrm>
            <a:off x="4080519" y="3244334"/>
            <a:ext cx="109837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=15°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9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5555" y="56509"/>
            <a:ext cx="50508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Different values of the jet Lorentz factor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1346" y="939224"/>
            <a:ext cx="1476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latin typeface="Times New Roman"/>
                <a:cs typeface="Times New Roman"/>
              </a:rPr>
              <a:t>Θ</a:t>
            </a:r>
            <a:r>
              <a:rPr lang="en-US" sz="2200" b="1" baseline="-25000" dirty="0" err="1">
                <a:latin typeface="Times New Roman"/>
                <a:cs typeface="Times New Roman"/>
              </a:rPr>
              <a:t>obs</a:t>
            </a:r>
            <a:r>
              <a:rPr lang="en-US" sz="2200" b="1" dirty="0">
                <a:latin typeface="Times New Roman"/>
                <a:cs typeface="Times New Roman"/>
              </a:rPr>
              <a:t> &lt; </a:t>
            </a:r>
            <a:r>
              <a:rPr lang="el-GR" sz="2200" b="1" dirty="0">
                <a:latin typeface="Times New Roman"/>
                <a:cs typeface="Times New Roman"/>
              </a:rPr>
              <a:t>Θ</a:t>
            </a:r>
            <a:r>
              <a:rPr lang="en-US" sz="2200" b="1" baseline="-25000" dirty="0">
                <a:latin typeface="Times New Roman"/>
                <a:cs typeface="Times New Roman"/>
              </a:rPr>
              <a:t>jet</a:t>
            </a:r>
            <a:r>
              <a:rPr lang="en-US" sz="2200" b="1" dirty="0">
                <a:latin typeface="Times New Roman"/>
                <a:cs typeface="Times New Roman"/>
              </a:rPr>
              <a:t> 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647007" y="4129095"/>
            <a:ext cx="1476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latin typeface="Times New Roman"/>
                <a:cs typeface="Times New Roman"/>
              </a:rPr>
              <a:t>Θ</a:t>
            </a:r>
            <a:r>
              <a:rPr lang="en-US" sz="2200" b="1" baseline="-25000" dirty="0" err="1">
                <a:latin typeface="Times New Roman"/>
                <a:cs typeface="Times New Roman"/>
              </a:rPr>
              <a:t>obs</a:t>
            </a:r>
            <a:r>
              <a:rPr lang="en-US" sz="2200" b="1" dirty="0">
                <a:latin typeface="Times New Roman"/>
                <a:cs typeface="Times New Roman"/>
              </a:rPr>
              <a:t> &gt; </a:t>
            </a:r>
            <a:r>
              <a:rPr lang="el-GR" sz="2200" b="1" dirty="0">
                <a:latin typeface="Times New Roman"/>
                <a:cs typeface="Times New Roman"/>
              </a:rPr>
              <a:t>Θ</a:t>
            </a:r>
            <a:r>
              <a:rPr lang="en-US" sz="2200" b="1" baseline="-25000" dirty="0">
                <a:latin typeface="Times New Roman"/>
                <a:cs typeface="Times New Roman"/>
              </a:rPr>
              <a:t>jet</a:t>
            </a:r>
            <a:r>
              <a:rPr lang="en-US" sz="2200" b="1" dirty="0">
                <a:latin typeface="Times New Roman"/>
                <a:cs typeface="Times New Roman"/>
              </a:rPr>
              <a:t> </a:t>
            </a:r>
            <a:endParaRPr lang="en-US" sz="2200" dirty="0"/>
          </a:p>
        </p:txBody>
      </p:sp>
      <p:sp>
        <p:nvSpPr>
          <p:cNvPr id="12" name="Down Arrow 11"/>
          <p:cNvSpPr/>
          <p:nvPr/>
        </p:nvSpPr>
        <p:spPr>
          <a:xfrm>
            <a:off x="6265333" y="1574799"/>
            <a:ext cx="440274" cy="474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2134" y="2380734"/>
            <a:ext cx="4080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[EP, F(E)] increase with </a:t>
            </a:r>
            <a:r>
              <a:rPr lang="el-GR" b="1" dirty="0">
                <a:latin typeface="Times New Roman"/>
                <a:cs typeface="Times New Roman"/>
              </a:rPr>
              <a:t>Γ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180660" y="4741333"/>
            <a:ext cx="440274" cy="474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799" y="5547268"/>
            <a:ext cx="325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[EP, F(E)] decrease with </a:t>
            </a:r>
            <a:r>
              <a:rPr lang="el-GR" b="1" dirty="0">
                <a:latin typeface="Times New Roman"/>
                <a:cs typeface="Times New Roman"/>
              </a:rPr>
              <a:t>Γ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F3B21B-227C-7047-9A1C-4A9E904D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16" y="3730343"/>
            <a:ext cx="4087090" cy="29149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02AB35B-2F81-D44A-ACD0-580A888F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16" y="591456"/>
            <a:ext cx="4080934" cy="29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142DCFC-463D-5342-B7BA-40E2002522AC}"/>
              </a:ext>
            </a:extLst>
          </p:cNvPr>
          <p:cNvSpPr txBox="1">
            <a:spLocks/>
          </p:cNvSpPr>
          <p:nvPr/>
        </p:nvSpPr>
        <p:spPr>
          <a:xfrm>
            <a:off x="1793289" y="4396881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05765BB-0AEA-7D44-884E-1D5044E3581E}"/>
              </a:ext>
            </a:extLst>
          </p:cNvPr>
          <p:cNvSpPr txBox="1">
            <a:spLocks/>
          </p:cNvSpPr>
          <p:nvPr/>
        </p:nvSpPr>
        <p:spPr>
          <a:xfrm>
            <a:off x="1793289" y="4382401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6354F93-CD00-364B-8979-5F7AA352AFF7}"/>
              </a:ext>
            </a:extLst>
          </p:cNvPr>
          <p:cNvSpPr txBox="1">
            <a:spLocks/>
          </p:cNvSpPr>
          <p:nvPr/>
        </p:nvSpPr>
        <p:spPr>
          <a:xfrm>
            <a:off x="1793289" y="4394757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1D0AA7F-9511-4F4E-92F2-EA7CE0920FDB}"/>
              </a:ext>
            </a:extLst>
          </p:cNvPr>
          <p:cNvSpPr txBox="1">
            <a:spLocks/>
          </p:cNvSpPr>
          <p:nvPr/>
        </p:nvSpPr>
        <p:spPr>
          <a:xfrm>
            <a:off x="1793289" y="440499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CA44D15-48FB-DC4C-A326-13E289A1D703}"/>
              </a:ext>
            </a:extLst>
          </p:cNvPr>
          <p:cNvSpPr txBox="1">
            <a:spLocks/>
          </p:cNvSpPr>
          <p:nvPr/>
        </p:nvSpPr>
        <p:spPr>
          <a:xfrm>
            <a:off x="1793289" y="4407113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4A958C-6300-E545-BD60-63280A53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" y="617989"/>
            <a:ext cx="7628411" cy="270880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4700BB-FA3C-8244-89DF-A6ED5FA6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3880022"/>
            <a:ext cx="7628411" cy="286554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36CD9965-7AB5-494F-AE96-4F257C4F64C8}"/>
              </a:ext>
            </a:extLst>
          </p:cNvPr>
          <p:cNvSpPr/>
          <p:nvPr/>
        </p:nvSpPr>
        <p:spPr>
          <a:xfrm>
            <a:off x="2435841" y="2467463"/>
            <a:ext cx="1275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</a:t>
            </a:r>
            <a:r>
              <a:rPr lang="el-GR" sz="1200" b="1" dirty="0">
                <a:latin typeface="Times New Roman"/>
                <a:cs typeface="Times New Roman"/>
              </a:rPr>
              <a:t>Θ</a:t>
            </a:r>
            <a:r>
              <a:rPr lang="en-US" sz="1200" b="1" baseline="-25000" dirty="0">
                <a:latin typeface="Times New Roman"/>
                <a:cs typeface="Times New Roman"/>
              </a:rPr>
              <a:t>jet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1/</a:t>
            </a:r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E1D08D4-1737-8D4D-8786-5DD7FF297161}"/>
              </a:ext>
            </a:extLst>
          </p:cNvPr>
          <p:cNvSpPr/>
          <p:nvPr/>
        </p:nvSpPr>
        <p:spPr>
          <a:xfrm>
            <a:off x="5654815" y="2467463"/>
            <a:ext cx="1440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 </a:t>
            </a:r>
            <a:r>
              <a:rPr lang="el-GR" sz="1200" b="1" dirty="0">
                <a:latin typeface="Times New Roman"/>
                <a:cs typeface="Times New Roman"/>
              </a:rPr>
              <a:t>Θ</a:t>
            </a:r>
            <a:r>
              <a:rPr lang="en-US" sz="1200" b="1" baseline="-25000" dirty="0">
                <a:latin typeface="Times New Roman"/>
                <a:cs typeface="Times New Roman"/>
              </a:rPr>
              <a:t>jet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1/</a:t>
            </a:r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2681CC4-C838-744F-92EB-30E2D8D6E88B}"/>
              </a:ext>
            </a:extLst>
          </p:cNvPr>
          <p:cNvSpPr/>
          <p:nvPr/>
        </p:nvSpPr>
        <p:spPr>
          <a:xfrm>
            <a:off x="1559550" y="5816066"/>
            <a:ext cx="1275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</a:t>
            </a:r>
            <a:r>
              <a:rPr lang="el-GR" sz="1200" b="1" dirty="0">
                <a:latin typeface="Times New Roman"/>
                <a:cs typeface="Times New Roman"/>
              </a:rPr>
              <a:t>Θ</a:t>
            </a:r>
            <a:r>
              <a:rPr lang="en-US" sz="1200" b="1" baseline="-25000" dirty="0">
                <a:latin typeface="Times New Roman"/>
                <a:cs typeface="Times New Roman"/>
              </a:rPr>
              <a:t>jet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1/</a:t>
            </a:r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EE05DA7-DF40-3C4A-853E-CCC65087D2AF}"/>
              </a:ext>
            </a:extLst>
          </p:cNvPr>
          <p:cNvSpPr/>
          <p:nvPr/>
        </p:nvSpPr>
        <p:spPr>
          <a:xfrm>
            <a:off x="5350192" y="5886237"/>
            <a:ext cx="1440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 </a:t>
            </a:r>
            <a:r>
              <a:rPr lang="el-GR" sz="1200" b="1" dirty="0">
                <a:latin typeface="Times New Roman"/>
                <a:cs typeface="Times New Roman"/>
              </a:rPr>
              <a:t>Θ</a:t>
            </a:r>
            <a:r>
              <a:rPr lang="en-US" sz="1200" b="1" baseline="-25000" dirty="0">
                <a:latin typeface="Times New Roman"/>
                <a:cs typeface="Times New Roman"/>
              </a:rPr>
              <a:t>jet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1/</a:t>
            </a:r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56CF214-E5FC-F648-B94D-30C8B5E903BE}"/>
              </a:ext>
            </a:extLst>
          </p:cNvPr>
          <p:cNvSpPr/>
          <p:nvPr/>
        </p:nvSpPr>
        <p:spPr>
          <a:xfrm>
            <a:off x="3542643" y="37689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On-axis 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&lt;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8A3C8FC-1752-984D-ACEF-7FEB49B4194C}"/>
              </a:ext>
            </a:extLst>
          </p:cNvPr>
          <p:cNvSpPr/>
          <p:nvPr/>
        </p:nvSpPr>
        <p:spPr>
          <a:xfrm>
            <a:off x="3663238" y="3448192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Off-axis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&gt;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D7EC1D-3A16-E342-BC88-A43D512DDCD7}"/>
              </a:ext>
            </a:extLst>
          </p:cNvPr>
          <p:cNvSpPr/>
          <p:nvPr/>
        </p:nvSpPr>
        <p:spPr>
          <a:xfrm>
            <a:off x="2180940" y="233399"/>
            <a:ext cx="5161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The observer’s viewing angle dependence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A072CE-4829-CB41-AEE2-89BD93A5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64" y="1019729"/>
            <a:ext cx="6304303" cy="453718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A8D7368-D123-BD41-9DD1-88A3AF9C8912}"/>
              </a:ext>
            </a:extLst>
          </p:cNvPr>
          <p:cNvSpPr/>
          <p:nvPr/>
        </p:nvSpPr>
        <p:spPr>
          <a:xfrm>
            <a:off x="2946775" y="5824382"/>
            <a:ext cx="397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Values normalized to the case</a:t>
            </a:r>
            <a:r>
              <a:rPr lang="el-GR" b="1" dirty="0">
                <a:latin typeface="Times New Roman"/>
                <a:cs typeface="Times New Roman"/>
              </a:rPr>
              <a:t> 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l-GR" b="1" dirty="0">
                <a:latin typeface="Times New Roman"/>
                <a:cs typeface="Times New Roman"/>
              </a:rPr>
              <a:t>=0</a:t>
            </a:r>
            <a:r>
              <a:rPr lang="en-US" b="1" baseline="30000" dirty="0">
                <a:latin typeface="Times New Roman"/>
                <a:cs typeface="Times New Roman"/>
              </a:rPr>
              <a:t>∘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89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92ADB74-067A-BE40-B098-2A37635617A8}"/>
              </a:ext>
            </a:extLst>
          </p:cNvPr>
          <p:cNvSpPr/>
          <p:nvPr/>
        </p:nvSpPr>
        <p:spPr>
          <a:xfrm>
            <a:off x="6120327" y="4612648"/>
            <a:ext cx="1947969" cy="591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81DBCC5-6C84-8A49-8500-B631B5F147A0}"/>
              </a:ext>
            </a:extLst>
          </p:cNvPr>
          <p:cNvSpPr/>
          <p:nvPr/>
        </p:nvSpPr>
        <p:spPr>
          <a:xfrm>
            <a:off x="1195753" y="4643637"/>
            <a:ext cx="1832553" cy="591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9E86C7-5723-8649-969B-F487640A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61" y="746563"/>
            <a:ext cx="4495426" cy="32519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6A410C-01CD-E647-ACE8-7EFCAF7CB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" y="690920"/>
            <a:ext cx="4495426" cy="330696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7C14629-8A62-D545-B3C2-A692526F7CEC}"/>
              </a:ext>
            </a:extLst>
          </p:cNvPr>
          <p:cNvSpPr/>
          <p:nvPr/>
        </p:nvSpPr>
        <p:spPr>
          <a:xfrm>
            <a:off x="2308160" y="4049133"/>
            <a:ext cx="106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= 5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9343F0C-5E3A-264D-A9EC-62C72CCF7B58}"/>
              </a:ext>
            </a:extLst>
          </p:cNvPr>
          <p:cNvSpPr/>
          <p:nvPr/>
        </p:nvSpPr>
        <p:spPr>
          <a:xfrm>
            <a:off x="7441781" y="4063201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= 15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CE06828-A0E5-ED40-AC63-DC06E851B756}"/>
              </a:ext>
            </a:extLst>
          </p:cNvPr>
          <p:cNvSpPr/>
          <p:nvPr/>
        </p:nvSpPr>
        <p:spPr>
          <a:xfrm>
            <a:off x="2667277" y="2506243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Times New Roman"/>
                <a:cs typeface="Times New Roman"/>
              </a:rPr>
              <a:t>L</a:t>
            </a:r>
            <a:r>
              <a:rPr lang="en-US" sz="1400" b="1" baseline="-25000" dirty="0" err="1">
                <a:latin typeface="Times New Roman"/>
                <a:cs typeface="Times New Roman"/>
              </a:rPr>
              <a:t>iso</a:t>
            </a:r>
            <a:r>
              <a:rPr lang="en-US" sz="1400" b="1" dirty="0">
                <a:latin typeface="Times New Roman"/>
                <a:cs typeface="Times New Roman"/>
              </a:rPr>
              <a:t> ∝ </a:t>
            </a:r>
            <a:r>
              <a:rPr lang="el-GR" sz="1400" b="1" dirty="0">
                <a:latin typeface="Times New Roman"/>
                <a:cs typeface="Times New Roman"/>
              </a:rPr>
              <a:t>Γ</a:t>
            </a:r>
            <a:r>
              <a:rPr lang="en-US" sz="1400" b="1" baseline="30000" dirty="0">
                <a:latin typeface="Times New Roman"/>
                <a:cs typeface="Times New Roman"/>
              </a:rPr>
              <a:t>2</a:t>
            </a:r>
            <a:r>
              <a:rPr lang="en-US" sz="1400" b="1" dirty="0">
                <a:latin typeface="Times New Roman"/>
                <a:cs typeface="Times New Roman"/>
              </a:rPr>
              <a:t> </a:t>
            </a:r>
            <a:endParaRPr lang="it-IT" sz="14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D901F25-062B-744E-8851-E0D1A28F74AF}"/>
              </a:ext>
            </a:extLst>
          </p:cNvPr>
          <p:cNvSpPr/>
          <p:nvPr/>
        </p:nvSpPr>
        <p:spPr>
          <a:xfrm>
            <a:off x="8068296" y="1339107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E</a:t>
            </a:r>
            <a:r>
              <a:rPr lang="en-US" sz="1400" b="1" baseline="-25000" dirty="0">
                <a:latin typeface="Times New Roman"/>
                <a:cs typeface="Times New Roman"/>
              </a:rPr>
              <a:t>p</a:t>
            </a:r>
            <a:r>
              <a:rPr lang="en-US" sz="1400" b="1" dirty="0">
                <a:latin typeface="Times New Roman"/>
                <a:cs typeface="Times New Roman"/>
              </a:rPr>
              <a:t> ∝ </a:t>
            </a:r>
            <a:r>
              <a:rPr lang="el-GR" sz="1400" b="1" dirty="0">
                <a:latin typeface="Times New Roman"/>
                <a:cs typeface="Times New Roman"/>
              </a:rPr>
              <a:t>Γ</a:t>
            </a:r>
            <a:r>
              <a:rPr lang="en-US" sz="1400" b="1" baseline="30000" dirty="0">
                <a:latin typeface="Times New Roman"/>
                <a:cs typeface="Times New Roman"/>
              </a:rPr>
              <a:t>-1</a:t>
            </a:r>
            <a:r>
              <a:rPr lang="en-US" sz="1400" b="1" dirty="0">
                <a:latin typeface="Times New Roman"/>
                <a:cs typeface="Times New Roman"/>
              </a:rPr>
              <a:t> </a:t>
            </a:r>
            <a:endParaRPr lang="it-IT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F7FA097-9AA8-0849-84E1-D0DE122368F0}"/>
              </a:ext>
            </a:extLst>
          </p:cNvPr>
          <p:cNvSpPr/>
          <p:nvPr/>
        </p:nvSpPr>
        <p:spPr>
          <a:xfrm>
            <a:off x="8032228" y="2850843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Times New Roman"/>
                <a:cs typeface="Times New Roman"/>
              </a:rPr>
              <a:t>L</a:t>
            </a:r>
            <a:r>
              <a:rPr lang="en-US" sz="1400" b="1" baseline="-25000" dirty="0" err="1">
                <a:latin typeface="Times New Roman"/>
                <a:cs typeface="Times New Roman"/>
              </a:rPr>
              <a:t>iso</a:t>
            </a:r>
            <a:r>
              <a:rPr lang="en-US" sz="1400" b="1" dirty="0">
                <a:latin typeface="Times New Roman"/>
                <a:cs typeface="Times New Roman"/>
              </a:rPr>
              <a:t> ∝ </a:t>
            </a:r>
            <a:r>
              <a:rPr lang="el-GR" sz="1400" b="1" dirty="0">
                <a:latin typeface="Times New Roman"/>
                <a:cs typeface="Times New Roman"/>
              </a:rPr>
              <a:t>Γ</a:t>
            </a:r>
            <a:r>
              <a:rPr lang="en-US" sz="1400" b="1" baseline="30000" dirty="0">
                <a:latin typeface="Times New Roman"/>
                <a:cs typeface="Times New Roman"/>
              </a:rPr>
              <a:t>-4</a:t>
            </a:r>
            <a:r>
              <a:rPr lang="en-US" sz="1400" b="1" dirty="0">
                <a:latin typeface="Times New Roman"/>
                <a:cs typeface="Times New Roman"/>
              </a:rPr>
              <a:t> </a:t>
            </a:r>
            <a:endParaRPr lang="it-IT" sz="1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0E90DD-8E2E-364C-A175-035176E00383}"/>
              </a:ext>
            </a:extLst>
          </p:cNvPr>
          <p:cNvSpPr/>
          <p:nvPr/>
        </p:nvSpPr>
        <p:spPr>
          <a:xfrm>
            <a:off x="612249" y="4060534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ON-AXIS CASE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00BF3A0-7FED-C349-A515-5A4585A95E24}"/>
              </a:ext>
            </a:extLst>
          </p:cNvPr>
          <p:cNvSpPr/>
          <p:nvPr/>
        </p:nvSpPr>
        <p:spPr>
          <a:xfrm>
            <a:off x="5598458" y="406643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/>
                <a:cs typeface="Times New Roman"/>
              </a:rPr>
              <a:t>OFF-AXIS CASE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1BD1D5-DB88-7A4A-BE50-EBF2271734AC}"/>
              </a:ext>
            </a:extLst>
          </p:cNvPr>
          <p:cNvSpPr/>
          <p:nvPr/>
        </p:nvSpPr>
        <p:spPr>
          <a:xfrm>
            <a:off x="1346424" y="472804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baseline="-25000" dirty="0">
                <a:latin typeface="Times New Roman"/>
                <a:cs typeface="Times New Roman"/>
              </a:rPr>
              <a:t>p</a:t>
            </a:r>
            <a:r>
              <a:rPr lang="en-US" b="1" dirty="0">
                <a:latin typeface="Times New Roman"/>
                <a:cs typeface="Times New Roman"/>
              </a:rPr>
              <a:t> ∝ (</a:t>
            </a:r>
            <a:r>
              <a:rPr lang="en-US" b="1" dirty="0" err="1">
                <a:latin typeface="Times New Roman"/>
                <a:cs typeface="Times New Roman"/>
              </a:rPr>
              <a:t>L</a:t>
            </a:r>
            <a:r>
              <a:rPr lang="en-US" b="1" baseline="-25000" dirty="0" err="1">
                <a:latin typeface="Times New Roman"/>
                <a:cs typeface="Times New Roman"/>
              </a:rPr>
              <a:t>iso</a:t>
            </a:r>
            <a:r>
              <a:rPr lang="en-US" b="1" dirty="0">
                <a:latin typeface="Times New Roman"/>
                <a:cs typeface="Times New Roman"/>
              </a:rPr>
              <a:t>)</a:t>
            </a:r>
            <a:r>
              <a:rPr lang="en-US" b="1" baseline="30000" dirty="0">
                <a:latin typeface="Times New Roman"/>
                <a:cs typeface="Times New Roman"/>
              </a:rPr>
              <a:t>0.5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2058550-7188-504D-BD50-287A94E5E0FB}"/>
              </a:ext>
            </a:extLst>
          </p:cNvPr>
          <p:cNvSpPr/>
          <p:nvPr/>
        </p:nvSpPr>
        <p:spPr>
          <a:xfrm>
            <a:off x="6371105" y="4728045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baseline="-25000" dirty="0">
                <a:latin typeface="Times New Roman"/>
                <a:cs typeface="Times New Roman"/>
              </a:rPr>
              <a:t>p</a:t>
            </a:r>
            <a:r>
              <a:rPr lang="en-US" b="1" dirty="0">
                <a:latin typeface="Times New Roman"/>
                <a:cs typeface="Times New Roman"/>
              </a:rPr>
              <a:t> ∝( </a:t>
            </a:r>
            <a:r>
              <a:rPr lang="en-US" b="1" dirty="0" err="1">
                <a:latin typeface="Times New Roman"/>
                <a:cs typeface="Times New Roman"/>
              </a:rPr>
              <a:t>L</a:t>
            </a:r>
            <a:r>
              <a:rPr lang="en-US" b="1" baseline="-25000" dirty="0" err="1">
                <a:latin typeface="Times New Roman"/>
                <a:cs typeface="Times New Roman"/>
              </a:rPr>
              <a:t>iso</a:t>
            </a:r>
            <a:r>
              <a:rPr lang="en-US" b="1" dirty="0">
                <a:latin typeface="Times New Roman"/>
                <a:cs typeface="Times New Roman"/>
              </a:rPr>
              <a:t>)</a:t>
            </a:r>
            <a:r>
              <a:rPr lang="en-US" b="1" baseline="30000" dirty="0">
                <a:latin typeface="Times New Roman"/>
                <a:cs typeface="Times New Roman"/>
              </a:rPr>
              <a:t>0.25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it-IT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D42BA30-C8E0-364A-B972-9E59D6FC5556}"/>
              </a:ext>
            </a:extLst>
          </p:cNvPr>
          <p:cNvSpPr/>
          <p:nvPr/>
        </p:nvSpPr>
        <p:spPr>
          <a:xfrm>
            <a:off x="1674305" y="137749"/>
            <a:ext cx="497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The key role of the observer’s viewing angle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0CE1F05-DE9B-FD42-9074-A51EC64F819B}"/>
              </a:ext>
            </a:extLst>
          </p:cNvPr>
          <p:cNvSpPr/>
          <p:nvPr/>
        </p:nvSpPr>
        <p:spPr>
          <a:xfrm>
            <a:off x="2948631" y="1014605"/>
            <a:ext cx="740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E</a:t>
            </a:r>
            <a:r>
              <a:rPr lang="en-US" sz="1400" b="1" baseline="-25000" dirty="0">
                <a:latin typeface="Times New Roman"/>
                <a:cs typeface="Times New Roman"/>
              </a:rPr>
              <a:t>p</a:t>
            </a:r>
            <a:r>
              <a:rPr lang="en-US" sz="1400" b="1" dirty="0">
                <a:latin typeface="Times New Roman"/>
                <a:cs typeface="Times New Roman"/>
              </a:rPr>
              <a:t> ∝ </a:t>
            </a:r>
            <a:r>
              <a:rPr lang="el-GR" sz="1400" b="1" dirty="0">
                <a:latin typeface="Times New Roman"/>
                <a:cs typeface="Times New Roman"/>
              </a:rPr>
              <a:t>Γ</a:t>
            </a:r>
            <a:r>
              <a:rPr lang="en-US" sz="1400" b="1" dirty="0">
                <a:latin typeface="Times New Roman"/>
                <a:cs typeface="Times New Roman"/>
              </a:rPr>
              <a:t> </a:t>
            </a:r>
            <a:endParaRPr lang="it-IT" sz="140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F7A532A-4B69-8C43-8C24-D5889A7C4E20}"/>
              </a:ext>
            </a:extLst>
          </p:cNvPr>
          <p:cNvSpPr/>
          <p:nvPr/>
        </p:nvSpPr>
        <p:spPr>
          <a:xfrm>
            <a:off x="225083" y="5486057"/>
            <a:ext cx="8725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Two clear and distinct law which comes  from purely relativistic kinematics effects </a:t>
            </a:r>
            <a:endParaRPr lang="it-IT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5F63F8C-1A04-C44C-AC0E-D7D5095C0CE0}"/>
              </a:ext>
            </a:extLst>
          </p:cNvPr>
          <p:cNvSpPr/>
          <p:nvPr/>
        </p:nvSpPr>
        <p:spPr>
          <a:xfrm>
            <a:off x="2579653" y="173443"/>
            <a:ext cx="24691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The Amati relation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6F9B7EE-C7C5-7641-8BB4-952CD13E8235}"/>
              </a:ext>
            </a:extLst>
          </p:cNvPr>
          <p:cNvSpPr/>
          <p:nvPr/>
        </p:nvSpPr>
        <p:spPr>
          <a:xfrm>
            <a:off x="373063" y="707472"/>
            <a:ext cx="828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data dispersion is related to </a:t>
            </a:r>
            <a:r>
              <a:rPr lang="en-US" b="1" dirty="0" err="1">
                <a:latin typeface="Times New Roman"/>
                <a:cs typeface="Times New Roman"/>
              </a:rPr>
              <a:t>instrinsic</a:t>
            </a:r>
            <a:r>
              <a:rPr lang="en-US" b="1" dirty="0">
                <a:latin typeface="Times New Roman"/>
                <a:cs typeface="Times New Roman"/>
              </a:rPr>
              <a:t> dispersion of the comoving-frame parameters (i.e., E</a:t>
            </a:r>
            <a:r>
              <a:rPr lang="en-US" b="1" baseline="-25000" dirty="0">
                <a:latin typeface="Times New Roman"/>
                <a:cs typeface="Times New Roman"/>
              </a:rPr>
              <a:t>0</a:t>
            </a:r>
            <a:r>
              <a:rPr lang="en-US" b="1" dirty="0">
                <a:latin typeface="Times New Roman"/>
                <a:cs typeface="Times New Roman"/>
              </a:rPr>
              <a:t>, p</a:t>
            </a:r>
            <a:r>
              <a:rPr lang="en-US" b="1" baseline="-25000" dirty="0">
                <a:latin typeface="Times New Roman"/>
                <a:cs typeface="Times New Roman"/>
              </a:rPr>
              <a:t>1</a:t>
            </a:r>
            <a:r>
              <a:rPr lang="en-US" b="1" dirty="0">
                <a:latin typeface="Times New Roman"/>
                <a:cs typeface="Times New Roman"/>
              </a:rPr>
              <a:t>, p</a:t>
            </a:r>
            <a:r>
              <a:rPr lang="en-US" b="1" baseline="-25000" dirty="0">
                <a:latin typeface="Times New Roman"/>
                <a:cs typeface="Times New Roman"/>
              </a:rPr>
              <a:t>2</a:t>
            </a:r>
            <a:r>
              <a:rPr lang="en-US" b="1" dirty="0">
                <a:latin typeface="Times New Roman"/>
                <a:cs typeface="Times New Roman"/>
              </a:rPr>
              <a:t> , Norm, for a broken-</a:t>
            </a:r>
            <a:r>
              <a:rPr lang="en-US" b="1" dirty="0" err="1">
                <a:latin typeface="Times New Roman"/>
                <a:cs typeface="Times New Roman"/>
              </a:rPr>
              <a:t>powerlaw</a:t>
            </a:r>
            <a:r>
              <a:rPr lang="en-US" b="1" dirty="0">
                <a:latin typeface="Times New Roman"/>
                <a:cs typeface="Times New Roman"/>
              </a:rPr>
              <a:t>) 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CA7DCC-FD26-6E49-93F2-3CAF419A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93" y="1647350"/>
            <a:ext cx="5015669" cy="379926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E35598B-6C7B-0340-87A2-3228BA4000E6}"/>
              </a:ext>
            </a:extLst>
          </p:cNvPr>
          <p:cNvSpPr/>
          <p:nvPr/>
        </p:nvSpPr>
        <p:spPr>
          <a:xfrm>
            <a:off x="1761460" y="5720753"/>
            <a:ext cx="479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Do the outliers are off-axis events 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5561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109" y="116357"/>
            <a:ext cx="4163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Motivation for a model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550" y="1318734"/>
            <a:ext cx="8432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>
                <a:latin typeface="Times New Roman"/>
                <a:cs typeface="Times New Roman"/>
              </a:rPr>
              <a:t>Studies for mission designs (e.g. THESEUS) and expected results  using as realistic as possible jet emission models </a:t>
            </a:r>
          </a:p>
          <a:p>
            <a:pPr marL="285750" indent="-285750">
              <a:buFont typeface="Wingdings" charset="2"/>
              <a:buChar char="q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>
                <a:latin typeface="Times New Roman"/>
                <a:cs typeface="Times New Roman"/>
              </a:rPr>
              <a:t>Searching for the origin of intrinsic GRB relations (e.g. Amati relation)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5335" y="748323"/>
            <a:ext cx="494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THEORY AND NUMERICAL SIMULATIONS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0771" y="2984733"/>
            <a:ext cx="198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DATA ANALYSIS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549" y="3819735"/>
            <a:ext cx="843218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b="1" dirty="0">
                <a:latin typeface="Times New Roman"/>
                <a:cs typeface="Times New Roman"/>
              </a:rPr>
              <a:t>A large number of models has been proposed for the GRB prompt emission but none has been implemented </a:t>
            </a:r>
            <a:r>
              <a:rPr lang="en-US" b="1" dirty="0" err="1">
                <a:latin typeface="Times New Roman"/>
                <a:cs typeface="Times New Roman"/>
              </a:rPr>
              <a:t>e,g</a:t>
            </a:r>
            <a:r>
              <a:rPr lang="en-US" b="1" dirty="0">
                <a:latin typeface="Times New Roman"/>
                <a:cs typeface="Times New Roman"/>
              </a:rPr>
              <a:t>. for the XSPEC package</a:t>
            </a:r>
          </a:p>
          <a:p>
            <a:pPr marL="285750" indent="-285750">
              <a:buFont typeface="Wingdings" charset="2"/>
              <a:buChar char="q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>
                <a:latin typeface="Times New Roman"/>
                <a:cs typeface="Times New Roman"/>
              </a:rPr>
              <a:t>The only one is GRBCOMP (</a:t>
            </a:r>
            <a:r>
              <a:rPr lang="en-US" b="1" dirty="0" err="1">
                <a:latin typeface="Times New Roman"/>
                <a:cs typeface="Times New Roman"/>
              </a:rPr>
              <a:t>Titarchuk</a:t>
            </a:r>
            <a:r>
              <a:rPr lang="en-US" b="1" dirty="0">
                <a:latin typeface="Times New Roman"/>
                <a:cs typeface="Times New Roman"/>
              </a:rPr>
              <a:t> et al. 2012) which is however sub-relativistic and  essentially isotropic at least up to </a:t>
            </a:r>
            <a:r>
              <a:rPr lang="en-US" b="1" dirty="0" err="1">
                <a:latin typeface="Times New Roman"/>
                <a:cs typeface="Times New Roman"/>
              </a:rPr>
              <a:t>E</a:t>
            </a:r>
            <a:r>
              <a:rPr lang="en-US" b="1" baseline="-25000" dirty="0" err="1">
                <a:latin typeface="Times New Roman"/>
                <a:cs typeface="Times New Roman"/>
              </a:rPr>
              <a:t>peak</a:t>
            </a:r>
            <a:r>
              <a:rPr lang="en-US" b="1" dirty="0">
                <a:latin typeface="Times New Roman"/>
                <a:cs typeface="Times New Roman"/>
              </a:rPr>
              <a:t> of the EF(E) spectrum</a:t>
            </a: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324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862568-F804-CB44-887E-EF365B1F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656" y="516981"/>
            <a:ext cx="3827870" cy="28646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80815B-CCE9-5244-A937-AC06797C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35" y="506710"/>
            <a:ext cx="3841593" cy="287494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B9E5E2A-7F79-324F-8ACC-2F3C4C76E4B1}"/>
              </a:ext>
            </a:extLst>
          </p:cNvPr>
          <p:cNvSpPr/>
          <p:nvPr/>
        </p:nvSpPr>
        <p:spPr>
          <a:xfrm>
            <a:off x="3041698" y="8006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Theory vs observations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BDD275-6AFE-2943-9219-871D763A8FE2}"/>
              </a:ext>
            </a:extLst>
          </p:cNvPr>
          <p:cNvSpPr/>
          <p:nvPr/>
        </p:nvSpPr>
        <p:spPr>
          <a:xfrm>
            <a:off x="760236" y="3710823"/>
            <a:ext cx="78932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sampled from a Gaussian distribution N(100,50)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=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[5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∘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=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[Cos0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∘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</a:t>
            </a:r>
            <a:r>
              <a:rPr lang="el-GR" b="1" dirty="0">
                <a:latin typeface="Times New Roman"/>
                <a:cs typeface="Times New Roman"/>
              </a:rPr>
              <a:t> 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for on-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[Cos</a:t>
            </a:r>
            <a:r>
              <a:rPr lang="el-GR" b="1" dirty="0">
                <a:latin typeface="Times New Roman"/>
                <a:cs typeface="Times New Roman"/>
              </a:rPr>
              <a:t> 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-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b="1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(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+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∘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for off-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2), p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 0.5), p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(1.5, 0.5), K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SBPL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(150,50)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 </a:t>
            </a:r>
            <a:endParaRPr lang="it-IT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0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862568-F804-CB44-887E-EF365B1F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656" y="665265"/>
            <a:ext cx="3827870" cy="28646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80815B-CCE9-5244-A937-AC06797C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36" y="766206"/>
            <a:ext cx="3558110" cy="266279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85FCC06-65BE-5C41-AA3D-C3C65709BFB2}"/>
              </a:ext>
            </a:extLst>
          </p:cNvPr>
          <p:cNvSpPr/>
          <p:nvPr/>
        </p:nvSpPr>
        <p:spPr>
          <a:xfrm>
            <a:off x="760236" y="3747893"/>
            <a:ext cx="789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off-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on-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some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it-IT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9E5E2A-7F79-324F-8ACC-2F3C4C76E4B1}"/>
              </a:ext>
            </a:extLst>
          </p:cNvPr>
          <p:cNvSpPr/>
          <p:nvPr/>
        </p:nvSpPr>
        <p:spPr>
          <a:xfrm>
            <a:off x="3041698" y="215991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Theory vs observations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5377AD4-E90F-424A-A237-D803F528A6E7}"/>
              </a:ext>
            </a:extLst>
          </p:cNvPr>
          <p:cNvSpPr/>
          <p:nvPr/>
        </p:nvSpPr>
        <p:spPr>
          <a:xfrm>
            <a:off x="760236" y="3747893"/>
            <a:ext cx="789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2267658-BCD1-DB48-A473-4213D667BE4F}"/>
              </a:ext>
            </a:extLst>
          </p:cNvPr>
          <p:cNvSpPr/>
          <p:nvPr/>
        </p:nvSpPr>
        <p:spPr>
          <a:xfrm>
            <a:off x="1254956" y="5604475"/>
            <a:ext cx="60574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main parameter driving the Amati Relation </a:t>
            </a:r>
            <a:endParaRPr lang="it-IT" sz="2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5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659" y="411397"/>
            <a:ext cx="2689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Model applications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033" y="2049081"/>
            <a:ext cx="82208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viewing-angle dependent, it can be used to estimate the rate of GRB detection for Theseus simulations as well as the flux by playing with the model parameters</a:t>
            </a:r>
          </a:p>
          <a:p>
            <a:pPr marL="342900" indent="-342900">
              <a:buFont typeface="Wingdings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spectral fitting of GRB with model release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Xspec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package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B1107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9" y="897298"/>
            <a:ext cx="5685971" cy="3194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7867" y="208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448423D-DA7C-4746-A23A-99EB523ACD71}"/>
              </a:ext>
            </a:extLst>
          </p:cNvPr>
          <p:cNvSpPr/>
          <p:nvPr/>
        </p:nvSpPr>
        <p:spPr>
          <a:xfrm>
            <a:off x="2568187" y="204027"/>
            <a:ext cx="444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Model applications: GRB110721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1783B3-565A-9948-AE39-DD940C84371F}"/>
              </a:ext>
            </a:extLst>
          </p:cNvPr>
          <p:cNvSpPr/>
          <p:nvPr/>
        </p:nvSpPr>
        <p:spPr>
          <a:xfrm>
            <a:off x="713530" y="4825145"/>
            <a:ext cx="2296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Times New Roman"/>
              <a:cs typeface="Times New Roman"/>
            </a:endParaRPr>
          </a:p>
          <a:p>
            <a:endParaRPr lang="en-US" b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857669D-5D31-454B-8D06-8152C427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94706"/>
              </p:ext>
            </p:extLst>
          </p:nvPr>
        </p:nvGraphicFramePr>
        <p:xfrm>
          <a:off x="5928501" y="1155700"/>
          <a:ext cx="304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2298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Best-</a:t>
                      </a:r>
                      <a:r>
                        <a:rPr lang="it-IT" sz="1400" dirty="0" err="1"/>
                        <a:t>fit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parameters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5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Times New Roman"/>
                          <a:cs typeface="Times New Roman"/>
                        </a:rPr>
                        <a:t>Γ=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495 (&gt; 187)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35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=-1.01</a:t>
                      </a:r>
                      <a:r>
                        <a:rPr lang="en-US" b="1" baseline="30000" dirty="0">
                          <a:latin typeface="Times New Roman"/>
                          <a:cs typeface="Times New Roman"/>
                        </a:rPr>
                        <a:t>-0.26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+0.77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0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/>
                          <a:cs typeface="Times New Roman"/>
                        </a:rPr>
                        <a:t>δ=1.22</a:t>
                      </a:r>
                      <a:r>
                        <a:rPr lang="el-GR" b="1" baseline="30000" dirty="0">
                          <a:latin typeface="Times New Roman"/>
                          <a:cs typeface="Times New Roman"/>
                        </a:rPr>
                        <a:t>+0.17</a:t>
                      </a:r>
                      <a:r>
                        <a:rPr lang="el-GR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b="1" baseline="-25000" dirty="0">
                          <a:latin typeface="Times New Roman"/>
                          <a:cs typeface="Times New Roman"/>
                        </a:rPr>
                        <a:t>-0.26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2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-25000" dirty="0">
                          <a:latin typeface="Times New Roman"/>
                          <a:cs typeface="Times New Roman"/>
                        </a:rPr>
                        <a:t>Low </a:t>
                      </a:r>
                      <a:r>
                        <a:rPr lang="en-US" sz="2200" b="1" baseline="-25000" dirty="0" err="1">
                          <a:latin typeface="Times New Roman"/>
                          <a:cs typeface="Times New Roman"/>
                        </a:rPr>
                        <a:t>Ecut</a:t>
                      </a:r>
                      <a:r>
                        <a:rPr lang="en-US" sz="2200" b="1" baseline="-25000" dirty="0">
                          <a:latin typeface="Times New Roman"/>
                          <a:cs typeface="Times New Roman"/>
                        </a:rPr>
                        <a:t>=9.67</a:t>
                      </a:r>
                      <a:r>
                        <a:rPr lang="en-US" sz="2200" b="1" baseline="30000" dirty="0">
                          <a:latin typeface="Times New Roman"/>
                          <a:cs typeface="Times New Roman"/>
                        </a:rPr>
                        <a:t>+2.32</a:t>
                      </a:r>
                      <a:r>
                        <a:rPr lang="en-US" sz="2200" b="1" baseline="-25000" dirty="0">
                          <a:latin typeface="Times New Roman"/>
                          <a:cs typeface="Times New Roman"/>
                        </a:rPr>
                        <a:t> – 2.39</a:t>
                      </a:r>
                      <a:endParaRPr lang="el-GR" sz="2200" b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7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/>
                          <a:cs typeface="Times New Roman"/>
                        </a:rPr>
                        <a:t>Norm=3.97</a:t>
                      </a:r>
                      <a:r>
                        <a:rPr lang="en-US" b="1" baseline="30000" dirty="0">
                          <a:latin typeface="Times New Roman"/>
                          <a:cs typeface="Times New Roman"/>
                        </a:rPr>
                        <a:t>+5.45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-1.86</a:t>
                      </a:r>
                      <a:endParaRPr lang="el-GR" b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7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latin typeface="Times New Roman"/>
                          <a:cs typeface="Times New Roman"/>
                        </a:rPr>
                        <a:t>𝟀2/</a:t>
                      </a:r>
                      <a:r>
                        <a:rPr lang="en-US" b="1" baseline="0" dirty="0" err="1">
                          <a:latin typeface="Times New Roman"/>
                          <a:cs typeface="Times New Roman"/>
                        </a:rPr>
                        <a:t>dof</a:t>
                      </a:r>
                      <a:r>
                        <a:rPr lang="en-US" b="1" baseline="0" dirty="0">
                          <a:latin typeface="Times New Roman"/>
                          <a:cs typeface="Times New Roman"/>
                        </a:rPr>
                        <a:t>=310/300</a:t>
                      </a:r>
                      <a:endParaRPr lang="el-GR" b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60165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A0DEC425-3A30-BD4B-9A97-A4F2F7286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41111"/>
              </p:ext>
            </p:extLst>
          </p:nvPr>
        </p:nvGraphicFramePr>
        <p:xfrm>
          <a:off x="713530" y="4323574"/>
          <a:ext cx="27938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868">
                  <a:extLst>
                    <a:ext uri="{9D8B030D-6E8A-4147-A177-3AD203B41FA5}">
                      <a16:colId xmlns:a16="http://schemas.microsoft.com/office/drawing/2014/main" val="3737853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Fixed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parameters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jet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 = 10</a:t>
                      </a:r>
                      <a:r>
                        <a:rPr lang="en-US" b="1" baseline="30000" dirty="0">
                          <a:latin typeface="Times New Roman"/>
                          <a:cs typeface="Times New Roman"/>
                        </a:rPr>
                        <a:t>∘</a:t>
                      </a:r>
                      <a:r>
                        <a:rPr lang="it-IT" baseline="300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1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b="1" baseline="-25000" dirty="0" err="1">
                          <a:latin typeface="Times New Roman"/>
                          <a:cs typeface="Times New Roman"/>
                        </a:rPr>
                        <a:t>obs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 = 5</a:t>
                      </a:r>
                      <a:r>
                        <a:rPr lang="en-US" b="1" baseline="30000" dirty="0">
                          <a:latin typeface="Times New Roman"/>
                          <a:cs typeface="Times New Roman"/>
                        </a:rPr>
                        <a:t>∘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8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=1.3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4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b="1" baseline="-25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b="1" dirty="0">
                          <a:latin typeface="Times New Roman"/>
                          <a:cs typeface="Times New Roman"/>
                        </a:rPr>
                        <a:t>=25 keV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6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lang="it-IT" b="1" dirty="0">
                          <a:latin typeface="Times New Roman"/>
                          <a:cs typeface="Times New Roman"/>
                        </a:rPr>
                        <a:t>=1 (</a:t>
                      </a:r>
                      <a:r>
                        <a:rPr lang="it-IT" b="1" dirty="0" err="1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lang="it-IT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b="1" dirty="0" err="1">
                          <a:latin typeface="Times New Roman"/>
                          <a:cs typeface="Times New Roman"/>
                        </a:rPr>
                        <a:t>known</a:t>
                      </a:r>
                      <a:r>
                        <a:rPr lang="it-IT" b="1" dirty="0">
                          <a:latin typeface="Times New Roman"/>
                          <a:cs typeface="Times New Roman"/>
                        </a:rPr>
                        <a:t>)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92874"/>
                  </a:ext>
                </a:extLst>
              </a:tr>
            </a:tbl>
          </a:graphicData>
        </a:graphic>
      </p:graphicFrame>
      <p:sp>
        <p:nvSpPr>
          <p:cNvPr id="18" name="Rettangolo 17">
            <a:extLst>
              <a:ext uri="{FF2B5EF4-FFF2-40B4-BE49-F238E27FC236}">
                <a16:creationId xmlns:a16="http://schemas.microsoft.com/office/drawing/2014/main" id="{A5393992-91E2-CE4C-9A37-12449415FB9F}"/>
              </a:ext>
            </a:extLst>
          </p:cNvPr>
          <p:cNvSpPr/>
          <p:nvPr/>
        </p:nvSpPr>
        <p:spPr>
          <a:xfrm>
            <a:off x="3865116" y="4581976"/>
            <a:ext cx="3578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Model needs a low-energy rollover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lang="en-US" b="1" i="1" dirty="0" err="1">
                <a:solidFill>
                  <a:srgbClr val="002060"/>
                </a:solidFill>
                <a:latin typeface="Times New Roman"/>
                <a:cs typeface="Times New Roman"/>
              </a:rPr>
              <a:t>expabs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 in XSPEC)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44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A05AF1A-E747-AF46-98CE-3D8677C3DBC1}"/>
              </a:ext>
            </a:extLst>
          </p:cNvPr>
          <p:cNvSpPr/>
          <p:nvPr/>
        </p:nvSpPr>
        <p:spPr>
          <a:xfrm>
            <a:off x="5321519" y="4752006"/>
            <a:ext cx="2222281" cy="54526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E5F337F-8C1D-C645-875E-69CBCE3BC17B}"/>
              </a:ext>
            </a:extLst>
          </p:cNvPr>
          <p:cNvSpPr/>
          <p:nvPr/>
        </p:nvSpPr>
        <p:spPr>
          <a:xfrm>
            <a:off x="5256203" y="1970705"/>
            <a:ext cx="2222281" cy="54526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915B464-5C4E-5C4C-8A22-3FBEE1778CED}"/>
              </a:ext>
            </a:extLst>
          </p:cNvPr>
          <p:cNvSpPr/>
          <p:nvPr/>
        </p:nvSpPr>
        <p:spPr>
          <a:xfrm>
            <a:off x="3752346" y="27603"/>
            <a:ext cx="199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Temporal domain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C53E88-EF54-7F48-9FDE-0BC6ACE5EDB4}"/>
              </a:ext>
            </a:extLst>
          </p:cNvPr>
          <p:cNvSpPr/>
          <p:nvPr/>
        </p:nvSpPr>
        <p:spPr>
          <a:xfrm>
            <a:off x="434633" y="435812"/>
            <a:ext cx="839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" pitchFamily="2" charset="0"/>
              </a:rPr>
              <a:t>The </a:t>
            </a:r>
            <a:r>
              <a:rPr lang="it-IT" b="1" dirty="0" err="1">
                <a:latin typeface="Times" pitchFamily="2" charset="0"/>
              </a:rPr>
              <a:t>radiation</a:t>
            </a:r>
            <a:r>
              <a:rPr lang="it-IT" b="1" dirty="0">
                <a:latin typeface="Times" pitchFamily="2" charset="0"/>
              </a:rPr>
              <a:t> curvature </a:t>
            </a:r>
            <a:r>
              <a:rPr lang="it-IT" b="1" dirty="0" err="1">
                <a:latin typeface="Times" pitchFamily="2" charset="0"/>
              </a:rPr>
              <a:t>effects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b="1" dirty="0" err="1">
                <a:latin typeface="Times" pitchFamily="2" charset="0"/>
              </a:rPr>
              <a:t>produces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b="1" dirty="0" err="1">
                <a:latin typeface="Times" pitchFamily="2" charset="0"/>
              </a:rPr>
              <a:t>specific</a:t>
            </a:r>
            <a:r>
              <a:rPr lang="it-IT" b="1" dirty="0">
                <a:latin typeface="Times" pitchFamily="2" charset="0"/>
              </a:rPr>
              <a:t> </a:t>
            </a:r>
            <a:r>
              <a:rPr lang="it-IT" b="1" dirty="0" err="1">
                <a:latin typeface="Times" pitchFamily="2" charset="0"/>
              </a:rPr>
              <a:t>pulses</a:t>
            </a:r>
            <a:r>
              <a:rPr lang="it-IT" b="1" dirty="0">
                <a:latin typeface="Times" pitchFamily="2" charset="0"/>
              </a:rPr>
              <a:t> in the </a:t>
            </a:r>
            <a:r>
              <a:rPr lang="it-IT" b="1" dirty="0" err="1">
                <a:latin typeface="Times" pitchFamily="2" charset="0"/>
              </a:rPr>
              <a:t>observer’s</a:t>
            </a:r>
            <a:r>
              <a:rPr lang="it-IT" b="1" dirty="0">
                <a:latin typeface="Times" pitchFamily="2" charset="0"/>
              </a:rPr>
              <a:t> frame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3A1623-1837-D44A-88EC-88916D3C8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2" y="1202096"/>
            <a:ext cx="3892439" cy="562830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E14A6EF-BD01-6F46-8C93-8D0B301CADDC}"/>
              </a:ext>
            </a:extLst>
          </p:cNvPr>
          <p:cNvSpPr/>
          <p:nvPr/>
        </p:nvSpPr>
        <p:spPr>
          <a:xfrm>
            <a:off x="5321519" y="2019692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On-axis 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 =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3A11E7-A272-004F-9771-E750DF910356}"/>
              </a:ext>
            </a:extLst>
          </p:cNvPr>
          <p:cNvSpPr/>
          <p:nvPr/>
        </p:nvSpPr>
        <p:spPr>
          <a:xfrm>
            <a:off x="5412295" y="4784664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Off-axis 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=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1F867A-9F36-1A46-9C6D-E0F9FCCC780D}"/>
              </a:ext>
            </a:extLst>
          </p:cNvPr>
          <p:cNvSpPr/>
          <p:nvPr/>
        </p:nvSpPr>
        <p:spPr>
          <a:xfrm>
            <a:off x="5095594" y="1202096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/>
                <a:cs typeface="Times New Roman"/>
              </a:rPr>
              <a:t>R</a:t>
            </a:r>
            <a:r>
              <a:rPr lang="en-US" b="1" baseline="-25000" dirty="0" err="1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= 10</a:t>
            </a:r>
            <a:r>
              <a:rPr lang="en-US" b="1" baseline="30000" dirty="0">
                <a:latin typeface="Times New Roman"/>
                <a:cs typeface="Times New Roman"/>
              </a:rPr>
              <a:t>12</a:t>
            </a:r>
            <a:r>
              <a:rPr lang="en-US" b="1" dirty="0">
                <a:latin typeface="Times New Roman"/>
                <a:cs typeface="Times New Roman"/>
              </a:rPr>
              <a:t> cm </a:t>
            </a:r>
            <a:r>
              <a:rPr lang="el-GR" b="1" dirty="0">
                <a:latin typeface="Times New Roman"/>
                <a:cs typeface="Times New Roman"/>
              </a:rPr>
              <a:t>Θ</a:t>
            </a:r>
            <a:r>
              <a:rPr lang="en-US" b="1" baseline="-25000" dirty="0" err="1">
                <a:latin typeface="Times New Roman"/>
                <a:cs typeface="Times New Roman"/>
              </a:rPr>
              <a:t>obs</a:t>
            </a:r>
            <a:r>
              <a:rPr lang="en-US" b="1" dirty="0">
                <a:latin typeface="Times New Roman"/>
                <a:cs typeface="Times New Roman"/>
              </a:rPr>
              <a:t> =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69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915B464-5C4E-5C4C-8A22-3FBEE1778CED}"/>
              </a:ext>
            </a:extLst>
          </p:cNvPr>
          <p:cNvSpPr/>
          <p:nvPr/>
        </p:nvSpPr>
        <p:spPr>
          <a:xfrm>
            <a:off x="3652543" y="144478"/>
            <a:ext cx="2196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Temporal domain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C53E88-EF54-7F48-9FDE-0BC6ACE5EDB4}"/>
              </a:ext>
            </a:extLst>
          </p:cNvPr>
          <p:cNvSpPr/>
          <p:nvPr/>
        </p:nvSpPr>
        <p:spPr>
          <a:xfrm>
            <a:off x="551455" y="713398"/>
            <a:ext cx="839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latin typeface="Times" pitchFamily="2" charset="0"/>
              </a:rPr>
              <a:t>More </a:t>
            </a:r>
            <a:r>
              <a:rPr lang="it-IT" sz="2200" b="1" dirty="0" err="1">
                <a:latin typeface="Times" pitchFamily="2" charset="0"/>
              </a:rPr>
              <a:t>complex</a:t>
            </a:r>
            <a:r>
              <a:rPr lang="it-IT" sz="2200" b="1" dirty="0">
                <a:latin typeface="Times" pitchFamily="2" charset="0"/>
              </a:rPr>
              <a:t> light </a:t>
            </a:r>
            <a:r>
              <a:rPr lang="it-IT" sz="2200" b="1" dirty="0" err="1">
                <a:latin typeface="Times" pitchFamily="2" charset="0"/>
              </a:rPr>
              <a:t>curves</a:t>
            </a:r>
            <a:r>
              <a:rPr lang="it-IT" sz="2200" b="1" dirty="0">
                <a:latin typeface="Times" pitchFamily="2" charset="0"/>
              </a:rPr>
              <a:t> can be </a:t>
            </a:r>
            <a:r>
              <a:rPr lang="it-IT" sz="2200" b="1" dirty="0" err="1">
                <a:latin typeface="Times" pitchFamily="2" charset="0"/>
              </a:rPr>
              <a:t>obtained</a:t>
            </a:r>
            <a:r>
              <a:rPr lang="it-IT" sz="2200" b="1" dirty="0">
                <a:latin typeface="Times" pitchFamily="2" charset="0"/>
              </a:rPr>
              <a:t> by the </a:t>
            </a:r>
            <a:r>
              <a:rPr lang="it-IT" sz="2200" b="1" dirty="0" err="1">
                <a:latin typeface="Times" pitchFamily="2" charset="0"/>
              </a:rPr>
              <a:t>Green’s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function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convolutional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method</a:t>
            </a:r>
            <a:endParaRPr lang="it-IT" sz="2200" b="1" dirty="0">
              <a:latin typeface="Times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FCF0691-EF61-034A-B6EB-3A267C788B24}"/>
              </a:ext>
            </a:extLst>
          </p:cNvPr>
          <p:cNvSpPr/>
          <p:nvPr/>
        </p:nvSpPr>
        <p:spPr>
          <a:xfrm>
            <a:off x="293914" y="2783254"/>
            <a:ext cx="8215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sz="2200" b="1" dirty="0">
                <a:latin typeface="Times" pitchFamily="2" charset="0"/>
              </a:rPr>
              <a:t>A single jet </a:t>
            </a:r>
            <a:r>
              <a:rPr lang="it-IT" sz="2200" b="1" dirty="0" err="1">
                <a:latin typeface="Times" pitchFamily="2" charset="0"/>
              </a:rPr>
              <a:t>evolving</a:t>
            </a:r>
            <a:r>
              <a:rPr lang="it-IT" sz="2200" b="1" dirty="0">
                <a:latin typeface="Times" pitchFamily="2" charset="0"/>
              </a:rPr>
              <a:t> with time 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sz="2200" b="1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sz="2200" b="1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200" b="1" dirty="0">
                <a:latin typeface="Times" pitchFamily="2" charset="0"/>
              </a:rPr>
              <a:t>A </a:t>
            </a:r>
            <a:r>
              <a:rPr lang="it-IT" sz="2200" b="1" dirty="0" err="1">
                <a:latin typeface="Times" pitchFamily="2" charset="0"/>
              </a:rPr>
              <a:t>series</a:t>
            </a:r>
            <a:r>
              <a:rPr lang="it-IT" sz="2200" b="1" dirty="0">
                <a:latin typeface="Times" pitchFamily="2" charset="0"/>
              </a:rPr>
              <a:t> of </a:t>
            </a:r>
            <a:r>
              <a:rPr lang="it-IT" sz="2200" b="1" dirty="0" err="1">
                <a:latin typeface="Times" pitchFamily="2" charset="0"/>
              </a:rPr>
              <a:t>colliding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shells</a:t>
            </a:r>
            <a:r>
              <a:rPr lang="it-IT" sz="2200" b="1" dirty="0">
                <a:latin typeface="Times" pitchFamily="2" charset="0"/>
              </a:rPr>
              <a:t> (</a:t>
            </a:r>
            <a:r>
              <a:rPr lang="it-IT" sz="2200" b="1" dirty="0" err="1">
                <a:latin typeface="Times" pitchFamily="2" charset="0"/>
              </a:rPr>
              <a:t>internal</a:t>
            </a:r>
            <a:r>
              <a:rPr lang="it-IT" sz="2200" b="1" dirty="0">
                <a:latin typeface="Times" pitchFamily="2" charset="0"/>
              </a:rPr>
              <a:t> shock model) </a:t>
            </a:r>
            <a:r>
              <a:rPr lang="it-IT" sz="2200" b="1" dirty="0" err="1">
                <a:latin typeface="Times" pitchFamily="2" charset="0"/>
              </a:rPr>
              <a:t>where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each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collision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produces</a:t>
            </a:r>
            <a:r>
              <a:rPr lang="it-IT" sz="2200" b="1" dirty="0">
                <a:latin typeface="Times" pitchFamily="2" charset="0"/>
              </a:rPr>
              <a:t> a </a:t>
            </a:r>
            <a:r>
              <a:rPr lang="it-IT" sz="2200" b="1" dirty="0" err="1">
                <a:latin typeface="Times" pitchFamily="2" charset="0"/>
              </a:rPr>
              <a:t>pulse</a:t>
            </a:r>
            <a:r>
              <a:rPr lang="it-IT" sz="2200" b="1" dirty="0">
                <a:latin typeface="Times" pitchFamily="2" charset="0"/>
              </a:rPr>
              <a:t> of </a:t>
            </a:r>
            <a:r>
              <a:rPr lang="it-IT" sz="2200" b="1" dirty="0" err="1">
                <a:latin typeface="Times" pitchFamily="2" charset="0"/>
              </a:rPr>
              <a:t>lenght</a:t>
            </a:r>
            <a:r>
              <a:rPr lang="it-IT" sz="2200" b="1" dirty="0">
                <a:latin typeface="Times" pitchFamily="2" charset="0"/>
              </a:rPr>
              <a:t> </a:t>
            </a:r>
            <a:r>
              <a:rPr lang="it-IT" sz="2200" b="1" dirty="0" err="1">
                <a:latin typeface="Times" pitchFamily="2" charset="0"/>
              </a:rPr>
              <a:t>dictated</a:t>
            </a:r>
            <a:r>
              <a:rPr lang="it-IT" sz="2200" b="1" dirty="0">
                <a:latin typeface="Times" pitchFamily="2" charset="0"/>
              </a:rPr>
              <a:t> by radiative time</a:t>
            </a:r>
          </a:p>
          <a:p>
            <a:r>
              <a:rPr lang="it-IT" sz="2200" b="1" dirty="0">
                <a:latin typeface="Times" pitchFamily="2" charset="0"/>
              </a:rPr>
              <a:t>    time-scale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A4CE3F2-519F-B846-A03A-57BA4EA3461A}"/>
              </a:ext>
            </a:extLst>
          </p:cNvPr>
          <p:cNvSpPr/>
          <p:nvPr/>
        </p:nvSpPr>
        <p:spPr>
          <a:xfrm>
            <a:off x="2938379" y="1820460"/>
            <a:ext cx="32672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err="1">
                <a:solidFill>
                  <a:schemeClr val="accent5"/>
                </a:solidFill>
              </a:rPr>
              <a:t>Two</a:t>
            </a:r>
            <a:r>
              <a:rPr lang="it-IT" sz="2200" b="1" dirty="0">
                <a:solidFill>
                  <a:schemeClr val="accent5"/>
                </a:solidFill>
              </a:rPr>
              <a:t> </a:t>
            </a:r>
            <a:r>
              <a:rPr lang="it-IT" sz="2200" b="1" dirty="0" err="1">
                <a:solidFill>
                  <a:schemeClr val="accent5"/>
                </a:solidFill>
              </a:rPr>
              <a:t>possible</a:t>
            </a:r>
            <a:r>
              <a:rPr lang="it-IT" sz="2200" b="1" dirty="0">
                <a:solidFill>
                  <a:schemeClr val="accent5"/>
                </a:solidFill>
              </a:rPr>
              <a:t> </a:t>
            </a:r>
            <a:r>
              <a:rPr lang="it-IT" sz="2200" b="1" dirty="0" err="1">
                <a:solidFill>
                  <a:schemeClr val="accent5"/>
                </a:solidFill>
              </a:rPr>
              <a:t>scenarios</a:t>
            </a:r>
            <a:r>
              <a:rPr lang="it-IT" sz="2200" b="1" dirty="0">
                <a:solidFill>
                  <a:schemeClr val="accent5"/>
                </a:solidFill>
              </a:rPr>
              <a:t> </a:t>
            </a:r>
            <a:endParaRPr lang="it-IT" sz="22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E53E74-A9AE-964D-A6BA-616F1C7DCBBE}"/>
              </a:ext>
            </a:extLst>
          </p:cNvPr>
          <p:cNvSpPr/>
          <p:nvPr/>
        </p:nvSpPr>
        <p:spPr>
          <a:xfrm>
            <a:off x="482952" y="5553414"/>
            <a:ext cx="7837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All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the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mathematical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details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will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be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given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in a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elsewhere</a:t>
            </a:r>
            <a:r>
              <a:rPr lang="it-IT" sz="22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it-IT" sz="2200" b="1" dirty="0" err="1">
                <a:solidFill>
                  <a:srgbClr val="0070C0"/>
                </a:solidFill>
                <a:latin typeface="Times" pitchFamily="2" charset="0"/>
              </a:rPr>
              <a:t>paper</a:t>
            </a:r>
            <a:endParaRPr lang="it-IT" sz="2200" b="1" dirty="0">
              <a:solidFill>
                <a:srgbClr val="0070C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DF30F59-7335-5F4C-A65E-B5D7669CE371}"/>
              </a:ext>
            </a:extLst>
          </p:cNvPr>
          <p:cNvSpPr/>
          <p:nvPr/>
        </p:nvSpPr>
        <p:spPr>
          <a:xfrm>
            <a:off x="2883044" y="311128"/>
            <a:ext cx="26161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imes New Roman"/>
                <a:cs typeface="Times New Roman"/>
              </a:rPr>
              <a:t>Model references 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A69F862-6FBA-AB43-B87E-103B38718A26}"/>
              </a:ext>
            </a:extLst>
          </p:cNvPr>
          <p:cNvSpPr/>
          <p:nvPr/>
        </p:nvSpPr>
        <p:spPr>
          <a:xfrm>
            <a:off x="597042" y="1894552"/>
            <a:ext cx="79888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>
                <a:solidFill>
                  <a:schemeClr val="accent5"/>
                </a:solidFill>
              </a:rPr>
              <a:t>Description</a:t>
            </a:r>
            <a:r>
              <a:rPr lang="it-IT" sz="2200" b="1" dirty="0">
                <a:solidFill>
                  <a:schemeClr val="accent5"/>
                </a:solidFill>
              </a:rPr>
              <a:t> and </a:t>
            </a:r>
            <a:r>
              <a:rPr lang="it-IT" sz="2200" b="1" dirty="0" err="1">
                <a:solidFill>
                  <a:schemeClr val="accent5"/>
                </a:solidFill>
              </a:rPr>
              <a:t>applications</a:t>
            </a:r>
            <a:endParaRPr lang="it-IT" sz="2200" b="1" dirty="0">
              <a:solidFill>
                <a:schemeClr val="accent5"/>
              </a:solidFill>
            </a:endParaRPr>
          </a:p>
          <a:p>
            <a:endParaRPr lang="it-IT" sz="2200" b="1" dirty="0"/>
          </a:p>
          <a:p>
            <a:r>
              <a:rPr lang="it-IT" sz="2200" b="1" dirty="0"/>
              <a:t>Farinelli et al. 2021, MNRAS, 501, 5723</a:t>
            </a:r>
          </a:p>
          <a:p>
            <a:endParaRPr lang="it-IT" sz="2200" b="1" dirty="0"/>
          </a:p>
          <a:p>
            <a:r>
              <a:rPr lang="it-IT" sz="2200" b="1" dirty="0">
                <a:solidFill>
                  <a:schemeClr val="accent5"/>
                </a:solidFill>
              </a:rPr>
              <a:t>Source code for XSPEC, </a:t>
            </a:r>
            <a:r>
              <a:rPr lang="it-IT" sz="2200" b="1" dirty="0" err="1">
                <a:solidFill>
                  <a:schemeClr val="accent5"/>
                </a:solidFill>
              </a:rPr>
              <a:t>waiting</a:t>
            </a:r>
            <a:r>
              <a:rPr lang="it-IT" sz="2200" b="1" dirty="0">
                <a:solidFill>
                  <a:schemeClr val="accent5"/>
                </a:solidFill>
              </a:rPr>
              <a:t> to be part of the </a:t>
            </a:r>
            <a:r>
              <a:rPr lang="it-IT" sz="2200" b="1" dirty="0" err="1">
                <a:solidFill>
                  <a:schemeClr val="accent5"/>
                </a:solidFill>
              </a:rPr>
              <a:t>next</a:t>
            </a:r>
            <a:endParaRPr lang="it-IT" sz="2200" b="1" dirty="0">
              <a:solidFill>
                <a:schemeClr val="accent5"/>
              </a:solidFill>
            </a:endParaRPr>
          </a:p>
          <a:p>
            <a:r>
              <a:rPr lang="it-IT" sz="2200" b="1" dirty="0" err="1">
                <a:solidFill>
                  <a:schemeClr val="accent5"/>
                </a:solidFill>
              </a:rPr>
              <a:t>Heasarc</a:t>
            </a:r>
            <a:r>
              <a:rPr lang="it-IT" sz="2200" b="1" dirty="0">
                <a:solidFill>
                  <a:schemeClr val="accent5"/>
                </a:solidFill>
              </a:rPr>
              <a:t> release</a:t>
            </a:r>
          </a:p>
          <a:p>
            <a:endParaRPr lang="it-IT" sz="2200" b="1" dirty="0">
              <a:solidFill>
                <a:schemeClr val="accent5"/>
              </a:solidFill>
            </a:endParaRPr>
          </a:p>
          <a:p>
            <a:r>
              <a:rPr lang="it-IT" sz="2200" b="1" dirty="0" err="1"/>
              <a:t>https</a:t>
            </a:r>
            <a:r>
              <a:rPr lang="it-IT" sz="2200" b="1" dirty="0"/>
              <a:t>://</a:t>
            </a:r>
            <a:r>
              <a:rPr lang="it-IT" sz="2200" b="1" dirty="0" err="1"/>
              <a:t>github.com</a:t>
            </a:r>
            <a:r>
              <a:rPr lang="it-IT" sz="2200" b="1" dirty="0"/>
              <a:t>/HEASARC/</a:t>
            </a:r>
            <a:r>
              <a:rPr lang="it-IT" sz="2200" b="1" dirty="0" err="1"/>
              <a:t>xspec_localmodels</a:t>
            </a:r>
            <a:r>
              <a:rPr lang="it-IT" sz="2200" b="1" dirty="0"/>
              <a:t> </a:t>
            </a:r>
          </a:p>
          <a:p>
            <a:endParaRPr lang="it-IT" sz="2200" b="1" dirty="0"/>
          </a:p>
          <a:p>
            <a:r>
              <a:rPr lang="it-IT" sz="2200" b="1" dirty="0"/>
              <a:t>(model </a:t>
            </a:r>
            <a:r>
              <a:rPr lang="it-IT" sz="2200" b="1" dirty="0" err="1"/>
              <a:t>name</a:t>
            </a:r>
            <a:r>
              <a:rPr lang="it-IT" sz="2200" b="1" dirty="0"/>
              <a:t>: GRBJET)</a:t>
            </a:r>
          </a:p>
        </p:txBody>
      </p:sp>
    </p:spTree>
    <p:extLst>
      <p:ext uri="{BB962C8B-B14F-4D97-AF65-F5344CB8AC3E}">
        <p14:creationId xmlns:p14="http://schemas.microsoft.com/office/powerpoint/2010/main" val="41364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098" y="342900"/>
            <a:ext cx="804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Model physical and geometrical inputs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985" y="1284338"/>
            <a:ext cx="8475686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JET KINEMATICS AND GEOMETRY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Relativistic velocity defined by </a:t>
            </a:r>
            <a:r>
              <a:rPr lang="el-GR" sz="2000" b="1" dirty="0">
                <a:latin typeface="Times New Roman"/>
                <a:cs typeface="Times New Roman"/>
              </a:rPr>
              <a:t> Γ</a:t>
            </a:r>
          </a:p>
          <a:p>
            <a:pPr marL="285750" indent="-285750">
              <a:buFont typeface="Wingdings" charset="2"/>
              <a:buChar char="q"/>
            </a:pPr>
            <a:endParaRPr lang="en-US" sz="2000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Cone half-angle </a:t>
            </a:r>
            <a:r>
              <a:rPr lang="el-GR" sz="2000" b="1" dirty="0">
                <a:latin typeface="Times New Roman"/>
                <a:cs typeface="Times New Roman"/>
              </a:rPr>
              <a:t>θ</a:t>
            </a:r>
            <a:r>
              <a:rPr lang="en-US" sz="2000" b="1" baseline="-25000" dirty="0">
                <a:latin typeface="Times New Roman"/>
                <a:cs typeface="Times New Roman"/>
              </a:rPr>
              <a:t>jet</a:t>
            </a:r>
          </a:p>
          <a:p>
            <a:pPr marL="285750" indent="-285750">
              <a:buFont typeface="Wingdings" charset="2"/>
              <a:buChar char="q"/>
            </a:pPr>
            <a:endParaRPr lang="en-US" sz="2000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Top jet radius </a:t>
            </a:r>
            <a:r>
              <a:rPr lang="en-US" sz="2000" b="1" dirty="0" err="1">
                <a:latin typeface="Times New Roman"/>
                <a:cs typeface="Times New Roman"/>
              </a:rPr>
              <a:t>r</a:t>
            </a:r>
            <a:r>
              <a:rPr lang="en-US" sz="2000" b="1" baseline="-25000" dirty="0" err="1">
                <a:latin typeface="Times New Roman"/>
                <a:cs typeface="Times New Roman"/>
              </a:rPr>
              <a:t>jet</a:t>
            </a:r>
            <a:endParaRPr lang="en-US" sz="2000" b="1" baseline="-250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endParaRPr lang="en-US" sz="2000" b="1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Inclination to the observer </a:t>
            </a:r>
            <a:r>
              <a:rPr lang="el-GR" sz="2000" b="1" dirty="0">
                <a:latin typeface="Times New Roman"/>
                <a:cs typeface="Times New Roman"/>
              </a:rPr>
              <a:t>θ</a:t>
            </a:r>
            <a:r>
              <a:rPr lang="en-US" sz="2000" b="1" baseline="-25000" dirty="0" err="1">
                <a:latin typeface="Times New Roman"/>
                <a:cs typeface="Times New Roman"/>
              </a:rPr>
              <a:t>obs</a:t>
            </a:r>
            <a:endParaRPr lang="en-US" sz="2000" b="1" baseline="-25000" dirty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JET RADIATION AS SINGLE-PULSE APPROXIMATION</a:t>
            </a:r>
          </a:p>
          <a:p>
            <a:endParaRPr lang="en-US" sz="20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At some time </a:t>
            </a:r>
            <a:r>
              <a:rPr lang="el-GR" sz="2000" b="1" dirty="0">
                <a:latin typeface="Times New Roman"/>
                <a:cs typeface="Times New Roman"/>
              </a:rPr>
              <a:t>δ(</a:t>
            </a:r>
            <a:r>
              <a:rPr lang="en-US" sz="2000" b="1" dirty="0">
                <a:latin typeface="Times New Roman"/>
                <a:cs typeface="Times New Roman"/>
              </a:rPr>
              <a:t>t-t </a:t>
            </a:r>
            <a:r>
              <a:rPr lang="en-US" sz="2000" b="1" baseline="-25000" dirty="0">
                <a:latin typeface="Times New Roman"/>
                <a:cs typeface="Times New Roman"/>
              </a:rPr>
              <a:t>0</a:t>
            </a:r>
            <a:r>
              <a:rPr lang="en-US" sz="2000" b="1" dirty="0">
                <a:latin typeface="Times New Roman"/>
                <a:cs typeface="Times New Roman"/>
              </a:rPr>
              <a:t>) a radiation pulse is emitted in the star frame</a:t>
            </a:r>
          </a:p>
          <a:p>
            <a:pPr marL="285750" indent="-285750">
              <a:buFont typeface="Wingdings" charset="2"/>
              <a:buChar char="q"/>
            </a:pPr>
            <a:endParaRPr lang="en-US" sz="2000" b="1" baseline="-250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endParaRPr lang="en-US" sz="2000" b="1" baseline="-250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>
                <a:latin typeface="Times New Roman"/>
                <a:cs typeface="Times New Roman"/>
              </a:rPr>
              <a:t>In the jet comoving- frame the local intensity is defined by some function </a:t>
            </a:r>
            <a:r>
              <a:rPr lang="en-US" sz="2000" b="1" dirty="0" err="1">
                <a:latin typeface="Times New Roman"/>
                <a:cs typeface="Times New Roman"/>
              </a:rPr>
              <a:t>I</a:t>
            </a:r>
            <a:r>
              <a:rPr lang="en-US" sz="2000" b="1" baseline="-25000" dirty="0" err="1">
                <a:latin typeface="Times New Roman"/>
                <a:cs typeface="Times New Roman"/>
              </a:rPr>
              <a:t>jet</a:t>
            </a:r>
            <a:r>
              <a:rPr lang="en-US" sz="2000" b="1" dirty="0">
                <a:latin typeface="Times New Roman"/>
                <a:cs typeface="Times New Roman"/>
              </a:rPr>
              <a:t>(</a:t>
            </a:r>
            <a:r>
              <a:rPr lang="en-US" sz="2000" b="1" dirty="0" err="1">
                <a:latin typeface="Times New Roman"/>
                <a:cs typeface="Times New Roman"/>
              </a:rPr>
              <a:t>E</a:t>
            </a:r>
            <a:r>
              <a:rPr lang="en-US" sz="2000" b="1" baseline="-25000" dirty="0" err="1">
                <a:latin typeface="Times New Roman"/>
                <a:cs typeface="Times New Roman"/>
              </a:rPr>
              <a:t>jet</a:t>
            </a:r>
            <a:r>
              <a:rPr lang="el-GR" sz="2000" b="1" dirty="0">
                <a:latin typeface="Times New Roman"/>
                <a:cs typeface="Times New Roman"/>
              </a:rPr>
              <a:t>,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k</a:t>
            </a:r>
            <a:r>
              <a:rPr lang="en-US" sz="2000" b="1" baseline="-25000" dirty="0" err="1">
                <a:latin typeface="Times New Roman"/>
                <a:cs typeface="Times New Roman"/>
              </a:rPr>
              <a:t>jet</a:t>
            </a:r>
            <a:r>
              <a:rPr lang="en-US" sz="2000" b="1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398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098" y="342900"/>
            <a:ext cx="804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Model physical and geometrical inputs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E731D6-B052-AB42-BBAB-C009C0F1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8" y="1253331"/>
            <a:ext cx="777024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9511B-25C8-484F-9608-21FD66C6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1" y="1121229"/>
            <a:ext cx="7637957" cy="498565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E5F0FEB-CA25-3946-9915-648BEC586484}"/>
              </a:ext>
            </a:extLst>
          </p:cNvPr>
          <p:cNvSpPr txBox="1"/>
          <p:nvPr/>
        </p:nvSpPr>
        <p:spPr>
          <a:xfrm>
            <a:off x="3180880" y="351005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Model geometry</a:t>
            </a:r>
          </a:p>
        </p:txBody>
      </p:sp>
    </p:spTree>
    <p:extLst>
      <p:ext uri="{BB962C8B-B14F-4D97-AF65-F5344CB8AC3E}">
        <p14:creationId xmlns:p14="http://schemas.microsoft.com/office/powerpoint/2010/main" val="115647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c 52"/>
          <p:cNvSpPr/>
          <p:nvPr/>
        </p:nvSpPr>
        <p:spPr>
          <a:xfrm>
            <a:off x="1043555" y="4932875"/>
            <a:ext cx="329653" cy="732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52868" y="30494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1433655" y="4926291"/>
            <a:ext cx="30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γ</a:t>
            </a:r>
            <a:endParaRPr lang="en-US" b="1" dirty="0"/>
          </a:p>
        </p:txBody>
      </p:sp>
      <p:sp>
        <p:nvSpPr>
          <p:cNvPr id="59" name="Rectangle 58"/>
          <p:cNvSpPr/>
          <p:nvPr/>
        </p:nvSpPr>
        <p:spPr>
          <a:xfrm>
            <a:off x="4353936" y="5486699"/>
            <a:ext cx="3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28083" y="5519258"/>
            <a:ext cx="2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205789" y="4922617"/>
            <a:ext cx="3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97257" y="3059668"/>
            <a:ext cx="30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4720" y="336728"/>
            <a:ext cx="8553697" cy="6056204"/>
            <a:chOff x="203009" y="325603"/>
            <a:chExt cx="8553697" cy="6056204"/>
          </a:xfrm>
        </p:grpSpPr>
        <p:grpSp>
          <p:nvGrpSpPr>
            <p:cNvPr id="19" name="Group 18"/>
            <p:cNvGrpSpPr/>
            <p:nvPr/>
          </p:nvGrpSpPr>
          <p:grpSpPr>
            <a:xfrm>
              <a:off x="203009" y="325603"/>
              <a:ext cx="8553697" cy="6056204"/>
              <a:chOff x="203009" y="325603"/>
              <a:chExt cx="8553697" cy="605620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109232" y="3873753"/>
                <a:ext cx="26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r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03009" y="325603"/>
                <a:ext cx="8553697" cy="6056204"/>
                <a:chOff x="168681" y="325603"/>
                <a:chExt cx="8553697" cy="6056204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68681" y="325603"/>
                  <a:ext cx="8553697" cy="6056204"/>
                  <a:chOff x="168681" y="325603"/>
                  <a:chExt cx="8553697" cy="605620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68681" y="325603"/>
                    <a:ext cx="8553697" cy="6056204"/>
                    <a:chOff x="168681" y="325603"/>
                    <a:chExt cx="8553697" cy="6056204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68681" y="325603"/>
                      <a:ext cx="8553697" cy="6056204"/>
                      <a:chOff x="168681" y="325603"/>
                      <a:chExt cx="8553697" cy="6056204"/>
                    </a:xfrm>
                  </p:grpSpPr>
                  <p:cxnSp>
                    <p:nvCxnSpPr>
                      <p:cNvPr id="7" name="Straight Arrow Connector 6"/>
                      <p:cNvCxnSpPr/>
                      <p:nvPr/>
                    </p:nvCxnSpPr>
                    <p:spPr>
                      <a:xfrm>
                        <a:off x="359649" y="5339873"/>
                        <a:ext cx="8362729" cy="3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" name="Straight Arrow Connector 7"/>
                      <p:cNvCxnSpPr/>
                      <p:nvPr/>
                    </p:nvCxnSpPr>
                    <p:spPr>
                      <a:xfrm flipV="1">
                        <a:off x="168681" y="3500226"/>
                        <a:ext cx="4813405" cy="2171139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Straight Arrow Connector 11"/>
                      <p:cNvCxnSpPr/>
                      <p:nvPr/>
                    </p:nvCxnSpPr>
                    <p:spPr>
                      <a:xfrm flipV="1">
                        <a:off x="874646" y="325603"/>
                        <a:ext cx="0" cy="605620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891810" y="2781438"/>
                      <a:ext cx="2222492" cy="2541277"/>
                      <a:chOff x="874646" y="2798599"/>
                      <a:chExt cx="2222492" cy="2541277"/>
                    </a:xfrm>
                  </p:grpSpPr>
                  <p:sp>
                    <p:nvSpPr>
                      <p:cNvPr id="5" name="Oval 4"/>
                      <p:cNvSpPr/>
                      <p:nvPr/>
                    </p:nvSpPr>
                    <p:spPr>
                      <a:xfrm rot="7375240" flipH="1">
                        <a:off x="1983156" y="2623651"/>
                        <a:ext cx="613972" cy="1525226"/>
                      </a:xfrm>
                      <a:prstGeom prst="ellipse">
                        <a:avLst/>
                      </a:prstGeom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" name="Straight Connector 16"/>
                      <p:cNvCxnSpPr>
                        <a:endCxn id="5" idx="4"/>
                      </p:cNvCxnSpPr>
                      <p:nvPr/>
                    </p:nvCxnSpPr>
                    <p:spPr>
                      <a:xfrm flipV="1">
                        <a:off x="874646" y="2971801"/>
                        <a:ext cx="775340" cy="236807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874646" y="3890914"/>
                        <a:ext cx="1942023" cy="1448962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Arrow Connector 39"/>
                      <p:cNvCxnSpPr/>
                      <p:nvPr/>
                    </p:nvCxnSpPr>
                    <p:spPr>
                      <a:xfrm flipV="1">
                        <a:off x="2606335" y="2798599"/>
                        <a:ext cx="490803" cy="563926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flipV="1">
                        <a:off x="874646" y="3643955"/>
                        <a:ext cx="1248656" cy="1695918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0" name="Rectangle 59"/>
                  <p:cNvSpPr/>
                  <p:nvPr/>
                </p:nvSpPr>
                <p:spPr>
                  <a:xfrm>
                    <a:off x="990636" y="541834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/>
                      <a:t>y</a:t>
                    </a:r>
                  </a:p>
                </p:txBody>
              </p:sp>
            </p:grpSp>
            <p:sp>
              <p:nvSpPr>
                <p:cNvPr id="61" name="Rectangle 60"/>
                <p:cNvSpPr/>
                <p:nvPr/>
              </p:nvSpPr>
              <p:spPr>
                <a:xfrm>
                  <a:off x="4409135" y="3244334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/>
                    <a:t>x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907446" y="4889602"/>
              <a:ext cx="35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ω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3936" y="309659"/>
            <a:ext cx="2782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Top-hat jet coordinates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739538" y="3356489"/>
            <a:ext cx="5517050" cy="196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52091"/>
              </p:ext>
            </p:extLst>
          </p:nvPr>
        </p:nvGraphicFramePr>
        <p:xfrm>
          <a:off x="2698393" y="2783447"/>
          <a:ext cx="177330" cy="2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" name="Equation" r:id="rId3" imgW="152400" imgH="203200" progId="Equation.3">
                  <p:embed/>
                </p:oleObj>
              </mc:Choice>
              <mc:Fallback>
                <p:oleObj name="Equation" r:id="rId3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393" y="2783447"/>
                        <a:ext cx="177330" cy="27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460741" y="3796350"/>
            <a:ext cx="4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jet</a:t>
            </a:r>
            <a:endParaRPr lang="en-US" b="1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2331123" y="3127400"/>
            <a:ext cx="30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BA6C71-87AA-3D47-9A1D-2D17C484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07" y="1141883"/>
            <a:ext cx="2247900" cy="5207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4DBA52D-437D-E545-A8BA-977EB8E7B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07" y="1566051"/>
            <a:ext cx="4749800" cy="5334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A568C79-0002-E84A-9ECD-F03BEF269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307" y="2100416"/>
            <a:ext cx="4711700" cy="5334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0D7CDA2-6879-1743-8816-1C312DFAD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874" y="2846828"/>
            <a:ext cx="1409700" cy="5334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8A1F3DF-8338-7F40-BC93-A98F10C29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9183" y="3532098"/>
            <a:ext cx="1358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7375240" flipH="1">
            <a:off x="1983156" y="2623651"/>
            <a:ext cx="613972" cy="15252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5469" y="5339873"/>
            <a:ext cx="8362729" cy="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8681" y="3500226"/>
            <a:ext cx="4813405" cy="2171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646" y="325603"/>
            <a:ext cx="0" cy="60562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4"/>
          </p:cNvCxnSpPr>
          <p:nvPr/>
        </p:nvCxnSpPr>
        <p:spPr>
          <a:xfrm flipV="1">
            <a:off x="874646" y="2971801"/>
            <a:ext cx="775340" cy="2368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4646" y="3842108"/>
            <a:ext cx="1942023" cy="1497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06335" y="3350914"/>
            <a:ext cx="5599454" cy="1988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606335" y="2798599"/>
            <a:ext cx="490803" cy="563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74646" y="3643955"/>
            <a:ext cx="1248656" cy="16959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1043555" y="4932875"/>
            <a:ext cx="329653" cy="732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52868" y="30494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endParaRPr lang="en-US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779574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44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433655" y="4926291"/>
            <a:ext cx="30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γ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5109232" y="3873753"/>
            <a:ext cx="26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53936" y="5486699"/>
            <a:ext cx="3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42128" y="541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09135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28083" y="5519258"/>
            <a:ext cx="2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205789" y="4922617"/>
            <a:ext cx="3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97257" y="3127400"/>
            <a:ext cx="30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6492" y="4970541"/>
            <a:ext cx="3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ω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342210" y="3796350"/>
            <a:ext cx="4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jet</a:t>
            </a:r>
            <a:endParaRPr lang="en-US" b="1" baseline="-250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52091"/>
              </p:ext>
            </p:extLst>
          </p:nvPr>
        </p:nvGraphicFramePr>
        <p:xfrm>
          <a:off x="2698393" y="2783447"/>
          <a:ext cx="177330" cy="2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45" name="Equation" r:id="rId5" imgW="152400" imgH="203200" progId="Equation.3">
                  <p:embed/>
                </p:oleObj>
              </mc:Choice>
              <mc:Fallback>
                <p:oleObj name="Equation" r:id="rId5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393" y="2783447"/>
                        <a:ext cx="177330" cy="27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9B1E0369-2D12-B047-8766-A697BF9B4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960" y="1892545"/>
            <a:ext cx="4546600" cy="4953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5D67F75-7A90-D541-9065-881FB5334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9960" y="1186800"/>
            <a:ext cx="838200" cy="4318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9D47861-3BF9-934F-9740-AB5945513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6062" y="1177901"/>
            <a:ext cx="1257300" cy="41910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7BD032E3-AB62-EE4E-98A5-5D936539232F}"/>
              </a:ext>
            </a:extLst>
          </p:cNvPr>
          <p:cNvSpPr/>
          <p:nvPr/>
        </p:nvSpPr>
        <p:spPr>
          <a:xfrm>
            <a:off x="2851736" y="301994"/>
            <a:ext cx="5599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For numerical purposes as </a:t>
            </a:r>
            <a:r>
              <a:rPr lang="en-US" b="1" dirty="0" err="1">
                <a:latin typeface="Times New Roman"/>
                <a:cs typeface="Times New Roman"/>
              </a:rPr>
              <a:t>r</a:t>
            </a:r>
            <a:r>
              <a:rPr lang="en-US" b="1" baseline="-25000" dirty="0" err="1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 &lt;&lt; d it is convenient </a:t>
            </a:r>
          </a:p>
          <a:p>
            <a:r>
              <a:rPr lang="en-US" b="1" dirty="0">
                <a:latin typeface="Times New Roman"/>
                <a:cs typeface="Times New Roman"/>
              </a:rPr>
              <a:t>to expand all quantities in Taylor series over (</a:t>
            </a:r>
            <a:r>
              <a:rPr lang="en-US" b="1" dirty="0" err="1">
                <a:latin typeface="Times New Roman"/>
                <a:cs typeface="Times New Roman"/>
              </a:rPr>
              <a:t>r</a:t>
            </a:r>
            <a:r>
              <a:rPr lang="en-US" b="1" baseline="-25000" dirty="0" err="1">
                <a:latin typeface="Times New Roman"/>
                <a:cs typeface="Times New Roman"/>
              </a:rPr>
              <a:t>jet</a:t>
            </a:r>
            <a:r>
              <a:rPr lang="en-US" b="1" dirty="0">
                <a:latin typeface="Times New Roman"/>
                <a:cs typeface="Times New Roman"/>
              </a:rPr>
              <a:t>/d)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99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3795" y="3625487"/>
            <a:ext cx="3504437" cy="5228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1043555" y="4932875"/>
            <a:ext cx="329653" cy="732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698392" y="33069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endParaRPr lang="en-US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38306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9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1042128" y="541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13795" y="1422400"/>
            <a:ext cx="3495264" cy="1823977"/>
            <a:chOff x="5092068" y="1422400"/>
            <a:chExt cx="3495264" cy="1823977"/>
          </a:xfrm>
        </p:grpSpPr>
        <p:sp>
          <p:nvSpPr>
            <p:cNvPr id="3" name="Rounded Rectangle 2"/>
            <p:cNvSpPr/>
            <p:nvPr/>
          </p:nvSpPr>
          <p:spPr>
            <a:xfrm>
              <a:off x="5092068" y="1422400"/>
              <a:ext cx="3495264" cy="1823977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3454911"/>
                </p:ext>
              </p:extLst>
            </p:nvPr>
          </p:nvGraphicFramePr>
          <p:xfrm>
            <a:off x="5456773" y="1501775"/>
            <a:ext cx="2787650" cy="165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90" name="Equation" r:id="rId5" imgW="1625600" imgH="965200" progId="Equation.3">
                    <p:embed/>
                  </p:oleObj>
                </mc:Choice>
                <mc:Fallback>
                  <p:oleObj name="Equation" r:id="rId5" imgW="1625600" imgH="965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56773" y="1501775"/>
                          <a:ext cx="2787650" cy="165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51517" y="600179"/>
            <a:ext cx="8639517" cy="6056204"/>
            <a:chOff x="151517" y="600179"/>
            <a:chExt cx="8639517" cy="6056204"/>
          </a:xfrm>
        </p:grpSpPr>
        <p:grpSp>
          <p:nvGrpSpPr>
            <p:cNvPr id="25" name="Group 24"/>
            <p:cNvGrpSpPr/>
            <p:nvPr/>
          </p:nvGrpSpPr>
          <p:grpSpPr>
            <a:xfrm>
              <a:off x="151517" y="600179"/>
              <a:ext cx="8639517" cy="6056204"/>
              <a:chOff x="151517" y="600179"/>
              <a:chExt cx="8639517" cy="605620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1517" y="600179"/>
                <a:ext cx="8639517" cy="6056204"/>
                <a:chOff x="151517" y="342764"/>
                <a:chExt cx="8639517" cy="6056204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51517" y="342764"/>
                  <a:ext cx="8639517" cy="6056204"/>
                  <a:chOff x="151517" y="325603"/>
                  <a:chExt cx="8639517" cy="6056204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433655" y="4926291"/>
                    <a:ext cx="3053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b="1" dirty="0"/>
                      <a:t>γ</a:t>
                    </a:r>
                    <a:endParaRPr lang="en-US" b="1" dirty="0"/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51517" y="325603"/>
                    <a:ext cx="8639517" cy="6056204"/>
                    <a:chOff x="168681" y="325603"/>
                    <a:chExt cx="8639517" cy="6056204"/>
                  </a:xfrm>
                </p:grpSpPr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8328083" y="5519258"/>
                      <a:ext cx="27641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/>
                        <a:t>z</a:t>
                      </a:r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8205789" y="4922617"/>
                      <a:ext cx="34077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/>
                        <a:t>O</a:t>
                      </a: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168681" y="325603"/>
                      <a:ext cx="8639517" cy="6056204"/>
                      <a:chOff x="168681" y="325603"/>
                      <a:chExt cx="8639517" cy="6056204"/>
                    </a:xfrm>
                  </p:grpSpPr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5109232" y="3873753"/>
                        <a:ext cx="26672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dirty="0"/>
                          <a:t>r</a:t>
                        </a:r>
                      </a:p>
                    </p:txBody>
                  </p: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4353936" y="5486699"/>
                        <a:ext cx="308535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dirty="0"/>
                          <a:t>d</a:t>
                        </a:r>
                      </a:p>
                    </p:txBody>
                  </p:sp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4485459" y="3244334"/>
                        <a:ext cx="30008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dirty="0"/>
                          <a:t>x</a:t>
                        </a:r>
                      </a:p>
                    </p:txBody>
                  </p: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168681" y="325603"/>
                        <a:ext cx="8639517" cy="6056204"/>
                        <a:chOff x="168681" y="325603"/>
                        <a:chExt cx="8639517" cy="6056204"/>
                      </a:xfrm>
                    </p:grpSpPr>
                    <p:sp>
                      <p:nvSpPr>
                        <p:cNvPr id="5" name="Oval 4"/>
                        <p:cNvSpPr/>
                        <p:nvPr/>
                      </p:nvSpPr>
                      <p:spPr>
                        <a:xfrm rot="7375240" flipH="1">
                          <a:off x="1983156" y="2623651"/>
                          <a:ext cx="613972" cy="1525226"/>
                        </a:xfrm>
                        <a:prstGeom prst="ellipse">
                          <a:avLst/>
                        </a:prstGeom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" name="Straight Arrow Connector 6"/>
                        <p:cNvCxnSpPr/>
                        <p:nvPr/>
                      </p:nvCxnSpPr>
                      <p:spPr>
                        <a:xfrm>
                          <a:off x="445469" y="5339873"/>
                          <a:ext cx="8362729" cy="3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" name="Straight Arrow Connector 7"/>
                        <p:cNvCxnSpPr/>
                        <p:nvPr/>
                      </p:nvCxnSpPr>
                      <p:spPr>
                        <a:xfrm flipV="1">
                          <a:off x="168681" y="3500226"/>
                          <a:ext cx="4813405" cy="2171139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" name="Straight Arrow Connector 11"/>
                        <p:cNvCxnSpPr/>
                        <p:nvPr/>
                      </p:nvCxnSpPr>
                      <p:spPr>
                        <a:xfrm flipV="1">
                          <a:off x="874646" y="325603"/>
                          <a:ext cx="0" cy="6056204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/>
                        <p:cNvCxnSpPr>
                          <a:endCxn id="5" idx="4"/>
                        </p:cNvCxnSpPr>
                        <p:nvPr/>
                      </p:nvCxnSpPr>
                      <p:spPr>
                        <a:xfrm flipV="1">
                          <a:off x="874646" y="2971801"/>
                          <a:ext cx="775340" cy="2368075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/>
                        <p:cNvCxnSpPr/>
                        <p:nvPr/>
                      </p:nvCxnSpPr>
                      <p:spPr>
                        <a:xfrm flipV="1">
                          <a:off x="874646" y="3842108"/>
                          <a:ext cx="2054485" cy="1497768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Connector 28"/>
                        <p:cNvCxnSpPr/>
                        <p:nvPr/>
                      </p:nvCxnSpPr>
                      <p:spPr>
                        <a:xfrm>
                          <a:off x="2606335" y="3350914"/>
                          <a:ext cx="5599454" cy="198895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 flipV="1">
                          <a:off x="874646" y="3643955"/>
                          <a:ext cx="1248656" cy="1695918"/>
                        </a:xfrm>
                        <a:prstGeom prst="line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Arrow Connector 39"/>
                        <p:cNvCxnSpPr/>
                        <p:nvPr/>
                      </p:nvCxnSpPr>
                      <p:spPr>
                        <a:xfrm flipV="1">
                          <a:off x="2623499" y="2747116"/>
                          <a:ext cx="490803" cy="563926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608875" y="3368072"/>
                  <a:ext cx="503464" cy="1664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ctangle 64"/>
              <p:cNvSpPr/>
              <p:nvPr/>
            </p:nvSpPr>
            <p:spPr>
              <a:xfrm>
                <a:off x="2075556" y="3407444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dA</a:t>
                </a:r>
                <a:endParaRPr lang="en-US" b="1" dirty="0"/>
              </a:p>
            </p:txBody>
          </p:sp>
        </p:grpSp>
        <p:sp>
          <p:nvSpPr>
            <p:cNvPr id="11" name="Parallelogram 10"/>
            <p:cNvSpPr/>
            <p:nvPr/>
          </p:nvSpPr>
          <p:spPr>
            <a:xfrm rot="4647031">
              <a:off x="2444257" y="3543614"/>
              <a:ext cx="225536" cy="165278"/>
            </a:xfrm>
            <a:prstGeom prst="parallelogram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512362" y="170696"/>
            <a:ext cx="640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specific intensity is assumed to be isotropic in the jet frame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7764" y="620317"/>
            <a:ext cx="6297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specific intensities are related by the Lorentz transformations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62447"/>
              </p:ext>
            </p:extLst>
          </p:nvPr>
        </p:nvGraphicFramePr>
        <p:xfrm>
          <a:off x="2509086" y="3709759"/>
          <a:ext cx="402881" cy="42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91" name="Equation" r:id="rId7" imgW="241300" imgH="254000" progId="Equation.3">
                  <p:embed/>
                </p:oleObj>
              </mc:Choice>
              <mc:Fallback>
                <p:oleObj name="Equation" r:id="rId7" imgW="24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9086" y="3709759"/>
                        <a:ext cx="402881" cy="424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6837824" y="5169937"/>
            <a:ext cx="3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ω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23460"/>
              </p:ext>
            </p:extLst>
          </p:nvPr>
        </p:nvGraphicFramePr>
        <p:xfrm>
          <a:off x="5502554" y="3676241"/>
          <a:ext cx="3355763" cy="45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92" name="Equation" r:id="rId9" imgW="1955800" imgH="266700" progId="Equation.3">
                  <p:embed/>
                </p:oleObj>
              </mc:Choice>
              <mc:Fallback>
                <p:oleObj name="Equation" r:id="rId9" imgW="1955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2554" y="3676241"/>
                        <a:ext cx="3355763" cy="45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89129"/>
              </p:ext>
            </p:extLst>
          </p:nvPr>
        </p:nvGraphicFramePr>
        <p:xfrm>
          <a:off x="2664527" y="3020509"/>
          <a:ext cx="177330" cy="2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93" name="Equation" r:id="rId11" imgW="152400" imgH="203200" progId="Equation.3">
                  <p:embed/>
                </p:oleObj>
              </mc:Choice>
              <mc:Fallback>
                <p:oleObj name="Equation" r:id="rId1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4527" y="3020509"/>
                        <a:ext cx="177330" cy="27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5">
            <a:extLst>
              <a:ext uri="{FF2B5EF4-FFF2-40B4-BE49-F238E27FC236}">
                <a16:creationId xmlns:a16="http://schemas.microsoft.com/office/drawing/2014/main" id="{24DD3926-B1E7-204D-8084-38015132969E}"/>
              </a:ext>
            </a:extLst>
          </p:cNvPr>
          <p:cNvSpPr/>
          <p:nvPr/>
        </p:nvSpPr>
        <p:spPr>
          <a:xfrm>
            <a:off x="1325277" y="4043489"/>
            <a:ext cx="4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jet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3371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7375240" flipH="1">
            <a:off x="1983156" y="2623651"/>
            <a:ext cx="613972" cy="15252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5469" y="5339873"/>
            <a:ext cx="8362729" cy="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8681" y="3500226"/>
            <a:ext cx="4813405" cy="2171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646" y="325603"/>
            <a:ext cx="0" cy="60562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4"/>
          </p:cNvCxnSpPr>
          <p:nvPr/>
        </p:nvCxnSpPr>
        <p:spPr>
          <a:xfrm flipV="1">
            <a:off x="874646" y="2971801"/>
            <a:ext cx="775340" cy="2368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4646" y="3842108"/>
            <a:ext cx="1942023" cy="1497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06335" y="3350914"/>
            <a:ext cx="5599454" cy="198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74646" y="3643955"/>
            <a:ext cx="1248656" cy="16959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1043555" y="4932875"/>
            <a:ext cx="329653" cy="732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52868" y="30494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endParaRPr lang="en-US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326004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2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433655" y="4926291"/>
            <a:ext cx="30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γ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5109232" y="3873753"/>
            <a:ext cx="26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53936" y="5486699"/>
            <a:ext cx="3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42128" y="541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854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328083" y="5519258"/>
            <a:ext cx="2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205789" y="4922617"/>
            <a:ext cx="3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58392" y="315002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dA</a:t>
            </a:r>
            <a:endParaRPr lang="en-US" b="1" dirty="0"/>
          </a:p>
        </p:txBody>
      </p:sp>
      <p:sp>
        <p:nvSpPr>
          <p:cNvPr id="11" name="Parallelogram 10"/>
          <p:cNvSpPr/>
          <p:nvPr/>
        </p:nvSpPr>
        <p:spPr>
          <a:xfrm rot="4647031">
            <a:off x="2444257" y="3303360"/>
            <a:ext cx="225536" cy="165278"/>
          </a:xfrm>
          <a:prstGeom prst="parallelogram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606335" y="2798599"/>
            <a:ext cx="490803" cy="563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37824" y="4932875"/>
            <a:ext cx="3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ω</a:t>
            </a:r>
            <a:endParaRPr lang="en-US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27883"/>
              </p:ext>
            </p:extLst>
          </p:nvPr>
        </p:nvGraphicFramePr>
        <p:xfrm>
          <a:off x="2698393" y="2783447"/>
          <a:ext cx="177330" cy="2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3" name="Equation" r:id="rId5" imgW="152400" imgH="203200" progId="Equation.3">
                  <p:embed/>
                </p:oleObj>
              </mc:Choice>
              <mc:Fallback>
                <p:oleObj name="Equation" r:id="rId5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393" y="2783447"/>
                        <a:ext cx="177330" cy="27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3">
            <a:extLst>
              <a:ext uri="{FF2B5EF4-FFF2-40B4-BE49-F238E27FC236}">
                <a16:creationId xmlns:a16="http://schemas.microsoft.com/office/drawing/2014/main" id="{D5D60485-2E1C-CF49-A840-6628D463CE88}"/>
              </a:ext>
            </a:extLst>
          </p:cNvPr>
          <p:cNvSpPr/>
          <p:nvPr/>
        </p:nvSpPr>
        <p:spPr>
          <a:xfrm>
            <a:off x="2704145" y="140937"/>
            <a:ext cx="5421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Flux coming from the area </a:t>
            </a:r>
            <a:r>
              <a:rPr lang="en-US" sz="2400" b="1" dirty="0" err="1">
                <a:latin typeface="Times New Roman"/>
                <a:cs typeface="Times New Roman"/>
              </a:rPr>
              <a:t>dA</a:t>
            </a:r>
            <a:endParaRPr lang="en-US" sz="2400" dirty="0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C08C38C-F5C2-B94C-91B7-9B66CDF0BB4E}"/>
              </a:ext>
            </a:extLst>
          </p:cNvPr>
          <p:cNvSpPr/>
          <p:nvPr/>
        </p:nvSpPr>
        <p:spPr>
          <a:xfrm>
            <a:off x="1325277" y="3796350"/>
            <a:ext cx="4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r</a:t>
            </a:r>
            <a:r>
              <a:rPr lang="en-US" b="1" baseline="-25000" dirty="0" err="1"/>
              <a:t>jet</a:t>
            </a:r>
            <a:endParaRPr lang="en-US" b="1" baseline="-25000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FCD1982A-D28D-CD40-861B-2F78F2EC161D}"/>
              </a:ext>
            </a:extLst>
          </p:cNvPr>
          <p:cNvSpPr/>
          <p:nvPr/>
        </p:nvSpPr>
        <p:spPr>
          <a:xfrm>
            <a:off x="5884653" y="617834"/>
            <a:ext cx="3187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Term accounting for projected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area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9E7E306-34DE-7C4A-AE55-6CE541414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636" y="1400124"/>
            <a:ext cx="5105400" cy="927100"/>
          </a:xfrm>
          <a:prstGeom prst="rect">
            <a:avLst/>
          </a:prstGeom>
        </p:spPr>
      </p:pic>
      <p:cxnSp>
        <p:nvCxnSpPr>
          <p:cNvPr id="31" name="Straight Arrow Connector 18">
            <a:extLst>
              <a:ext uri="{FF2B5EF4-FFF2-40B4-BE49-F238E27FC236}">
                <a16:creationId xmlns:a16="http://schemas.microsoft.com/office/drawing/2014/main" id="{A213AE6B-9B31-4B4C-AC88-B411F03E7095}"/>
              </a:ext>
            </a:extLst>
          </p:cNvPr>
          <p:cNvCxnSpPr>
            <a:cxnSpLocks/>
          </p:cNvCxnSpPr>
          <p:nvPr/>
        </p:nvCxnSpPr>
        <p:spPr>
          <a:xfrm flipH="1">
            <a:off x="7188175" y="964961"/>
            <a:ext cx="290067" cy="51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6662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{69DB6D64-6928-824E-8760-CBCFFF121E02}tf10001063</Template>
  <TotalTime>2602</TotalTime>
  <Words>1039</Words>
  <Application>Microsoft Macintosh PowerPoint</Application>
  <PresentationFormat>Presentazione su schermo (4:3)</PresentationFormat>
  <Paragraphs>208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 Rounded MT Bold</vt:lpstr>
      <vt:lpstr>Georgia</vt:lpstr>
      <vt:lpstr>Times</vt:lpstr>
      <vt:lpstr>Times New Roman</vt:lpstr>
      <vt:lpstr>Trebuchet MS</vt:lpstr>
      <vt:lpstr>Wingdings</vt:lpstr>
      <vt:lpstr>Slipstream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Geneva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Farinelli</dc:creator>
  <cp:lastModifiedBy>Microsoft Office User</cp:lastModifiedBy>
  <cp:revision>204</cp:revision>
  <dcterms:created xsi:type="dcterms:W3CDTF">2019-07-12T21:44:20Z</dcterms:created>
  <dcterms:modified xsi:type="dcterms:W3CDTF">2021-03-25T11:34:25Z</dcterms:modified>
</cp:coreProperties>
</file>