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mp4" ContentType="video/unknown"/>
  <Default Extension="vml" ContentType="application/vnd.openxmlformats-officedocument.vmlDrawin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9" r:id="rId1"/>
    <p:sldMasterId id="2147483891" r:id="rId2"/>
  </p:sldMasterIdLst>
  <p:notesMasterIdLst>
    <p:notesMasterId r:id="rId26"/>
  </p:notesMasterIdLst>
  <p:handoutMasterIdLst>
    <p:handoutMasterId r:id="rId27"/>
  </p:handoutMasterIdLst>
  <p:sldIdLst>
    <p:sldId id="454" r:id="rId3"/>
    <p:sldId id="455" r:id="rId4"/>
    <p:sldId id="472" r:id="rId5"/>
    <p:sldId id="473" r:id="rId6"/>
    <p:sldId id="503" r:id="rId7"/>
    <p:sldId id="520" r:id="rId8"/>
    <p:sldId id="474" r:id="rId9"/>
    <p:sldId id="504" r:id="rId10"/>
    <p:sldId id="506" r:id="rId11"/>
    <p:sldId id="517" r:id="rId12"/>
    <p:sldId id="481" r:id="rId13"/>
    <p:sldId id="451" r:id="rId14"/>
    <p:sldId id="525" r:id="rId15"/>
    <p:sldId id="456" r:id="rId16"/>
    <p:sldId id="522" r:id="rId17"/>
    <p:sldId id="518" r:id="rId18"/>
    <p:sldId id="529" r:id="rId19"/>
    <p:sldId id="527" r:id="rId20"/>
    <p:sldId id="528" r:id="rId21"/>
    <p:sldId id="497" r:id="rId22"/>
    <p:sldId id="501" r:id="rId23"/>
    <p:sldId id="502" r:id="rId24"/>
    <p:sldId id="500" r:id="rId25"/>
  </p:sldIdLst>
  <p:sldSz cx="9144000" cy="6858000" type="screen4x3"/>
  <p:notesSz cx="6858000" cy="9144000"/>
  <p:custShowLst>
    <p:custShow name="Presentazione personalizzata 1" id="0">
      <p:sldLst>
        <p:sld r:id="rId3"/>
      </p:sldLst>
    </p:custShow>
  </p:custShowLst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ciano Burderi" initials="LB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FFA"/>
    <a:srgbClr val="FF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5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07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7A500-6231-234A-996D-A8B2730C033B}" type="datetimeFigureOut">
              <a:rPr lang="it-IT" smtClean="0"/>
              <a:pPr/>
              <a:t>25/03/21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8C3D4-68CA-5E4A-BC54-E5AAF9A9E3D1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598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8E66D-9FB0-BD42-8F47-2A533CCF95D9}" type="datetimeFigureOut">
              <a:rPr lang="it-IT" smtClean="0"/>
              <a:pPr/>
              <a:t>25/03/21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E522A-89D2-FA4B-A843-1311C32D263F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993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76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body"/>
          </p:nvPr>
        </p:nvSpPr>
        <p:spPr>
          <a:xfrm>
            <a:off x="685830" y="4343322"/>
            <a:ext cx="5486309" cy="4361795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16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2503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916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7877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1576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861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201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201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516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183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8213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918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37580C-46BB-A244-A121-A1319E8DE12D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body"/>
          </p:nvPr>
        </p:nvSpPr>
        <p:spPr>
          <a:xfrm>
            <a:off x="685830" y="4343322"/>
            <a:ext cx="5486309" cy="411456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body"/>
          </p:nvPr>
        </p:nvSpPr>
        <p:spPr>
          <a:xfrm>
            <a:off x="685830" y="4343322"/>
            <a:ext cx="5486309" cy="411456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18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744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body"/>
          </p:nvPr>
        </p:nvSpPr>
        <p:spPr>
          <a:xfrm>
            <a:off x="685830" y="4343322"/>
            <a:ext cx="5486309" cy="4114564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252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body"/>
          </p:nvPr>
        </p:nvSpPr>
        <p:spPr>
          <a:xfrm>
            <a:off x="685830" y="4343322"/>
            <a:ext cx="5486309" cy="4114564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800" spc="-1" dirty="0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346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E522A-89D2-FA4B-A843-1311C32D263F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94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9F694B-D2EF-A14F-BE97-019F3FAA7774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134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9F694B-D2EF-A14F-BE97-019F3FAA7774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984289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9F694B-D2EF-A14F-BE97-019F3FAA7774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89464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694B-D2EF-A14F-BE97-019F3FAA7774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916718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9F694B-D2EF-A14F-BE97-019F3FAA7774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164823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en-US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7C8D44-3667-46F6-9772-CC52308E2A7F}" type="slidenum">
              <a:rPr lang="en-US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en-US" dirty="0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81737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9F694B-D2EF-A14F-BE97-019F3FAA7774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67560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9F694B-D2EF-A14F-BE97-019F3FAA7774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5689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9F694B-D2EF-A14F-BE97-019F3FAA7774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2677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9F694B-D2EF-A14F-BE97-019F3FAA7774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08492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9F694B-D2EF-A14F-BE97-019F3FAA7774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67757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9F694B-D2EF-A14F-BE97-019F3FAA7774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620382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25351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30-06-2012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t>SIGRAV XX-Conference, Napoli, 22-26 October 2012</a:t>
            </a:r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F694B-D2EF-A14F-BE97-019F3FAA7774}" type="slidenum">
              <a:rPr lang="it-IT" smtClean="0">
                <a:solidFill>
                  <a:srgbClr val="E7DEC9">
                    <a:shade val="50000"/>
                    <a:satMod val="200000"/>
                  </a:srgbClr>
                </a:solidFill>
                <a:latin typeface="Gill Sans MT"/>
              </a:rPr>
              <a:pPr/>
              <a:t>‹n.›</a:t>
            </a:fld>
            <a:endParaRPr lang="it-IT">
              <a:solidFill>
                <a:srgbClr val="E7DEC9">
                  <a:shade val="50000"/>
                  <a:satMod val="200000"/>
                </a:srgbClr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3613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emf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8.emf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emf"/><Relationship Id="rId6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hyperlink" Target="https://arxiv.org/abs/1911.02154v2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32.jpg"/><Relationship Id="rId6" Type="http://schemas.openxmlformats.org/officeDocument/2006/relationships/image" Target="../media/image48.jpg"/><Relationship Id="rId7" Type="http://schemas.openxmlformats.org/officeDocument/2006/relationships/image" Target="../media/image49.jpg"/><Relationship Id="rId8" Type="http://schemas.openxmlformats.org/officeDocument/2006/relationships/image" Target="../media/image50.jpg"/><Relationship Id="rId9" Type="http://schemas.openxmlformats.org/officeDocument/2006/relationships/image" Target="../media/image5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hyperlink" Target="http://hermes.dsf.unica.it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5.png"/><Relationship Id="rId7" Type="http://schemas.openxmlformats.org/officeDocument/2006/relationships/image" Target="../media/image17.jpg"/><Relationship Id="rId8" Type="http://schemas.openxmlformats.org/officeDocument/2006/relationships/image" Target="../media/image18.jp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72119" y="1814408"/>
            <a:ext cx="6597277" cy="365479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it-IT" sz="3600" b="1" i="1" dirty="0" err="1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GrailQuest</a:t>
            </a:r>
            <a:r>
              <a:rPr lang="it-IT" sz="3600" b="1" i="1" dirty="0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it-IT" sz="2000" b="1" dirty="0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/>
            </a:r>
            <a:br>
              <a:rPr lang="it-IT" sz="2000" b="1" dirty="0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</a:br>
            <a:r>
              <a:rPr lang="it-IT" sz="1800" b="1" dirty="0" smtClean="0">
                <a:latin typeface="Times New Roman"/>
                <a:cs typeface="Times New Roman"/>
              </a:rPr>
              <a:t>Gamma-</a:t>
            </a:r>
            <a:r>
              <a:rPr lang="it-IT" sz="1800" b="1" dirty="0" err="1" smtClean="0">
                <a:latin typeface="Times New Roman"/>
                <a:cs typeface="Times New Roman"/>
              </a:rPr>
              <a:t>ray</a:t>
            </a:r>
            <a:r>
              <a:rPr lang="it-IT" sz="1800" b="1" dirty="0" smtClean="0">
                <a:latin typeface="Times New Roman"/>
                <a:cs typeface="Times New Roman"/>
              </a:rPr>
              <a:t> </a:t>
            </a:r>
            <a:r>
              <a:rPr lang="it-IT" sz="1800" b="1" dirty="0" err="1" smtClean="0">
                <a:latin typeface="Times New Roman"/>
                <a:cs typeface="Times New Roman"/>
              </a:rPr>
              <a:t>Astronomy</a:t>
            </a:r>
            <a:r>
              <a:rPr lang="it-IT" sz="1800" b="1" dirty="0" smtClean="0">
                <a:latin typeface="Times New Roman"/>
                <a:cs typeface="Times New Roman"/>
              </a:rPr>
              <a:t> International </a:t>
            </a:r>
            <a:r>
              <a:rPr lang="it-IT" sz="1800" b="1" dirty="0" err="1" smtClean="0">
                <a:latin typeface="Times New Roman"/>
                <a:cs typeface="Times New Roman"/>
              </a:rPr>
              <a:t>Laboratory</a:t>
            </a:r>
            <a:r>
              <a:rPr lang="it-IT" sz="1800" b="1" dirty="0" smtClean="0">
                <a:latin typeface="Times New Roman"/>
                <a:cs typeface="Times New Roman"/>
              </a:rPr>
              <a:t> for Quantum Exploration of Space-Time</a:t>
            </a:r>
            <a:r>
              <a:rPr lang="it-IT" sz="2000" b="1" dirty="0" smtClean="0">
                <a:latin typeface="Times New Roman"/>
                <a:cs typeface="Times New Roman"/>
              </a:rPr>
              <a:t/>
            </a:r>
            <a:br>
              <a:rPr lang="it-IT" sz="2000" b="1" dirty="0" smtClean="0">
                <a:latin typeface="Times New Roman"/>
                <a:cs typeface="Times New Roman"/>
              </a:rPr>
            </a:br>
            <a:r>
              <a:rPr lang="it-IT" sz="2800" b="1" dirty="0" smtClean="0">
                <a:latin typeface="Times New Roman"/>
                <a:cs typeface="Times New Roman"/>
              </a:rPr>
              <a:t>&amp; HERMES </a:t>
            </a:r>
            <a:r>
              <a:rPr lang="it-IT" sz="2800" dirty="0">
                <a:latin typeface="Times New Roman"/>
                <a:cs typeface="Times New Roman"/>
              </a:rPr>
              <a:t/>
            </a:r>
            <a:br>
              <a:rPr lang="it-IT" sz="2800" dirty="0">
                <a:latin typeface="Times New Roman"/>
                <a:cs typeface="Times New Roman"/>
              </a:rPr>
            </a:br>
            <a:r>
              <a:rPr lang="it-IT" sz="1800" b="1" dirty="0">
                <a:latin typeface="Times New Roman"/>
                <a:cs typeface="Times New Roman"/>
              </a:rPr>
              <a:t>High Energy </a:t>
            </a:r>
            <a:r>
              <a:rPr lang="it-IT" sz="1800" b="1" dirty="0" err="1">
                <a:latin typeface="Times New Roman"/>
                <a:cs typeface="Times New Roman"/>
              </a:rPr>
              <a:t>Rapid</a:t>
            </a:r>
            <a:r>
              <a:rPr lang="it-IT" sz="1800" b="1" dirty="0">
                <a:latin typeface="Times New Roman"/>
                <a:cs typeface="Times New Roman"/>
              </a:rPr>
              <a:t> Modular </a:t>
            </a:r>
            <a:r>
              <a:rPr lang="it-IT" sz="1800" b="1" dirty="0" err="1">
                <a:latin typeface="Times New Roman"/>
                <a:cs typeface="Times New Roman"/>
              </a:rPr>
              <a:t>Ensamble</a:t>
            </a:r>
            <a:r>
              <a:rPr lang="it-IT" sz="1800" b="1" dirty="0">
                <a:latin typeface="Times New Roman"/>
                <a:cs typeface="Times New Roman"/>
              </a:rPr>
              <a:t> of </a:t>
            </a:r>
            <a:r>
              <a:rPr lang="it-IT" sz="1800" b="1" dirty="0" err="1" smtClean="0">
                <a:latin typeface="Times New Roman"/>
                <a:cs typeface="Times New Roman"/>
              </a:rPr>
              <a:t>Satellites</a:t>
            </a:r>
            <a:r>
              <a:rPr lang="it-IT" sz="1800" b="1" dirty="0" smtClean="0">
                <a:latin typeface="Times New Roman"/>
                <a:cs typeface="Times New Roman"/>
              </a:rPr>
              <a:t/>
            </a:r>
            <a:br>
              <a:rPr lang="it-IT" sz="1800" b="1" dirty="0" smtClean="0">
                <a:latin typeface="Times New Roman"/>
                <a:cs typeface="Times New Roman"/>
              </a:rPr>
            </a:br>
            <a:r>
              <a:rPr lang="it-IT" sz="1800" b="1" dirty="0" smtClean="0">
                <a:latin typeface="Times New Roman"/>
                <a:cs typeface="Times New Roman"/>
              </a:rPr>
              <a:t/>
            </a:r>
            <a:br>
              <a:rPr lang="it-IT" sz="1800" b="1" dirty="0" smtClean="0">
                <a:latin typeface="Times New Roman"/>
                <a:cs typeface="Times New Roman"/>
              </a:rPr>
            </a:br>
            <a:r>
              <a:rPr lang="it-IT" sz="1800" b="1" dirty="0" err="1" smtClean="0">
                <a:latin typeface="Times New Roman"/>
                <a:cs typeface="Times New Roman"/>
              </a:rPr>
              <a:t>Hunting</a:t>
            </a:r>
            <a:r>
              <a:rPr lang="it-IT" sz="1800" b="1" dirty="0" smtClean="0">
                <a:latin typeface="Times New Roman"/>
                <a:cs typeface="Times New Roman"/>
              </a:rPr>
              <a:t> </a:t>
            </a:r>
            <a:r>
              <a:rPr lang="it-IT" sz="1800" b="1" dirty="0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for </a:t>
            </a:r>
            <a:r>
              <a:rPr lang="it-IT" sz="1800" b="1" dirty="0" err="1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Gravitational</a:t>
            </a:r>
            <a:r>
              <a:rPr lang="it-IT" sz="1800" b="1" dirty="0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it-IT" sz="1800" b="1" dirty="0" err="1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Wave</a:t>
            </a:r>
            <a:r>
              <a:rPr lang="it-IT" sz="1800" b="1" dirty="0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it-IT" sz="1800" b="1" dirty="0" err="1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Electromagnetic</a:t>
            </a:r>
            <a:r>
              <a:rPr lang="it-IT" sz="1800" b="1" dirty="0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it-IT" sz="1800" b="1" dirty="0" err="1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Counterparts</a:t>
            </a:r>
            <a:r>
              <a:rPr lang="it-IT" sz="1800" b="1" dirty="0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</a:t>
            </a:r>
            <a:br>
              <a:rPr lang="it-IT" sz="1800" b="1" dirty="0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</a:br>
            <a:r>
              <a:rPr lang="it-IT" sz="2000" b="1" dirty="0" err="1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Probing</a:t>
            </a:r>
            <a:r>
              <a:rPr lang="it-IT" sz="2000" b="1" dirty="0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Space-Time Quantum </a:t>
            </a:r>
            <a:r>
              <a:rPr lang="it-IT" sz="2000" b="1" dirty="0" err="1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Foam</a:t>
            </a:r>
            <a:r>
              <a:rPr lang="it-IT" sz="2000" b="1" dirty="0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</a:t>
            </a:r>
            <a:br>
              <a:rPr lang="it-IT" sz="2000" b="1" dirty="0" smtClean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</a:br>
            <a:endParaRPr lang="it-IT" sz="2000" dirty="0"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572120" y="4962896"/>
            <a:ext cx="6584579" cy="1146088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it-IT" sz="1600" b="1" dirty="0">
                <a:solidFill>
                  <a:schemeClr val="tx1"/>
                </a:solidFill>
                <a:latin typeface="Times New Roman"/>
                <a:cs typeface="Times New Roman"/>
              </a:rPr>
              <a:t>Luciano </a:t>
            </a:r>
            <a:r>
              <a:rPr lang="it-IT" sz="16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Burderi - </a:t>
            </a:r>
            <a:r>
              <a:rPr lang="it-IT" sz="16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University</a:t>
            </a:r>
            <a:r>
              <a:rPr lang="it-IT" sz="16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of Cagliari</a:t>
            </a:r>
          </a:p>
          <a:p>
            <a:pPr lvl="1">
              <a:spcBef>
                <a:spcPts val="0"/>
              </a:spcBef>
            </a:pPr>
            <a:r>
              <a:rPr lang="it-IT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Tiziana </a:t>
            </a:r>
            <a:r>
              <a:rPr lang="it-IT" sz="1400" dirty="0">
                <a:solidFill>
                  <a:schemeClr val="tx1"/>
                </a:solidFill>
                <a:latin typeface="Times New Roman"/>
                <a:cs typeface="Times New Roman"/>
              </a:rPr>
              <a:t>Di </a:t>
            </a:r>
            <a:r>
              <a:rPr lang="it-IT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Salvo, Andrea </a:t>
            </a:r>
            <a:r>
              <a:rPr lang="it-IT" sz="1400" dirty="0">
                <a:solidFill>
                  <a:schemeClr val="tx1"/>
                </a:solidFill>
                <a:latin typeface="Times New Roman"/>
                <a:cs typeface="Times New Roman"/>
              </a:rPr>
              <a:t>Sanna, </a:t>
            </a:r>
            <a:r>
              <a:rPr lang="it-IT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Fabrizio Fiore, Alessandro </a:t>
            </a:r>
            <a:r>
              <a:rPr lang="it-IT" sz="14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Riggio</a:t>
            </a:r>
            <a:endParaRPr lang="it-IT" sz="14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spcBef>
                <a:spcPts val="0"/>
              </a:spcBef>
            </a:pPr>
            <a:r>
              <a:rPr lang="it-IT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On </a:t>
            </a:r>
            <a:r>
              <a:rPr lang="it-IT" sz="14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behalf</a:t>
            </a:r>
            <a:r>
              <a:rPr lang="it-IT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of the HERMES and </a:t>
            </a:r>
            <a:r>
              <a:rPr lang="it-IT" sz="14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GrailQuest</a:t>
            </a:r>
            <a:r>
              <a:rPr lang="it-IT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Collaborations</a:t>
            </a:r>
            <a:endParaRPr lang="it-IT" sz="1400" dirty="0"/>
          </a:p>
        </p:txBody>
      </p:sp>
      <p:sp>
        <p:nvSpPr>
          <p:cNvPr id="6" name="Rettangolo 5"/>
          <p:cNvSpPr/>
          <p:nvPr/>
        </p:nvSpPr>
        <p:spPr>
          <a:xfrm>
            <a:off x="4479667" y="3582601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 descr="Hermes-Mercu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" y="-2123"/>
            <a:ext cx="2603555" cy="3140678"/>
          </a:xfrm>
          <a:prstGeom prst="rect">
            <a:avLst/>
          </a:prstGeom>
        </p:spPr>
      </p:pic>
      <p:cxnSp>
        <p:nvCxnSpPr>
          <p:cNvPr id="16" name="Connettore 1 15"/>
          <p:cNvCxnSpPr/>
          <p:nvPr/>
        </p:nvCxnSpPr>
        <p:spPr>
          <a:xfrm>
            <a:off x="806824" y="5595490"/>
            <a:ext cx="564776" cy="11693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>
            <a:off x="806824" y="5602941"/>
            <a:ext cx="1250576" cy="5928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H="1">
            <a:off x="1371600" y="6189143"/>
            <a:ext cx="690035" cy="5757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/>
          <p:nvPr/>
        </p:nvCxnSpPr>
        <p:spPr>
          <a:xfrm flipV="1">
            <a:off x="88900" y="6149183"/>
            <a:ext cx="1350433" cy="708817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magine 16" descr="Hermes_logo_ner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51" y="6195746"/>
            <a:ext cx="1314381" cy="67788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676" y="2535687"/>
            <a:ext cx="2603498" cy="2899913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0" y="4089400"/>
            <a:ext cx="360922" cy="825565"/>
          </a:xfrm>
          <a:prstGeom prst="rect">
            <a:avLst/>
          </a:prstGeom>
          <a:gradFill flip="none" rotWithShape="1">
            <a:gsLst>
              <a:gs pos="52000">
                <a:schemeClr val="tx2"/>
              </a:gs>
              <a:gs pos="100000">
                <a:srgbClr val="FFFFFF"/>
              </a:gs>
              <a:gs pos="99000">
                <a:schemeClr val="accent1"/>
              </a:gs>
            </a:gsLst>
            <a:lin ang="606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397000" y="2173390"/>
            <a:ext cx="132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Times New Roman"/>
                <a:cs typeface="Times New Roman"/>
              </a:rPr>
              <a:t>HERMES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-69476" y="4965765"/>
            <a:ext cx="132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GrailQuest</a:t>
            </a:r>
            <a:endParaRPr lang="it-IT" b="1" i="1" dirty="0">
              <a:solidFill>
                <a:srgbClr val="FFFF00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0000">
            <a:off x="977940" y="3157442"/>
            <a:ext cx="371727" cy="49168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00000">
            <a:off x="622526" y="3319269"/>
            <a:ext cx="279174" cy="41996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912" y="3060700"/>
            <a:ext cx="287107" cy="396271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200000">
            <a:off x="230881" y="3439442"/>
            <a:ext cx="299872" cy="439857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079" y="2542722"/>
            <a:ext cx="2603498" cy="2899913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5597" y="4096435"/>
            <a:ext cx="360922" cy="825565"/>
          </a:xfrm>
          <a:prstGeom prst="rect">
            <a:avLst/>
          </a:prstGeom>
          <a:gradFill flip="none" rotWithShape="1">
            <a:gsLst>
              <a:gs pos="52000">
                <a:schemeClr val="tx2"/>
              </a:gs>
              <a:gs pos="100000">
                <a:srgbClr val="FFFFFF"/>
              </a:gs>
              <a:gs pos="99000">
                <a:schemeClr val="accent1"/>
              </a:gs>
            </a:gsLst>
            <a:lin ang="606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/>
          <p:cNvSpPr/>
          <p:nvPr/>
        </p:nvSpPr>
        <p:spPr>
          <a:xfrm>
            <a:off x="-63879" y="4972800"/>
            <a:ext cx="132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GrailQuest</a:t>
            </a:r>
            <a:endParaRPr lang="it-IT" b="1" i="1" dirty="0">
              <a:solidFill>
                <a:srgbClr val="FFFF00"/>
              </a:solidFill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00000">
            <a:off x="987654" y="3035508"/>
            <a:ext cx="528454" cy="618569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00000">
            <a:off x="628123" y="3326304"/>
            <a:ext cx="279174" cy="419960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4509" y="3067735"/>
            <a:ext cx="287107" cy="396271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200000">
            <a:off x="236478" y="3446477"/>
            <a:ext cx="299872" cy="43985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616202" y="6071624"/>
            <a:ext cx="249765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Please, visit our websites:</a:t>
            </a:r>
            <a:endParaRPr lang="en-US" sz="1600" b="1" baseline="30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it-IT" sz="1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http://</a:t>
            </a:r>
            <a:r>
              <a:rPr lang="it-IT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hermes.dsf.unica.it</a:t>
            </a:r>
            <a:endParaRPr lang="it-IT" sz="1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it-IT" sz="16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www.hermes-sp.eu</a:t>
            </a:r>
            <a:endParaRPr lang="it-IT" sz="1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magine 3" descr="edrs_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" y="5408717"/>
            <a:ext cx="2597958" cy="1461350"/>
          </a:xfrm>
          <a:prstGeom prst="rect">
            <a:avLst/>
          </a:prstGeom>
        </p:spPr>
      </p:pic>
      <p:pic>
        <p:nvPicPr>
          <p:cNvPr id="8" name="Immagine 7" descr="Simboli presentazione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08" y="6142850"/>
            <a:ext cx="3087285" cy="824894"/>
          </a:xfrm>
          <a:prstGeom prst="rect">
            <a:avLst/>
          </a:prstGeom>
        </p:spPr>
      </p:pic>
      <p:pic>
        <p:nvPicPr>
          <p:cNvPr id="7" name="Immagine 6" descr="2021Theseus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19" y="2"/>
            <a:ext cx="6612417" cy="21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8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2"/>
          <p:cNvSpPr txBox="1"/>
          <p:nvPr/>
        </p:nvSpPr>
        <p:spPr>
          <a:xfrm>
            <a:off x="7643705" y="2817902"/>
            <a:ext cx="816309" cy="568347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</p:txBody>
      </p:sp>
      <p:sp>
        <p:nvSpPr>
          <p:cNvPr id="208" name="TextShape 3"/>
          <p:cNvSpPr txBox="1"/>
          <p:nvPr/>
        </p:nvSpPr>
        <p:spPr>
          <a:xfrm rot="16200000">
            <a:off x="6652480" y="3634170"/>
            <a:ext cx="2612240" cy="56870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</p:txBody>
      </p:sp>
      <p:sp>
        <p:nvSpPr>
          <p:cNvPr id="210" name="TextShape 5"/>
          <p:cNvSpPr txBox="1"/>
          <p:nvPr/>
        </p:nvSpPr>
        <p:spPr>
          <a:xfrm>
            <a:off x="927100" y="0"/>
            <a:ext cx="8197320" cy="106916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US" sz="2800" b="1" spc="-1" dirty="0">
                <a:latin typeface="Times New Roman"/>
                <a:cs typeface="Times New Roman"/>
              </a:rPr>
              <a:t>GW Triangulation &amp; EM counterparts</a:t>
            </a:r>
          </a:p>
          <a:p>
            <a:pPr algn="ctr"/>
            <a:r>
              <a:rPr lang="en-US" sz="2800" b="1" spc="-1" dirty="0">
                <a:latin typeface="Times New Roman"/>
                <a:cs typeface="Times New Roman"/>
              </a:rPr>
              <a:t>(Fermi GBM, INTEGRAL, HERMES Pathfinder) </a:t>
            </a:r>
            <a:endParaRPr lang="en-US" sz="2800" spc="-1" dirty="0">
              <a:latin typeface="Times New Roman"/>
              <a:cs typeface="Times New Roman"/>
            </a:endParaRPr>
          </a:p>
        </p:txBody>
      </p:sp>
      <p:pic>
        <p:nvPicPr>
          <p:cNvPr id="5" name="Immagine 4" descr="GW170817_orig_2deg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40" y="1079500"/>
            <a:ext cx="5803900" cy="557644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7" name="CasellaDiTesto 6"/>
          <p:cNvSpPr txBox="1"/>
          <p:nvPr/>
        </p:nvSpPr>
        <p:spPr>
          <a:xfrm>
            <a:off x="241317" y="1464802"/>
            <a:ext cx="265429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latin typeface="Times New Roman"/>
                <a:cs typeface="Times New Roman"/>
              </a:rPr>
              <a:t>Example</a:t>
            </a:r>
            <a:r>
              <a:rPr lang="it-IT" dirty="0" smtClean="0">
                <a:latin typeface="Times New Roman"/>
                <a:cs typeface="Times New Roman"/>
              </a:rPr>
              <a:t>:</a:t>
            </a:r>
          </a:p>
          <a:p>
            <a:endParaRPr lang="it-IT" dirty="0" smtClean="0">
              <a:latin typeface="Times New Roman"/>
              <a:cs typeface="Times New Roman"/>
            </a:endParaRPr>
          </a:p>
          <a:p>
            <a:r>
              <a:rPr lang="it-IT" dirty="0" smtClean="0">
                <a:latin typeface="Times New Roman"/>
                <a:cs typeface="Times New Roman"/>
              </a:rPr>
              <a:t>long </a:t>
            </a:r>
            <a:r>
              <a:rPr lang="it-IT" dirty="0" err="1" smtClean="0">
                <a:latin typeface="Times New Roman"/>
                <a:cs typeface="Times New Roman"/>
              </a:rPr>
              <a:t>bright</a:t>
            </a:r>
            <a:r>
              <a:rPr lang="it-IT" dirty="0" smtClean="0">
                <a:latin typeface="Times New Roman"/>
                <a:cs typeface="Times New Roman"/>
              </a:rPr>
              <a:t> GRB </a:t>
            </a:r>
          </a:p>
          <a:p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6.5 </a:t>
            </a:r>
            <a:r>
              <a:rPr lang="it-IT" dirty="0" err="1">
                <a:solidFill>
                  <a:srgbClr val="000000"/>
                </a:solidFill>
                <a:latin typeface="Times New Roman"/>
                <a:cs typeface="Times New Roman"/>
              </a:rPr>
              <a:t>phot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lang="it-IT" dirty="0" err="1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cm</a:t>
            </a:r>
            <a:r>
              <a:rPr lang="it-IT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 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(source)</a:t>
            </a:r>
            <a:endParaRPr lang="it-IT" baseline="30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Times New Roman"/>
                <a:cs typeface="Times New Roman"/>
              </a:rPr>
              <a:t>phot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lang="it-IT" dirty="0" err="1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cm</a:t>
            </a:r>
            <a:r>
              <a:rPr lang="it-IT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 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(background)</a:t>
            </a:r>
            <a:endParaRPr lang="it-IT" baseline="30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30 </a:t>
            </a:r>
            <a:r>
              <a:rPr lang="it-IT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duration</a:t>
            </a:r>
            <a:endParaRPr lang="it-IT" dirty="0">
              <a:latin typeface="Times New Roman"/>
              <a:cs typeface="Times New Roman"/>
            </a:endParaRPr>
          </a:p>
          <a:p>
            <a:r>
              <a:rPr lang="it-IT" dirty="0" smtClean="0">
                <a:latin typeface="Times New Roman"/>
                <a:cs typeface="Times New Roman"/>
              </a:rPr>
              <a:t>50</a:t>
            </a:r>
            <a:r>
              <a:rPr lang="it-IT" dirty="0">
                <a:latin typeface="Times New Roman"/>
                <a:cs typeface="Times New Roman"/>
              </a:rPr>
              <a:t>-300 </a:t>
            </a:r>
            <a:r>
              <a:rPr lang="it-IT" dirty="0" err="1" smtClean="0">
                <a:latin typeface="Times New Roman"/>
                <a:cs typeface="Times New Roman"/>
              </a:rPr>
              <a:t>keV</a:t>
            </a:r>
            <a:r>
              <a:rPr lang="it-IT" dirty="0" smtClean="0">
                <a:latin typeface="Times New Roman"/>
                <a:cs typeface="Times New Roman"/>
              </a:rPr>
              <a:t> band</a:t>
            </a:r>
          </a:p>
          <a:p>
            <a:endParaRPr lang="it-IT" dirty="0">
              <a:latin typeface="Times New Roman"/>
              <a:cs typeface="Times New Roman"/>
            </a:endParaRPr>
          </a:p>
          <a:p>
            <a:r>
              <a:rPr lang="it-IT" dirty="0">
                <a:latin typeface="Times New Roman"/>
                <a:cs typeface="Times New Roman"/>
              </a:rPr>
              <a:t>3 </a:t>
            </a:r>
            <a:r>
              <a:rPr lang="it-IT" dirty="0" err="1">
                <a:latin typeface="Times New Roman"/>
                <a:cs typeface="Times New Roman"/>
              </a:rPr>
              <a:t>satellites</a:t>
            </a:r>
            <a:r>
              <a:rPr lang="it-IT" dirty="0">
                <a:latin typeface="Times New Roman"/>
                <a:cs typeface="Times New Roman"/>
              </a:rPr>
              <a:t> each of</a:t>
            </a:r>
          </a:p>
          <a:p>
            <a:r>
              <a:rPr lang="it-IT" dirty="0" err="1">
                <a:latin typeface="Times New Roman"/>
                <a:cs typeface="Times New Roman"/>
              </a:rPr>
              <a:t>effective</a:t>
            </a:r>
            <a:r>
              <a:rPr lang="it-IT" dirty="0">
                <a:latin typeface="Times New Roman"/>
                <a:cs typeface="Times New Roman"/>
              </a:rPr>
              <a:t> area: </a:t>
            </a:r>
            <a:r>
              <a:rPr lang="it-IT" dirty="0" smtClean="0">
                <a:latin typeface="Times New Roman"/>
                <a:cs typeface="Times New Roman"/>
              </a:rPr>
              <a:t>50 cm</a:t>
            </a:r>
            <a:r>
              <a:rPr lang="it-IT" baseline="30000" dirty="0" smtClean="0">
                <a:latin typeface="Times New Roman"/>
                <a:cs typeface="Times New Roman"/>
              </a:rPr>
              <a:t>2</a:t>
            </a:r>
          </a:p>
          <a:p>
            <a:endParaRPr lang="it-IT" baseline="30000" dirty="0">
              <a:latin typeface="Times New Roman"/>
              <a:cs typeface="Times New Roman"/>
            </a:endParaRPr>
          </a:p>
          <a:p>
            <a:r>
              <a:rPr lang="it-IT" dirty="0" err="1">
                <a:latin typeface="Times New Roman"/>
                <a:cs typeface="Times New Roman"/>
              </a:rPr>
              <a:t>σ</a:t>
            </a:r>
            <a:r>
              <a:rPr lang="it-IT" baseline="-25000" dirty="0" err="1">
                <a:latin typeface="Times New Roman"/>
                <a:cs typeface="Times New Roman"/>
              </a:rPr>
              <a:t>ToA</a:t>
            </a:r>
            <a:r>
              <a:rPr lang="it-IT" dirty="0">
                <a:latin typeface="Times New Roman"/>
                <a:cs typeface="Times New Roman"/>
              </a:rPr>
              <a:t> ≈ 1 </a:t>
            </a:r>
            <a:r>
              <a:rPr lang="it-IT" dirty="0" err="1">
                <a:latin typeface="Times New Roman"/>
                <a:cs typeface="Times New Roman"/>
              </a:rPr>
              <a:t>ms</a:t>
            </a:r>
            <a:r>
              <a:rPr lang="it-IT" dirty="0">
                <a:latin typeface="Times New Roman"/>
                <a:cs typeface="Times New Roman"/>
              </a:rPr>
              <a:t> </a:t>
            </a:r>
            <a:endParaRPr lang="it-IT" dirty="0" smtClean="0">
              <a:latin typeface="Times New Roman"/>
              <a:cs typeface="Times New Roman"/>
            </a:endParaRPr>
          </a:p>
          <a:p>
            <a:r>
              <a:rPr lang="it-IT" dirty="0" smtClean="0">
                <a:latin typeface="Times New Roman"/>
                <a:cs typeface="Times New Roman"/>
              </a:rPr>
              <a:t>&lt;baseline&gt; </a:t>
            </a:r>
            <a:r>
              <a:rPr lang="it-IT" dirty="0">
                <a:latin typeface="Times New Roman"/>
                <a:cs typeface="Times New Roman"/>
              </a:rPr>
              <a:t>≈ </a:t>
            </a:r>
            <a:r>
              <a:rPr lang="it-IT" dirty="0" smtClean="0">
                <a:latin typeface="Times New Roman"/>
                <a:cs typeface="Times New Roman"/>
              </a:rPr>
              <a:t>6000 km </a:t>
            </a:r>
            <a:endParaRPr lang="it-IT" dirty="0">
              <a:latin typeface="Times New Roman"/>
              <a:cs typeface="Times New Roman"/>
            </a:endParaRPr>
          </a:p>
          <a:p>
            <a:r>
              <a:rPr lang="it-IT" dirty="0" err="1">
                <a:latin typeface="Times New Roman"/>
                <a:cs typeface="Times New Roman"/>
              </a:rPr>
              <a:t>positional</a:t>
            </a:r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dirty="0" err="1">
                <a:latin typeface="Times New Roman"/>
                <a:cs typeface="Times New Roman"/>
              </a:rPr>
              <a:t>accuracy</a:t>
            </a:r>
            <a:r>
              <a:rPr lang="it-IT" dirty="0">
                <a:latin typeface="Times New Roman"/>
                <a:cs typeface="Times New Roman"/>
              </a:rPr>
              <a:t>: </a:t>
            </a:r>
            <a:r>
              <a:rPr lang="it-IT" dirty="0" smtClean="0">
                <a:latin typeface="Times New Roman"/>
                <a:cs typeface="Times New Roman"/>
              </a:rPr>
              <a:t>3 </a:t>
            </a:r>
            <a:r>
              <a:rPr lang="it-IT" dirty="0" err="1">
                <a:latin typeface="Times New Roman"/>
                <a:cs typeface="Times New Roman"/>
              </a:rPr>
              <a:t>deg</a:t>
            </a:r>
            <a:r>
              <a:rPr lang="it-IT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9" name="Ovale 8"/>
          <p:cNvSpPr/>
          <p:nvPr/>
        </p:nvSpPr>
        <p:spPr>
          <a:xfrm>
            <a:off x="5317067" y="2720537"/>
            <a:ext cx="270000" cy="270000"/>
          </a:xfrm>
          <a:prstGeom prst="ellipse">
            <a:avLst/>
          </a:prstGeom>
          <a:solidFill>
            <a:srgbClr val="FF0000">
              <a:alpha val="85000"/>
            </a:srgbClr>
          </a:solidFill>
          <a:ln>
            <a:solidFill>
              <a:srgbClr val="FF0000"/>
            </a:solidFill>
          </a:ln>
          <a:effectLst>
            <a:reflection endPos="0" dist="50800" dir="5400000" sy="-100000" algn="bl" rotWithShape="0"/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30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716" y="3202053"/>
            <a:ext cx="3302632" cy="367597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-7974" y="2630709"/>
            <a:ext cx="69676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Times New Roman"/>
              </a:rPr>
              <a:t>Existence of a Minimal Length (String theories, etc.)</a:t>
            </a:r>
          </a:p>
          <a:p>
            <a:endParaRPr lang="en-GB" dirty="0" smtClean="0">
              <a:latin typeface="Times New Roman"/>
            </a:endParaRPr>
          </a:p>
          <a:p>
            <a:pPr algn="ctr"/>
            <a:r>
              <a:rPr lang="it-IT" dirty="0" err="1" smtClean="0">
                <a:solidFill>
                  <a:srgbClr val="000000"/>
                </a:solidFill>
                <a:latin typeface="Charter Italic"/>
                <a:ea typeface="游明朝"/>
                <a:cs typeface="Times New Roman"/>
              </a:rPr>
              <a:t>l</a:t>
            </a:r>
            <a:r>
              <a:rPr lang="it-IT" baseline="-25000" dirty="0" err="1" smtClean="0">
                <a:solidFill>
                  <a:srgbClr val="000000"/>
                </a:solidFill>
                <a:latin typeface="Times New Roman"/>
                <a:ea typeface="游明朝"/>
              </a:rPr>
              <a:t>MIN</a:t>
            </a:r>
            <a:r>
              <a:rPr lang="it-IT" baseline="-25000" dirty="0" smtClean="0">
                <a:solidFill>
                  <a:srgbClr val="000000"/>
                </a:solidFill>
                <a:latin typeface="Times New Roman"/>
                <a:ea typeface="游明朝"/>
              </a:rPr>
              <a:t> </a:t>
            </a:r>
            <a:r>
              <a:rPr lang="it-IT" dirty="0">
                <a:solidFill>
                  <a:srgbClr val="000000"/>
                </a:solidFill>
                <a:latin typeface="Times New Roman"/>
                <a:ea typeface="游明朝"/>
              </a:rPr>
              <a:t>≈ </a:t>
            </a:r>
            <a:r>
              <a:rPr lang="it-IT" dirty="0" err="1">
                <a:solidFill>
                  <a:srgbClr val="000000"/>
                </a:solidFill>
                <a:latin typeface="Charter Italic"/>
                <a:ea typeface="游明朝"/>
                <a:cs typeface="Times New Roman"/>
              </a:rPr>
              <a:t>l</a:t>
            </a:r>
            <a:r>
              <a:rPr lang="it-IT" baseline="-25000" dirty="0" err="1">
                <a:solidFill>
                  <a:srgbClr val="000000"/>
                </a:solidFill>
                <a:latin typeface="Times New Roman"/>
                <a:ea typeface="游明朝"/>
              </a:rPr>
              <a:t>PLANCK</a:t>
            </a:r>
            <a:r>
              <a:rPr lang="it-IT" dirty="0">
                <a:solidFill>
                  <a:srgbClr val="000000"/>
                </a:solidFill>
                <a:latin typeface="Times New Roman"/>
                <a:ea typeface="游明朝"/>
              </a:rPr>
              <a:t> = [</a:t>
            </a:r>
            <a:r>
              <a:rPr lang="it-IT" dirty="0" err="1">
                <a:solidFill>
                  <a:srgbClr val="000000"/>
                </a:solidFill>
                <a:latin typeface="Times New Roman"/>
                <a:ea typeface="游明朝"/>
              </a:rPr>
              <a:t>Gh</a:t>
            </a:r>
            <a:r>
              <a:rPr lang="it-IT" dirty="0">
                <a:solidFill>
                  <a:srgbClr val="000000"/>
                </a:solidFill>
                <a:latin typeface="Times New Roman"/>
                <a:ea typeface="游明朝"/>
              </a:rPr>
              <a:t>/(2πc</a:t>
            </a:r>
            <a:r>
              <a:rPr lang="it-IT" baseline="30000" dirty="0">
                <a:solidFill>
                  <a:srgbClr val="000000"/>
                </a:solidFill>
                <a:latin typeface="Times New Roman"/>
                <a:ea typeface="游明朝"/>
              </a:rPr>
              <a:t>3</a:t>
            </a:r>
            <a:r>
              <a:rPr lang="it-IT" dirty="0">
                <a:solidFill>
                  <a:srgbClr val="000000"/>
                </a:solidFill>
                <a:latin typeface="Times New Roman"/>
                <a:ea typeface="游明朝"/>
              </a:rPr>
              <a:t>)]</a:t>
            </a:r>
            <a:r>
              <a:rPr lang="it-IT" baseline="30000" dirty="0">
                <a:solidFill>
                  <a:srgbClr val="000000"/>
                </a:solidFill>
                <a:latin typeface="Times New Roman"/>
                <a:ea typeface="游明朝"/>
              </a:rPr>
              <a:t>1/2</a:t>
            </a:r>
            <a:r>
              <a:rPr lang="it-IT" dirty="0">
                <a:solidFill>
                  <a:srgbClr val="000000"/>
                </a:solidFill>
                <a:latin typeface="Times New Roman"/>
                <a:ea typeface="游明朝"/>
              </a:rPr>
              <a:t> = 1.6 × 10</a:t>
            </a:r>
            <a:r>
              <a:rPr lang="it-IT" baseline="30000" dirty="0">
                <a:solidFill>
                  <a:srgbClr val="000000"/>
                </a:solidFill>
                <a:latin typeface="Times New Roman"/>
                <a:ea typeface="游明朝"/>
              </a:rPr>
              <a:t>-33</a:t>
            </a:r>
            <a:r>
              <a:rPr lang="it-IT" dirty="0">
                <a:solidFill>
                  <a:srgbClr val="000000"/>
                </a:solidFill>
                <a:latin typeface="Times New Roman"/>
                <a:ea typeface="游明朝"/>
              </a:rPr>
              <a:t> 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ea typeface="游明朝"/>
              </a:rPr>
              <a:t>cm</a:t>
            </a:r>
            <a:r>
              <a:rPr lang="it-IT" dirty="0" smtClean="0"/>
              <a:t> </a:t>
            </a:r>
          </a:p>
          <a:p>
            <a:pPr algn="ctr"/>
            <a:r>
              <a:rPr lang="en-GB" dirty="0" smtClean="0">
                <a:latin typeface="Times New Roman"/>
              </a:rPr>
              <a:t> </a:t>
            </a:r>
          </a:p>
          <a:p>
            <a:r>
              <a:rPr lang="en-GB" dirty="0" smtClean="0">
                <a:latin typeface="Times New Roman"/>
              </a:rPr>
              <a:t>implies: </a:t>
            </a:r>
          </a:p>
          <a:p>
            <a:endParaRPr lang="en-GB" dirty="0" smtClean="0">
              <a:latin typeface="Times New Roman"/>
            </a:endParaRPr>
          </a:p>
          <a:p>
            <a:pPr marL="400050" indent="-400050">
              <a:buAutoNum type="romanLcParenR"/>
            </a:pPr>
            <a:r>
              <a:rPr lang="en-GB" dirty="0" smtClean="0">
                <a:latin typeface="Times New Roman"/>
              </a:rPr>
              <a:t>Lorentz Invariance Violation (LIV): no further Lorentz contraction</a:t>
            </a:r>
          </a:p>
          <a:p>
            <a:pPr marL="400050" indent="-400050">
              <a:buAutoNum type="romanLcParenR"/>
            </a:pPr>
            <a:r>
              <a:rPr lang="en-GB" dirty="0" smtClean="0">
                <a:latin typeface="Times New Roman"/>
              </a:rPr>
              <a:t>Space has the structure of a crystal lattice and </a:t>
            </a:r>
            <a:r>
              <a:rPr lang="en-GB" dirty="0">
                <a:latin typeface="Times New Roman"/>
              </a:rPr>
              <a:t>therefore </a:t>
            </a:r>
            <a:endParaRPr lang="en-GB" dirty="0" smtClean="0">
              <a:latin typeface="Times New Roman"/>
            </a:endParaRPr>
          </a:p>
          <a:p>
            <a:pPr marL="400050" indent="-400050">
              <a:buAutoNum type="romanLcParenR"/>
            </a:pPr>
            <a:r>
              <a:rPr lang="en-GB" dirty="0" smtClean="0">
                <a:latin typeface="Times New Roman"/>
              </a:rPr>
              <a:t>Existence </a:t>
            </a:r>
            <a:r>
              <a:rPr lang="en-GB" dirty="0">
                <a:latin typeface="Times New Roman"/>
              </a:rPr>
              <a:t>of a d</a:t>
            </a:r>
            <a:r>
              <a:rPr lang="en-GB" dirty="0" smtClean="0">
                <a:latin typeface="Times New Roman"/>
              </a:rPr>
              <a:t>ispersion law for photons </a:t>
            </a:r>
            <a:r>
              <a:rPr lang="en-GB" i="1" dirty="0" smtClean="0">
                <a:latin typeface="Times New Roman"/>
              </a:rPr>
              <a:t>in </a:t>
            </a:r>
            <a:r>
              <a:rPr lang="en-GB" i="1" dirty="0" err="1" smtClean="0">
                <a:latin typeface="Times New Roman"/>
              </a:rPr>
              <a:t>vacuo</a:t>
            </a:r>
            <a:r>
              <a:rPr lang="en-GB" i="1" dirty="0" smtClean="0">
                <a:latin typeface="Times New Roman"/>
              </a:rPr>
              <a:t> </a:t>
            </a:r>
          </a:p>
          <a:p>
            <a:pPr marL="400050" indent="-400050">
              <a:buAutoNum type="romanLcParenR" startAt="2"/>
            </a:pPr>
            <a:endParaRPr lang="en-GB" dirty="0">
              <a:latin typeface="Times New Roman"/>
            </a:endParaRPr>
          </a:p>
          <a:p>
            <a:r>
              <a:rPr lang="en-GB" dirty="0">
                <a:latin typeface="Times New Roman"/>
              </a:rPr>
              <a:t>|</a:t>
            </a:r>
            <a:r>
              <a:rPr lang="en-GB" dirty="0" err="1">
                <a:latin typeface="Times New Roman"/>
              </a:rPr>
              <a:t>v</a:t>
            </a:r>
            <a:r>
              <a:rPr lang="en-GB" baseline="-25000" dirty="0" err="1">
                <a:latin typeface="Times New Roman"/>
              </a:rPr>
              <a:t>phot</a:t>
            </a:r>
            <a:r>
              <a:rPr lang="en-GB" dirty="0">
                <a:latin typeface="Times New Roman"/>
              </a:rPr>
              <a:t>/c − 1| ≈  </a:t>
            </a:r>
            <a:r>
              <a:rPr lang="en-GB" dirty="0" err="1">
                <a:latin typeface="Times New Roman"/>
              </a:rPr>
              <a:t>ξ</a:t>
            </a:r>
            <a:r>
              <a:rPr lang="en-GB" dirty="0">
                <a:latin typeface="Times New Roman"/>
              </a:rPr>
              <a:t> </a:t>
            </a:r>
            <a:r>
              <a:rPr lang="en-GB" dirty="0" err="1">
                <a:latin typeface="Times New Roman"/>
              </a:rPr>
              <a:t>E</a:t>
            </a:r>
            <a:r>
              <a:rPr lang="en-GB" baseline="-25000" dirty="0" err="1">
                <a:latin typeface="Times New Roman"/>
              </a:rPr>
              <a:t>phot</a:t>
            </a:r>
            <a:r>
              <a:rPr lang="en-GB" dirty="0">
                <a:latin typeface="Times New Roman"/>
              </a:rPr>
              <a:t>/(M</a:t>
            </a:r>
            <a:r>
              <a:rPr lang="en-GB" baseline="-25000" dirty="0">
                <a:latin typeface="Times New Roman"/>
              </a:rPr>
              <a:t>QG</a:t>
            </a:r>
            <a:r>
              <a:rPr lang="en-GB" dirty="0">
                <a:latin typeface="Times New Roman"/>
              </a:rPr>
              <a:t> c</a:t>
            </a:r>
            <a:r>
              <a:rPr lang="en-GB" baseline="30000" dirty="0">
                <a:latin typeface="Times New Roman"/>
              </a:rPr>
              <a:t>2</a:t>
            </a:r>
            <a:r>
              <a:rPr lang="en-GB" dirty="0">
                <a:latin typeface="Times New Roman"/>
              </a:rPr>
              <a:t>)</a:t>
            </a:r>
            <a:r>
              <a:rPr lang="en-GB" baseline="30000" dirty="0">
                <a:latin typeface="Times New Roman"/>
              </a:rPr>
              <a:t>n</a:t>
            </a:r>
            <a:r>
              <a:rPr lang="en-GB" dirty="0">
                <a:latin typeface="Times New Roman"/>
              </a:rPr>
              <a:t>     </a:t>
            </a:r>
          </a:p>
          <a:p>
            <a:r>
              <a:rPr lang="en-GB" dirty="0" err="1">
                <a:latin typeface="Times New Roman"/>
              </a:rPr>
              <a:t>ξ</a:t>
            </a:r>
            <a:r>
              <a:rPr lang="en-GB" dirty="0">
                <a:latin typeface="Times New Roman"/>
              </a:rPr>
              <a:t> ≈ 1    </a:t>
            </a:r>
          </a:p>
          <a:p>
            <a:r>
              <a:rPr lang="en-GB" dirty="0">
                <a:latin typeface="Times New Roman"/>
              </a:rPr>
              <a:t>n = 1,2 (first or second order corrections)</a:t>
            </a:r>
          </a:p>
          <a:p>
            <a:r>
              <a:rPr lang="en-GB" dirty="0">
                <a:latin typeface="Times New Roman"/>
              </a:rPr>
              <a:t>M</a:t>
            </a:r>
            <a:r>
              <a:rPr lang="en-GB" baseline="-25000" dirty="0">
                <a:latin typeface="Times New Roman"/>
              </a:rPr>
              <a:t>QG</a:t>
            </a:r>
            <a:r>
              <a:rPr lang="en-GB" dirty="0">
                <a:latin typeface="Times New Roman"/>
              </a:rPr>
              <a:t> = </a:t>
            </a:r>
            <a:r>
              <a:rPr lang="en-GB" dirty="0" err="1">
                <a:latin typeface="Times New Roman"/>
              </a:rPr>
              <a:t>ζ</a:t>
            </a:r>
            <a:r>
              <a:rPr lang="en-GB" dirty="0">
                <a:latin typeface="Times New Roman"/>
              </a:rPr>
              <a:t> </a:t>
            </a:r>
            <a:r>
              <a:rPr lang="en-GB" dirty="0" err="1">
                <a:latin typeface="Times New Roman"/>
              </a:rPr>
              <a:t>m</a:t>
            </a:r>
            <a:r>
              <a:rPr lang="en-GB" baseline="-25000" dirty="0" err="1">
                <a:latin typeface="Times New Roman"/>
              </a:rPr>
              <a:t>PLANCK</a:t>
            </a:r>
            <a:r>
              <a:rPr lang="en-GB" baseline="-25000" dirty="0">
                <a:latin typeface="Times New Roman"/>
              </a:rPr>
              <a:t>        </a:t>
            </a:r>
            <a:r>
              <a:rPr lang="en-GB" dirty="0">
                <a:latin typeface="Times New Roman"/>
              </a:rPr>
              <a:t>(</a:t>
            </a:r>
            <a:r>
              <a:rPr lang="en-GB" dirty="0" err="1">
                <a:latin typeface="Times New Roman"/>
              </a:rPr>
              <a:t>ζ</a:t>
            </a:r>
            <a:r>
              <a:rPr lang="en-GB" dirty="0">
                <a:latin typeface="Times New Roman"/>
              </a:rPr>
              <a:t> ≈ 1)</a:t>
            </a:r>
          </a:p>
          <a:p>
            <a:r>
              <a:rPr lang="en-GB" dirty="0" err="1">
                <a:latin typeface="Times New Roman"/>
              </a:rPr>
              <a:t>m</a:t>
            </a:r>
            <a:r>
              <a:rPr lang="en-GB" baseline="-25000" dirty="0" err="1">
                <a:latin typeface="Times New Roman"/>
              </a:rPr>
              <a:t>PLANCK</a:t>
            </a:r>
            <a:r>
              <a:rPr lang="en-GB" baseline="-25000" dirty="0">
                <a:latin typeface="Times New Roman"/>
              </a:rPr>
              <a:t>  </a:t>
            </a:r>
            <a:r>
              <a:rPr lang="en-GB" dirty="0">
                <a:latin typeface="Times New Roman"/>
              </a:rPr>
              <a:t>= (</a:t>
            </a:r>
            <a:r>
              <a:rPr lang="en-GB" dirty="0" err="1">
                <a:latin typeface="Times New Roman"/>
              </a:rPr>
              <a:t>hc</a:t>
            </a:r>
            <a:r>
              <a:rPr lang="en-GB" dirty="0">
                <a:latin typeface="Times New Roman"/>
              </a:rPr>
              <a:t>/2πG)</a:t>
            </a:r>
            <a:r>
              <a:rPr lang="en-GB" baseline="30000" dirty="0">
                <a:latin typeface="Times New Roman"/>
              </a:rPr>
              <a:t>½</a:t>
            </a:r>
            <a:r>
              <a:rPr lang="en-GB" dirty="0">
                <a:latin typeface="Times New Roman"/>
              </a:rPr>
              <a:t> = 21.8 10</a:t>
            </a:r>
            <a:r>
              <a:rPr lang="en-GB" baseline="30000" dirty="0">
                <a:latin typeface="Times New Roman"/>
              </a:rPr>
              <a:t>−6 </a:t>
            </a:r>
            <a:r>
              <a:rPr lang="en-GB" dirty="0" smtClean="0">
                <a:latin typeface="Times New Roman"/>
              </a:rPr>
              <a:t>g</a:t>
            </a:r>
            <a:endParaRPr lang="en-GB" dirty="0">
              <a:latin typeface="Times New Roman"/>
            </a:endParaRPr>
          </a:p>
        </p:txBody>
      </p:sp>
      <p:pic>
        <p:nvPicPr>
          <p:cNvPr id="5" name="Immagine 4" descr="figure-1-the-quantum-structure-of-space-time-described-using-causal-dynamic-triangulations-2592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865"/>
            <a:ext cx="9144000" cy="215052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5748" y="1710287"/>
            <a:ext cx="7868581" cy="916545"/>
          </a:xfrm>
        </p:spPr>
        <p:txBody>
          <a:bodyPr>
            <a:normAutofit fontScale="90000"/>
          </a:bodyPr>
          <a:lstStyle/>
          <a:p>
            <a:r>
              <a:rPr lang="en-GB" sz="2000" b="1" dirty="0" smtClean="0">
                <a:latin typeface="Times New Roman"/>
                <a:cs typeface="Times New Roman"/>
              </a:rPr>
              <a:t>Quantum Gravity</a:t>
            </a:r>
            <a:br>
              <a:rPr lang="en-GB" sz="2000" b="1" dirty="0" smtClean="0">
                <a:latin typeface="Times New Roman"/>
                <a:cs typeface="Times New Roman"/>
              </a:rPr>
            </a:br>
            <a:r>
              <a:rPr lang="en-GB" sz="2000" b="1" dirty="0" smtClean="0">
                <a:latin typeface="Times New Roman"/>
                <a:cs typeface="Times New Roman"/>
              </a:rPr>
              <a:t> </a:t>
            </a:r>
            <a:r>
              <a:rPr lang="en-GB" sz="2000" b="1" dirty="0">
                <a:latin typeface="Times New Roman"/>
                <a:cs typeface="Times New Roman"/>
              </a:rPr>
              <a:t>Minimal Length </a:t>
            </a:r>
            <a:r>
              <a:rPr lang="en-GB" sz="2000" b="1" dirty="0" err="1" smtClean="0">
                <a:latin typeface="Times New Roman"/>
                <a:cs typeface="Times New Roman"/>
              </a:rPr>
              <a:t>Hypotesis</a:t>
            </a:r>
            <a:r>
              <a:rPr lang="en-GB" sz="2000" b="1" dirty="0" smtClean="0">
                <a:latin typeface="Times New Roman"/>
                <a:cs typeface="Times New Roman"/>
              </a:rPr>
              <a:t>,  </a:t>
            </a:r>
            <a:r>
              <a:rPr lang="it-IT" sz="2000" b="1" dirty="0">
                <a:latin typeface="Times New Roman"/>
              </a:rPr>
              <a:t>LIV and </a:t>
            </a:r>
            <a:r>
              <a:rPr lang="it-IT" sz="2000" b="1" dirty="0" err="1">
                <a:latin typeface="Times New Roman"/>
              </a:rPr>
              <a:t>Dispersion</a:t>
            </a:r>
            <a:r>
              <a:rPr lang="it-IT" sz="2000" b="1" dirty="0">
                <a:latin typeface="Times New Roman"/>
              </a:rPr>
              <a:t> Relation for </a:t>
            </a:r>
            <a:r>
              <a:rPr lang="it-IT" sz="2000" b="1" dirty="0" err="1">
                <a:latin typeface="Times New Roman"/>
              </a:rPr>
              <a:t>photons</a:t>
            </a:r>
            <a:r>
              <a:rPr lang="it-IT" sz="2000" b="1" dirty="0">
                <a:latin typeface="Times New Roman"/>
              </a:rPr>
              <a:t> </a:t>
            </a:r>
            <a:r>
              <a:rPr lang="it-IT" sz="2000" b="1" i="1" dirty="0">
                <a:latin typeface="Times New Roman"/>
              </a:rPr>
              <a:t>in vacuo</a:t>
            </a:r>
            <a:endParaRPr lang="en-GB" sz="2400" b="1" dirty="0"/>
          </a:p>
        </p:txBody>
      </p:sp>
      <p:sp>
        <p:nvSpPr>
          <p:cNvPr id="10" name="Figura a mano libera 9"/>
          <p:cNvSpPr>
            <a:spLocks noChangeAspect="1"/>
          </p:cNvSpPr>
          <p:nvPr/>
        </p:nvSpPr>
        <p:spPr>
          <a:xfrm rot="20520000">
            <a:off x="7380422" y="5039230"/>
            <a:ext cx="869929" cy="528132"/>
          </a:xfrm>
          <a:custGeom>
            <a:avLst/>
            <a:gdLst>
              <a:gd name="connsiteX0" fmla="*/ 0 w 9196252"/>
              <a:gd name="connsiteY0" fmla="*/ 1052913 h 2020093"/>
              <a:gd name="connsiteX1" fmla="*/ 948565 w 9196252"/>
              <a:gd name="connsiteY1" fmla="*/ 1068988 h 2020093"/>
              <a:gd name="connsiteX2" fmla="*/ 1446963 w 9196252"/>
              <a:gd name="connsiteY2" fmla="*/ 1068988 h 2020093"/>
              <a:gd name="connsiteX3" fmla="*/ 1881052 w 9196252"/>
              <a:gd name="connsiteY3" fmla="*/ 168788 h 2020093"/>
              <a:gd name="connsiteX4" fmla="*/ 2797461 w 9196252"/>
              <a:gd name="connsiteY4" fmla="*/ 2017414 h 2020093"/>
              <a:gd name="connsiteX5" fmla="*/ 3681716 w 9196252"/>
              <a:gd name="connsiteY5" fmla="*/ 152713 h 2020093"/>
              <a:gd name="connsiteX6" fmla="*/ 4565971 w 9196252"/>
              <a:gd name="connsiteY6" fmla="*/ 2017414 h 2020093"/>
              <a:gd name="connsiteX7" fmla="*/ 5514536 w 9196252"/>
              <a:gd name="connsiteY7" fmla="*/ 152713 h 2020093"/>
              <a:gd name="connsiteX8" fmla="*/ 6430945 w 9196252"/>
              <a:gd name="connsiteY8" fmla="*/ 2001339 h 2020093"/>
              <a:gd name="connsiteX9" fmla="*/ 7315200 w 9196252"/>
              <a:gd name="connsiteY9" fmla="*/ 152713 h 2020093"/>
              <a:gd name="connsiteX10" fmla="*/ 7829676 w 9196252"/>
              <a:gd name="connsiteY10" fmla="*/ 1085063 h 2020093"/>
              <a:gd name="connsiteX11" fmla="*/ 8247687 w 9196252"/>
              <a:gd name="connsiteY11" fmla="*/ 1052913 h 2020093"/>
              <a:gd name="connsiteX12" fmla="*/ 9196252 w 9196252"/>
              <a:gd name="connsiteY12" fmla="*/ 1052913 h 2020093"/>
              <a:gd name="connsiteX13" fmla="*/ 9196252 w 9196252"/>
              <a:gd name="connsiteY13" fmla="*/ 1052913 h 202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96252" h="2020093">
                <a:moveTo>
                  <a:pt x="0" y="1052913"/>
                </a:moveTo>
                <a:lnTo>
                  <a:pt x="948565" y="1068988"/>
                </a:lnTo>
                <a:cubicBezTo>
                  <a:pt x="1189725" y="1071667"/>
                  <a:pt x="1291549" y="1219021"/>
                  <a:pt x="1446963" y="1068988"/>
                </a:cubicBezTo>
                <a:cubicBezTo>
                  <a:pt x="1602377" y="918955"/>
                  <a:pt x="1655969" y="10717"/>
                  <a:pt x="1881052" y="168788"/>
                </a:cubicBezTo>
                <a:cubicBezTo>
                  <a:pt x="2106135" y="326859"/>
                  <a:pt x="2497350" y="2020093"/>
                  <a:pt x="2797461" y="2017414"/>
                </a:cubicBezTo>
                <a:cubicBezTo>
                  <a:pt x="3097572" y="2014735"/>
                  <a:pt x="3386964" y="152713"/>
                  <a:pt x="3681716" y="152713"/>
                </a:cubicBezTo>
                <a:cubicBezTo>
                  <a:pt x="3976468" y="152713"/>
                  <a:pt x="4260501" y="2017414"/>
                  <a:pt x="4565971" y="2017414"/>
                </a:cubicBezTo>
                <a:cubicBezTo>
                  <a:pt x="4871441" y="2017414"/>
                  <a:pt x="5203707" y="155392"/>
                  <a:pt x="5514536" y="152713"/>
                </a:cubicBezTo>
                <a:cubicBezTo>
                  <a:pt x="5825365" y="150034"/>
                  <a:pt x="6130834" y="2001339"/>
                  <a:pt x="6430945" y="2001339"/>
                </a:cubicBezTo>
                <a:cubicBezTo>
                  <a:pt x="6731056" y="2001339"/>
                  <a:pt x="7082078" y="305426"/>
                  <a:pt x="7315200" y="152713"/>
                </a:cubicBezTo>
                <a:cubicBezTo>
                  <a:pt x="7548322" y="0"/>
                  <a:pt x="7674262" y="935030"/>
                  <a:pt x="7829676" y="1085063"/>
                </a:cubicBezTo>
                <a:cubicBezTo>
                  <a:pt x="7985090" y="1235096"/>
                  <a:pt x="8019924" y="1058271"/>
                  <a:pt x="8247687" y="1052913"/>
                </a:cubicBezTo>
                <a:cubicBezTo>
                  <a:pt x="8475450" y="1047555"/>
                  <a:pt x="9196252" y="1052913"/>
                  <a:pt x="9196252" y="1052913"/>
                </a:cubicBezTo>
                <a:lnTo>
                  <a:pt x="9196252" y="1052913"/>
                </a:lnTo>
              </a:path>
            </a:pathLst>
          </a:custGeom>
          <a:noFill/>
          <a:ln w="50800">
            <a:solidFill>
              <a:srgbClr val="0000FF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 rot="21000000">
            <a:off x="7145922" y="3388316"/>
            <a:ext cx="10436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>
                <a:solidFill>
                  <a:srgbClr val="000000"/>
                </a:solidFill>
                <a:latin typeface="Charter Italic"/>
                <a:ea typeface="游明朝"/>
                <a:cs typeface="Times New Roman"/>
              </a:rPr>
              <a:t>l</a:t>
            </a:r>
            <a:r>
              <a:rPr lang="it-IT" sz="1200" baseline="-25000" dirty="0" err="1">
                <a:solidFill>
                  <a:srgbClr val="000000"/>
                </a:solidFill>
                <a:latin typeface="Times New Roman"/>
                <a:ea typeface="游明朝"/>
              </a:rPr>
              <a:t>MIN</a:t>
            </a:r>
            <a:r>
              <a:rPr lang="it-IT" sz="1200" baseline="-25000" dirty="0">
                <a:solidFill>
                  <a:srgbClr val="000000"/>
                </a:solidFill>
                <a:latin typeface="Times New Roman"/>
                <a:ea typeface="游明朝"/>
              </a:rPr>
              <a:t> </a:t>
            </a:r>
            <a:r>
              <a:rPr lang="it-IT" sz="1200" dirty="0">
                <a:solidFill>
                  <a:srgbClr val="000000"/>
                </a:solidFill>
                <a:latin typeface="Times New Roman"/>
                <a:ea typeface="游明朝"/>
              </a:rPr>
              <a:t>≈ </a:t>
            </a:r>
            <a:r>
              <a:rPr lang="it-IT" sz="1200" dirty="0" err="1">
                <a:solidFill>
                  <a:srgbClr val="000000"/>
                </a:solidFill>
                <a:latin typeface="Charter Italic"/>
                <a:ea typeface="游明朝"/>
                <a:cs typeface="Times New Roman"/>
              </a:rPr>
              <a:t>l</a:t>
            </a:r>
            <a:r>
              <a:rPr lang="it-IT" sz="1200" baseline="-25000" dirty="0" err="1">
                <a:solidFill>
                  <a:srgbClr val="000000"/>
                </a:solidFill>
                <a:latin typeface="Times New Roman"/>
                <a:ea typeface="游明朝"/>
              </a:rPr>
              <a:t>PLANCK</a:t>
            </a:r>
            <a:r>
              <a:rPr lang="it-IT" sz="1200" dirty="0">
                <a:solidFill>
                  <a:srgbClr val="000000"/>
                </a:solidFill>
                <a:latin typeface="Times New Roman"/>
                <a:ea typeface="游明朝"/>
              </a:rPr>
              <a:t> </a:t>
            </a:r>
            <a:endParaRPr lang="it-IT" sz="1200" dirty="0"/>
          </a:p>
        </p:txBody>
      </p:sp>
      <p:sp>
        <p:nvSpPr>
          <p:cNvPr id="12" name="Figura a mano libera 11"/>
          <p:cNvSpPr>
            <a:spLocks noChangeAspect="1"/>
          </p:cNvSpPr>
          <p:nvPr/>
        </p:nvSpPr>
        <p:spPr>
          <a:xfrm rot="20760000">
            <a:off x="7343749" y="4107605"/>
            <a:ext cx="1660762" cy="512471"/>
          </a:xfrm>
          <a:custGeom>
            <a:avLst/>
            <a:gdLst>
              <a:gd name="connsiteX0" fmla="*/ 0 w 9196252"/>
              <a:gd name="connsiteY0" fmla="*/ 1052913 h 2020093"/>
              <a:gd name="connsiteX1" fmla="*/ 948565 w 9196252"/>
              <a:gd name="connsiteY1" fmla="*/ 1068988 h 2020093"/>
              <a:gd name="connsiteX2" fmla="*/ 1446963 w 9196252"/>
              <a:gd name="connsiteY2" fmla="*/ 1068988 h 2020093"/>
              <a:gd name="connsiteX3" fmla="*/ 1881052 w 9196252"/>
              <a:gd name="connsiteY3" fmla="*/ 168788 h 2020093"/>
              <a:gd name="connsiteX4" fmla="*/ 2797461 w 9196252"/>
              <a:gd name="connsiteY4" fmla="*/ 2017414 h 2020093"/>
              <a:gd name="connsiteX5" fmla="*/ 3681716 w 9196252"/>
              <a:gd name="connsiteY5" fmla="*/ 152713 h 2020093"/>
              <a:gd name="connsiteX6" fmla="*/ 4565971 w 9196252"/>
              <a:gd name="connsiteY6" fmla="*/ 2017414 h 2020093"/>
              <a:gd name="connsiteX7" fmla="*/ 5514536 w 9196252"/>
              <a:gd name="connsiteY7" fmla="*/ 152713 h 2020093"/>
              <a:gd name="connsiteX8" fmla="*/ 6430945 w 9196252"/>
              <a:gd name="connsiteY8" fmla="*/ 2001339 h 2020093"/>
              <a:gd name="connsiteX9" fmla="*/ 7315200 w 9196252"/>
              <a:gd name="connsiteY9" fmla="*/ 152713 h 2020093"/>
              <a:gd name="connsiteX10" fmla="*/ 7829676 w 9196252"/>
              <a:gd name="connsiteY10" fmla="*/ 1085063 h 2020093"/>
              <a:gd name="connsiteX11" fmla="*/ 8247687 w 9196252"/>
              <a:gd name="connsiteY11" fmla="*/ 1052913 h 2020093"/>
              <a:gd name="connsiteX12" fmla="*/ 9196252 w 9196252"/>
              <a:gd name="connsiteY12" fmla="*/ 1052913 h 2020093"/>
              <a:gd name="connsiteX13" fmla="*/ 9196252 w 9196252"/>
              <a:gd name="connsiteY13" fmla="*/ 1052913 h 202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96252" h="2020093">
                <a:moveTo>
                  <a:pt x="0" y="1052913"/>
                </a:moveTo>
                <a:lnTo>
                  <a:pt x="948565" y="1068988"/>
                </a:lnTo>
                <a:cubicBezTo>
                  <a:pt x="1189725" y="1071667"/>
                  <a:pt x="1291549" y="1219021"/>
                  <a:pt x="1446963" y="1068988"/>
                </a:cubicBezTo>
                <a:cubicBezTo>
                  <a:pt x="1602377" y="918955"/>
                  <a:pt x="1655969" y="10717"/>
                  <a:pt x="1881052" y="168788"/>
                </a:cubicBezTo>
                <a:cubicBezTo>
                  <a:pt x="2106135" y="326859"/>
                  <a:pt x="2497350" y="2020093"/>
                  <a:pt x="2797461" y="2017414"/>
                </a:cubicBezTo>
                <a:cubicBezTo>
                  <a:pt x="3097572" y="2014735"/>
                  <a:pt x="3386964" y="152713"/>
                  <a:pt x="3681716" y="152713"/>
                </a:cubicBezTo>
                <a:cubicBezTo>
                  <a:pt x="3976468" y="152713"/>
                  <a:pt x="4260501" y="2017414"/>
                  <a:pt x="4565971" y="2017414"/>
                </a:cubicBezTo>
                <a:cubicBezTo>
                  <a:pt x="4871441" y="2017414"/>
                  <a:pt x="5203707" y="155392"/>
                  <a:pt x="5514536" y="152713"/>
                </a:cubicBezTo>
                <a:cubicBezTo>
                  <a:pt x="5825365" y="150034"/>
                  <a:pt x="6130834" y="2001339"/>
                  <a:pt x="6430945" y="2001339"/>
                </a:cubicBezTo>
                <a:cubicBezTo>
                  <a:pt x="6731056" y="2001339"/>
                  <a:pt x="7082078" y="305426"/>
                  <a:pt x="7315200" y="152713"/>
                </a:cubicBezTo>
                <a:cubicBezTo>
                  <a:pt x="7548322" y="0"/>
                  <a:pt x="7674262" y="935030"/>
                  <a:pt x="7829676" y="1085063"/>
                </a:cubicBezTo>
                <a:cubicBezTo>
                  <a:pt x="7985090" y="1235096"/>
                  <a:pt x="8019924" y="1058271"/>
                  <a:pt x="8247687" y="1052913"/>
                </a:cubicBezTo>
                <a:cubicBezTo>
                  <a:pt x="8475450" y="1047555"/>
                  <a:pt x="9196252" y="1052913"/>
                  <a:pt x="9196252" y="1052913"/>
                </a:cubicBezTo>
                <a:lnTo>
                  <a:pt x="9196252" y="1052913"/>
                </a:lnTo>
              </a:path>
            </a:pathLst>
          </a:custGeom>
          <a:noFill/>
          <a:ln w="50800">
            <a:solidFill>
              <a:srgbClr val="FF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537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pacetime_smallsc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61" y="2401453"/>
            <a:ext cx="6851467" cy="2711607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03" y="2361731"/>
            <a:ext cx="3302632" cy="367597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-25795" y="5496833"/>
            <a:ext cx="4505763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/>
              </a:rPr>
              <a:t>First </a:t>
            </a:r>
            <a:r>
              <a:rPr lang="it-IT" sz="2400" dirty="0">
                <a:latin typeface="Times New Roman"/>
              </a:rPr>
              <a:t>O</a:t>
            </a:r>
            <a:r>
              <a:rPr lang="it-IT" sz="2400" dirty="0" smtClean="0">
                <a:latin typeface="Times New Roman"/>
              </a:rPr>
              <a:t>rder </a:t>
            </a:r>
            <a:r>
              <a:rPr lang="it-IT" sz="2400" dirty="0" err="1" smtClean="0">
                <a:latin typeface="Times New Roman"/>
              </a:rPr>
              <a:t>Dispersion</a:t>
            </a:r>
            <a:r>
              <a:rPr lang="it-IT" sz="2400" dirty="0" smtClean="0">
                <a:latin typeface="Times New Roman"/>
              </a:rPr>
              <a:t> Relation</a:t>
            </a:r>
          </a:p>
          <a:p>
            <a:r>
              <a:rPr lang="it-IT" sz="2400" dirty="0" err="1" smtClean="0">
                <a:latin typeface="Times New Roman"/>
              </a:rPr>
              <a:t>v</a:t>
            </a:r>
            <a:r>
              <a:rPr lang="it-IT" sz="2400" baseline="-25000" dirty="0" err="1" smtClean="0">
                <a:latin typeface="Times New Roman"/>
              </a:rPr>
              <a:t>phot</a:t>
            </a:r>
            <a:r>
              <a:rPr lang="it-IT" sz="2400" dirty="0" smtClean="0">
                <a:latin typeface="Times New Roman"/>
              </a:rPr>
              <a:t>/c ≈ 1 - ξ E</a:t>
            </a:r>
            <a:r>
              <a:rPr lang="it-IT" sz="2400" baseline="-25000" dirty="0" smtClean="0">
                <a:latin typeface="Times New Roman"/>
              </a:rPr>
              <a:t>phot</a:t>
            </a:r>
            <a:r>
              <a:rPr lang="it-IT" sz="2400" dirty="0" smtClean="0">
                <a:latin typeface="Times New Roman"/>
              </a:rPr>
              <a:t>/(</a:t>
            </a:r>
            <a:r>
              <a:rPr lang="it-IT" sz="2400" dirty="0" err="1" smtClean="0">
                <a:latin typeface="Times New Roman"/>
              </a:rPr>
              <a:t>M</a:t>
            </a:r>
            <a:r>
              <a:rPr lang="it-IT" sz="2400" baseline="-25000" dirty="0" err="1" smtClean="0">
                <a:latin typeface="Times New Roman"/>
              </a:rPr>
              <a:t>Planck</a:t>
            </a:r>
            <a:r>
              <a:rPr lang="it-IT" sz="2400" dirty="0" smtClean="0">
                <a:latin typeface="Times New Roman"/>
              </a:rPr>
              <a:t> c</a:t>
            </a:r>
            <a:r>
              <a:rPr lang="it-IT" sz="2400" baseline="30000" dirty="0" smtClean="0">
                <a:latin typeface="Times New Roman"/>
              </a:rPr>
              <a:t>2</a:t>
            </a:r>
            <a:r>
              <a:rPr lang="it-IT" sz="2400" dirty="0" smtClean="0">
                <a:latin typeface="Times New Roman"/>
              </a:rPr>
              <a:t>)     </a:t>
            </a:r>
            <a:endParaRPr lang="it-IT" sz="1600" b="1" baseline="-25000" dirty="0">
              <a:latin typeface="Times New Roman"/>
            </a:endParaRPr>
          </a:p>
          <a:p>
            <a:endParaRPr lang="it-IT" sz="1600" b="1" baseline="-25000" dirty="0" smtClean="0">
              <a:latin typeface="Times New Roman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479968" y="5496833"/>
            <a:ext cx="4426965" cy="995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/>
              </a:rPr>
              <a:t>Second </a:t>
            </a:r>
            <a:r>
              <a:rPr lang="it-IT" sz="2400" dirty="0">
                <a:latin typeface="Times New Roman"/>
              </a:rPr>
              <a:t>O</a:t>
            </a:r>
            <a:r>
              <a:rPr lang="it-IT" sz="2400" dirty="0" smtClean="0">
                <a:latin typeface="Times New Roman"/>
              </a:rPr>
              <a:t>rder </a:t>
            </a:r>
            <a:r>
              <a:rPr lang="it-IT" sz="2400" dirty="0" err="1" smtClean="0">
                <a:latin typeface="Times New Roman"/>
              </a:rPr>
              <a:t>Dispersion</a:t>
            </a:r>
            <a:r>
              <a:rPr lang="it-IT" sz="2400" dirty="0" smtClean="0">
                <a:latin typeface="Times New Roman"/>
              </a:rPr>
              <a:t> Relation</a:t>
            </a:r>
          </a:p>
          <a:p>
            <a:r>
              <a:rPr lang="it-IT" sz="2400" dirty="0" err="1" smtClean="0">
                <a:latin typeface="Times New Roman"/>
              </a:rPr>
              <a:t>v</a:t>
            </a:r>
            <a:r>
              <a:rPr lang="it-IT" sz="2400" baseline="-25000" dirty="0" err="1" smtClean="0">
                <a:latin typeface="Times New Roman"/>
              </a:rPr>
              <a:t>phot</a:t>
            </a:r>
            <a:r>
              <a:rPr lang="it-IT" sz="2400" dirty="0" smtClean="0">
                <a:latin typeface="Times New Roman"/>
              </a:rPr>
              <a:t>/c ≈ 1 - </a:t>
            </a:r>
            <a:r>
              <a:rPr lang="it-IT" sz="2400" dirty="0" err="1" smtClean="0">
                <a:latin typeface="Times New Roman"/>
              </a:rPr>
              <a:t>ξ</a:t>
            </a:r>
            <a:r>
              <a:rPr lang="it-IT" sz="2400" dirty="0" smtClean="0">
                <a:latin typeface="Times New Roman"/>
              </a:rPr>
              <a:t> [</a:t>
            </a:r>
            <a:r>
              <a:rPr lang="it-IT" sz="2400" dirty="0" err="1" smtClean="0">
                <a:latin typeface="Times New Roman"/>
              </a:rPr>
              <a:t>E</a:t>
            </a:r>
            <a:r>
              <a:rPr lang="it-IT" sz="2400" baseline="-25000" dirty="0" err="1" smtClean="0">
                <a:latin typeface="Times New Roman"/>
              </a:rPr>
              <a:t>phot</a:t>
            </a:r>
            <a:r>
              <a:rPr lang="it-IT" sz="2400" dirty="0" smtClean="0">
                <a:latin typeface="Times New Roman"/>
              </a:rPr>
              <a:t>/(</a:t>
            </a:r>
            <a:r>
              <a:rPr lang="it-IT" sz="2400" dirty="0" err="1" smtClean="0">
                <a:latin typeface="Times New Roman"/>
              </a:rPr>
              <a:t>M</a:t>
            </a:r>
            <a:r>
              <a:rPr lang="it-IT" sz="2400" baseline="-25000" dirty="0" err="1" smtClean="0">
                <a:latin typeface="Times New Roman"/>
              </a:rPr>
              <a:t>Planck</a:t>
            </a:r>
            <a:r>
              <a:rPr lang="it-IT" sz="2400" dirty="0" smtClean="0">
                <a:latin typeface="Times New Roman"/>
              </a:rPr>
              <a:t> c</a:t>
            </a:r>
            <a:r>
              <a:rPr lang="it-IT" sz="2400" baseline="30000" dirty="0" smtClean="0">
                <a:latin typeface="Times New Roman"/>
              </a:rPr>
              <a:t>2</a:t>
            </a:r>
            <a:r>
              <a:rPr lang="it-IT" sz="2400" dirty="0" smtClean="0">
                <a:latin typeface="Times New Roman"/>
              </a:rPr>
              <a:t>)]</a:t>
            </a:r>
            <a:r>
              <a:rPr lang="it-IT" sz="2400" baseline="30000" dirty="0" smtClean="0">
                <a:latin typeface="Times New Roman"/>
              </a:rPr>
              <a:t>2</a:t>
            </a:r>
            <a:r>
              <a:rPr lang="it-IT" sz="2400" dirty="0" smtClean="0">
                <a:latin typeface="Times New Roman"/>
              </a:rPr>
              <a:t>     </a:t>
            </a:r>
            <a:endParaRPr lang="it-IT" sz="2400" b="1" baseline="-25000" dirty="0">
              <a:latin typeface="Times New Roman"/>
            </a:endParaRPr>
          </a:p>
          <a:p>
            <a:endParaRPr lang="it-IT" sz="1600" b="1" baseline="-25000" dirty="0" smtClean="0">
              <a:latin typeface="Times New Roman"/>
            </a:endParaRPr>
          </a:p>
        </p:txBody>
      </p:sp>
      <p:pic>
        <p:nvPicPr>
          <p:cNvPr id="12" name="Immagine 11" descr="figure-1-the-quantum-structure-of-space-time-described-using-causal-dynamic-triangulations-2592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218"/>
            <a:ext cx="9144000" cy="1645818"/>
          </a:xfrm>
          <a:prstGeom prst="rect">
            <a:avLst/>
          </a:prstGeom>
        </p:spPr>
      </p:pic>
      <p:pic>
        <p:nvPicPr>
          <p:cNvPr id="1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alphaModFix/>
          </a:blip>
          <a:srcRect l="-7676" t="-25307" r="-1" b="-38622"/>
          <a:stretch/>
        </p:blipFill>
        <p:spPr>
          <a:xfrm>
            <a:off x="4012669" y="1936233"/>
            <a:ext cx="2679700" cy="2228850"/>
          </a:xfrm>
          <a:solidFill>
            <a:schemeClr val="bg1"/>
          </a:solidFill>
        </p:spPr>
      </p:pic>
      <p:sp>
        <p:nvSpPr>
          <p:cNvPr id="4" name="Rettangolo 3"/>
          <p:cNvSpPr/>
          <p:nvPr/>
        </p:nvSpPr>
        <p:spPr>
          <a:xfrm>
            <a:off x="4351867" y="4143715"/>
            <a:ext cx="2336268" cy="982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Times New Roman"/>
              </a:rPr>
              <a:t>/</a:t>
            </a:r>
            <a:r>
              <a:rPr lang="it-IT" b="1" dirty="0">
                <a:solidFill>
                  <a:schemeClr val="bg1"/>
                </a:solidFill>
                <a:latin typeface="Times New Roman"/>
              </a:rPr>
              <a:t>c</a:t>
            </a:r>
            <a:r>
              <a:rPr lang="it-IT" b="1" baseline="30000" dirty="0">
                <a:solidFill>
                  <a:schemeClr val="bg1"/>
                </a:solidFill>
                <a:latin typeface="Times New Roman"/>
              </a:rPr>
              <a:t>4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6582255" y="5096243"/>
            <a:ext cx="26797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 err="1" smtClean="0">
                <a:latin typeface="Times New Roman"/>
              </a:rPr>
              <a:t>Loop</a:t>
            </a:r>
            <a:r>
              <a:rPr lang="it-IT" sz="1200" b="1" dirty="0" smtClean="0">
                <a:latin typeface="Times New Roman"/>
              </a:rPr>
              <a:t> Quantum </a:t>
            </a:r>
            <a:r>
              <a:rPr lang="it-IT" sz="1200" b="1" dirty="0" err="1" smtClean="0">
                <a:latin typeface="Times New Roman"/>
              </a:rPr>
              <a:t>Gravity</a:t>
            </a:r>
            <a:r>
              <a:rPr lang="it-IT" sz="1200" b="1" dirty="0" smtClean="0">
                <a:latin typeface="Times New Roman"/>
              </a:rPr>
              <a:t> (Rovelli)</a:t>
            </a:r>
            <a:endParaRPr lang="it-IT" sz="1200" b="1" dirty="0">
              <a:latin typeface="Times New Roman"/>
            </a:endParaRP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4995254" y="1910839"/>
            <a:ext cx="3767746" cy="5424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dirty="0" smtClean="0">
                <a:latin typeface="Times New Roman"/>
              </a:rPr>
              <a:t>No LIV </a:t>
            </a:r>
            <a:r>
              <a:rPr lang="it-IT" sz="1800" b="1" dirty="0" err="1" smtClean="0">
                <a:latin typeface="Times New Roman"/>
              </a:rPr>
              <a:t>theories</a:t>
            </a:r>
            <a:endParaRPr lang="it-IT" sz="1800" b="1" dirty="0"/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795867" y="1870114"/>
            <a:ext cx="3212568" cy="542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1" dirty="0" smtClean="0">
                <a:latin typeface="Times New Roman"/>
              </a:rPr>
              <a:t>LIV </a:t>
            </a:r>
            <a:r>
              <a:rPr lang="it-IT" sz="1800" b="1" dirty="0" err="1" smtClean="0">
                <a:latin typeface="Times New Roman"/>
              </a:rPr>
              <a:t>theories</a:t>
            </a:r>
            <a:endParaRPr lang="it-IT" sz="1800" b="1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2133" y="1445636"/>
            <a:ext cx="7924800" cy="51861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b="1" dirty="0">
                <a:latin typeface="Times New Roman"/>
              </a:rPr>
              <a:t>F</a:t>
            </a:r>
            <a:r>
              <a:rPr lang="it-IT" sz="2400" b="1" dirty="0" smtClean="0">
                <a:latin typeface="Times New Roman"/>
              </a:rPr>
              <a:t>irst and </a:t>
            </a:r>
            <a:r>
              <a:rPr lang="it-IT" sz="2400" b="1" dirty="0" err="1" smtClean="0">
                <a:latin typeface="Times New Roman"/>
              </a:rPr>
              <a:t>second</a:t>
            </a:r>
            <a:r>
              <a:rPr lang="it-IT" sz="2400" b="1" dirty="0" smtClean="0">
                <a:latin typeface="Times New Roman"/>
              </a:rPr>
              <a:t> </a:t>
            </a:r>
            <a:r>
              <a:rPr lang="it-IT" sz="2400" b="1" dirty="0" err="1" smtClean="0">
                <a:latin typeface="Times New Roman"/>
              </a:rPr>
              <a:t>order</a:t>
            </a:r>
            <a:r>
              <a:rPr lang="it-IT" sz="2400" b="1" dirty="0" smtClean="0">
                <a:latin typeface="Times New Roman"/>
              </a:rPr>
              <a:t> </a:t>
            </a:r>
            <a:r>
              <a:rPr lang="it-IT" sz="2400" b="1" dirty="0" err="1" smtClean="0">
                <a:latin typeface="Times New Roman"/>
              </a:rPr>
              <a:t>Dispersion</a:t>
            </a:r>
            <a:r>
              <a:rPr lang="it-IT" sz="2400" b="1" dirty="0" smtClean="0">
                <a:latin typeface="Times New Roman"/>
              </a:rPr>
              <a:t> Relation for </a:t>
            </a:r>
            <a:r>
              <a:rPr lang="it-IT" sz="2400" b="1" dirty="0" err="1" smtClean="0">
                <a:latin typeface="Times New Roman"/>
              </a:rPr>
              <a:t>photons</a:t>
            </a:r>
            <a:r>
              <a:rPr lang="it-IT" sz="2400" b="1" dirty="0" smtClean="0">
                <a:latin typeface="Times New Roman"/>
              </a:rPr>
              <a:t> </a:t>
            </a:r>
            <a:r>
              <a:rPr lang="it-IT" sz="2400" b="1" i="1" dirty="0" smtClean="0">
                <a:latin typeface="Times New Roman"/>
              </a:rPr>
              <a:t>in vacuo</a:t>
            </a:r>
            <a:endParaRPr lang="it-IT" sz="2400" b="1" i="1" dirty="0"/>
          </a:p>
        </p:txBody>
      </p:sp>
      <p:pic>
        <p:nvPicPr>
          <p:cNvPr id="19" name="Immagine 18" descr="sanchez_2018_st_uncertaint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139" y="3846870"/>
            <a:ext cx="1348085" cy="127917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651887" y="3809338"/>
            <a:ext cx="2679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 smtClean="0">
                <a:latin typeface="Times New Roman"/>
              </a:rPr>
              <a:t>Space</a:t>
            </a:r>
            <a:r>
              <a:rPr lang="it-IT" sz="1200" b="1" dirty="0">
                <a:latin typeface="Times New Roman"/>
              </a:rPr>
              <a:t>−Time </a:t>
            </a:r>
            <a:endParaRPr lang="it-IT" sz="1200" b="1" dirty="0" smtClean="0">
              <a:latin typeface="Times New Roman"/>
            </a:endParaRPr>
          </a:p>
          <a:p>
            <a:pPr algn="ctr"/>
            <a:r>
              <a:rPr lang="it-IT" sz="1200" b="1" dirty="0" err="1" smtClean="0">
                <a:latin typeface="Times New Roman"/>
              </a:rPr>
              <a:t>Uncertainty</a:t>
            </a:r>
            <a:r>
              <a:rPr lang="it-IT" sz="1200" b="1" dirty="0" smtClean="0">
                <a:latin typeface="Times New Roman"/>
              </a:rPr>
              <a:t> </a:t>
            </a:r>
            <a:r>
              <a:rPr lang="it-IT" sz="1200" b="1" dirty="0">
                <a:latin typeface="Times New Roman"/>
              </a:rPr>
              <a:t>Relation </a:t>
            </a:r>
            <a:br>
              <a:rPr lang="it-IT" sz="1200" b="1" dirty="0">
                <a:latin typeface="Times New Roman"/>
              </a:rPr>
            </a:br>
            <a:r>
              <a:rPr lang="it-IT" sz="1200" b="1" dirty="0" err="1">
                <a:latin typeface="Times New Roman"/>
              </a:rPr>
              <a:t>Δr</a:t>
            </a:r>
            <a:r>
              <a:rPr lang="it-IT" sz="1200" b="1" dirty="0">
                <a:latin typeface="Times New Roman"/>
              </a:rPr>
              <a:t> </a:t>
            </a:r>
            <a:r>
              <a:rPr lang="it-IT" sz="1200" b="1" dirty="0" err="1">
                <a:latin typeface="Times New Roman"/>
              </a:rPr>
              <a:t>Δt</a:t>
            </a:r>
            <a:r>
              <a:rPr lang="it-IT" sz="1200" b="1" dirty="0">
                <a:latin typeface="Times New Roman"/>
              </a:rPr>
              <a:t> &gt; </a:t>
            </a:r>
            <a:r>
              <a:rPr lang="it-IT" sz="1200" b="1" dirty="0" err="1">
                <a:latin typeface="Times New Roman"/>
              </a:rPr>
              <a:t>Għ</a:t>
            </a:r>
            <a:r>
              <a:rPr lang="it-IT" sz="1200" b="1" dirty="0">
                <a:latin typeface="Times New Roman"/>
              </a:rPr>
              <a:t>/c</a:t>
            </a:r>
            <a:r>
              <a:rPr lang="it-IT" sz="1200" b="1" baseline="30000" dirty="0">
                <a:latin typeface="Times New Roman"/>
              </a:rPr>
              <a:t>4</a:t>
            </a:r>
            <a:endParaRPr lang="it-IT" sz="1200" dirty="0"/>
          </a:p>
        </p:txBody>
      </p:sp>
      <p:sp>
        <p:nvSpPr>
          <p:cNvPr id="20" name="Rettangolo 19"/>
          <p:cNvSpPr/>
          <p:nvPr/>
        </p:nvSpPr>
        <p:spPr>
          <a:xfrm>
            <a:off x="5467357" y="4523439"/>
            <a:ext cx="928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b="1" dirty="0" smtClean="0">
                <a:latin typeface="Times New Roman"/>
              </a:rPr>
              <a:t>&amp; Sanchez, </a:t>
            </a:r>
          </a:p>
          <a:p>
            <a:r>
              <a:rPr lang="it-IT" sz="1200" b="1" dirty="0" smtClean="0">
                <a:latin typeface="Times New Roman"/>
              </a:rPr>
              <a:t>2018</a:t>
            </a:r>
            <a:endParaRPr lang="it-IT" sz="1200" b="1" dirty="0"/>
          </a:p>
        </p:txBody>
      </p:sp>
      <p:sp>
        <p:nvSpPr>
          <p:cNvPr id="21" name="Rettangolo 20"/>
          <p:cNvSpPr/>
          <p:nvPr/>
        </p:nvSpPr>
        <p:spPr>
          <a:xfrm>
            <a:off x="4012673" y="3598519"/>
            <a:ext cx="2717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latin typeface="Times New Roman"/>
              </a:rPr>
              <a:t>Burderi, Di Salvo, </a:t>
            </a:r>
            <a:r>
              <a:rPr lang="it-IT" sz="1400" b="1" dirty="0" err="1" smtClean="0">
                <a:latin typeface="Times New Roman"/>
              </a:rPr>
              <a:t>Iaria</a:t>
            </a:r>
            <a:r>
              <a:rPr lang="it-IT" sz="1400" b="1" dirty="0" smtClean="0">
                <a:latin typeface="Times New Roman"/>
              </a:rPr>
              <a:t> (2016)</a:t>
            </a:r>
            <a:endParaRPr lang="it-IT" sz="1400" b="1" dirty="0"/>
          </a:p>
        </p:txBody>
      </p:sp>
      <p:sp>
        <p:nvSpPr>
          <p:cNvPr id="5" name="Rettangolo 4"/>
          <p:cNvSpPr/>
          <p:nvPr/>
        </p:nvSpPr>
        <p:spPr>
          <a:xfrm rot="21060000">
            <a:off x="1753752" y="2550117"/>
            <a:ext cx="10436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>
                <a:solidFill>
                  <a:srgbClr val="000000"/>
                </a:solidFill>
                <a:latin typeface="Charter Italic"/>
                <a:ea typeface="游明朝"/>
                <a:cs typeface="Times New Roman"/>
              </a:rPr>
              <a:t>l</a:t>
            </a:r>
            <a:r>
              <a:rPr lang="it-IT" sz="1200" baseline="-25000" dirty="0" err="1">
                <a:solidFill>
                  <a:srgbClr val="000000"/>
                </a:solidFill>
                <a:latin typeface="Times New Roman"/>
                <a:ea typeface="游明朝"/>
              </a:rPr>
              <a:t>MIN</a:t>
            </a:r>
            <a:r>
              <a:rPr lang="it-IT" sz="1200" baseline="-25000" dirty="0">
                <a:solidFill>
                  <a:srgbClr val="000000"/>
                </a:solidFill>
                <a:latin typeface="Times New Roman"/>
                <a:ea typeface="游明朝"/>
              </a:rPr>
              <a:t> </a:t>
            </a:r>
            <a:r>
              <a:rPr lang="it-IT" sz="1200" dirty="0">
                <a:solidFill>
                  <a:srgbClr val="000000"/>
                </a:solidFill>
                <a:latin typeface="Times New Roman"/>
                <a:ea typeface="游明朝"/>
              </a:rPr>
              <a:t>≈ </a:t>
            </a:r>
            <a:r>
              <a:rPr lang="it-IT" sz="1200" dirty="0" err="1">
                <a:solidFill>
                  <a:srgbClr val="000000"/>
                </a:solidFill>
                <a:latin typeface="Charter Italic"/>
                <a:ea typeface="游明朝"/>
                <a:cs typeface="Times New Roman"/>
              </a:rPr>
              <a:t>l</a:t>
            </a:r>
            <a:r>
              <a:rPr lang="it-IT" sz="1200" baseline="-25000" dirty="0" err="1">
                <a:solidFill>
                  <a:srgbClr val="000000"/>
                </a:solidFill>
                <a:latin typeface="Times New Roman"/>
                <a:ea typeface="游明朝"/>
              </a:rPr>
              <a:t>PLANCK</a:t>
            </a:r>
            <a:r>
              <a:rPr lang="it-IT" sz="1200" dirty="0">
                <a:solidFill>
                  <a:srgbClr val="000000"/>
                </a:solidFill>
                <a:latin typeface="Times New Roman"/>
                <a:ea typeface="游明朝"/>
              </a:rPr>
              <a:t> </a:t>
            </a:r>
            <a:endParaRPr lang="it-IT" sz="1200" dirty="0"/>
          </a:p>
        </p:txBody>
      </p:sp>
      <p:sp>
        <p:nvSpPr>
          <p:cNvPr id="25" name="Figura a mano libera 24"/>
          <p:cNvSpPr>
            <a:spLocks noChangeAspect="1"/>
          </p:cNvSpPr>
          <p:nvPr/>
        </p:nvSpPr>
        <p:spPr>
          <a:xfrm rot="20760000">
            <a:off x="1931501" y="3258383"/>
            <a:ext cx="1660762" cy="512471"/>
          </a:xfrm>
          <a:custGeom>
            <a:avLst/>
            <a:gdLst>
              <a:gd name="connsiteX0" fmla="*/ 0 w 9196252"/>
              <a:gd name="connsiteY0" fmla="*/ 1052913 h 2020093"/>
              <a:gd name="connsiteX1" fmla="*/ 948565 w 9196252"/>
              <a:gd name="connsiteY1" fmla="*/ 1068988 h 2020093"/>
              <a:gd name="connsiteX2" fmla="*/ 1446963 w 9196252"/>
              <a:gd name="connsiteY2" fmla="*/ 1068988 h 2020093"/>
              <a:gd name="connsiteX3" fmla="*/ 1881052 w 9196252"/>
              <a:gd name="connsiteY3" fmla="*/ 168788 h 2020093"/>
              <a:gd name="connsiteX4" fmla="*/ 2797461 w 9196252"/>
              <a:gd name="connsiteY4" fmla="*/ 2017414 h 2020093"/>
              <a:gd name="connsiteX5" fmla="*/ 3681716 w 9196252"/>
              <a:gd name="connsiteY5" fmla="*/ 152713 h 2020093"/>
              <a:gd name="connsiteX6" fmla="*/ 4565971 w 9196252"/>
              <a:gd name="connsiteY6" fmla="*/ 2017414 h 2020093"/>
              <a:gd name="connsiteX7" fmla="*/ 5514536 w 9196252"/>
              <a:gd name="connsiteY7" fmla="*/ 152713 h 2020093"/>
              <a:gd name="connsiteX8" fmla="*/ 6430945 w 9196252"/>
              <a:gd name="connsiteY8" fmla="*/ 2001339 h 2020093"/>
              <a:gd name="connsiteX9" fmla="*/ 7315200 w 9196252"/>
              <a:gd name="connsiteY9" fmla="*/ 152713 h 2020093"/>
              <a:gd name="connsiteX10" fmla="*/ 7829676 w 9196252"/>
              <a:gd name="connsiteY10" fmla="*/ 1085063 h 2020093"/>
              <a:gd name="connsiteX11" fmla="*/ 8247687 w 9196252"/>
              <a:gd name="connsiteY11" fmla="*/ 1052913 h 2020093"/>
              <a:gd name="connsiteX12" fmla="*/ 9196252 w 9196252"/>
              <a:gd name="connsiteY12" fmla="*/ 1052913 h 2020093"/>
              <a:gd name="connsiteX13" fmla="*/ 9196252 w 9196252"/>
              <a:gd name="connsiteY13" fmla="*/ 1052913 h 202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96252" h="2020093">
                <a:moveTo>
                  <a:pt x="0" y="1052913"/>
                </a:moveTo>
                <a:lnTo>
                  <a:pt x="948565" y="1068988"/>
                </a:lnTo>
                <a:cubicBezTo>
                  <a:pt x="1189725" y="1071667"/>
                  <a:pt x="1291549" y="1219021"/>
                  <a:pt x="1446963" y="1068988"/>
                </a:cubicBezTo>
                <a:cubicBezTo>
                  <a:pt x="1602377" y="918955"/>
                  <a:pt x="1655969" y="10717"/>
                  <a:pt x="1881052" y="168788"/>
                </a:cubicBezTo>
                <a:cubicBezTo>
                  <a:pt x="2106135" y="326859"/>
                  <a:pt x="2497350" y="2020093"/>
                  <a:pt x="2797461" y="2017414"/>
                </a:cubicBezTo>
                <a:cubicBezTo>
                  <a:pt x="3097572" y="2014735"/>
                  <a:pt x="3386964" y="152713"/>
                  <a:pt x="3681716" y="152713"/>
                </a:cubicBezTo>
                <a:cubicBezTo>
                  <a:pt x="3976468" y="152713"/>
                  <a:pt x="4260501" y="2017414"/>
                  <a:pt x="4565971" y="2017414"/>
                </a:cubicBezTo>
                <a:cubicBezTo>
                  <a:pt x="4871441" y="2017414"/>
                  <a:pt x="5203707" y="155392"/>
                  <a:pt x="5514536" y="152713"/>
                </a:cubicBezTo>
                <a:cubicBezTo>
                  <a:pt x="5825365" y="150034"/>
                  <a:pt x="6130834" y="2001339"/>
                  <a:pt x="6430945" y="2001339"/>
                </a:cubicBezTo>
                <a:cubicBezTo>
                  <a:pt x="6731056" y="2001339"/>
                  <a:pt x="7082078" y="305426"/>
                  <a:pt x="7315200" y="152713"/>
                </a:cubicBezTo>
                <a:cubicBezTo>
                  <a:pt x="7548322" y="0"/>
                  <a:pt x="7674262" y="935030"/>
                  <a:pt x="7829676" y="1085063"/>
                </a:cubicBezTo>
                <a:cubicBezTo>
                  <a:pt x="7985090" y="1235096"/>
                  <a:pt x="8019924" y="1058271"/>
                  <a:pt x="8247687" y="1052913"/>
                </a:cubicBezTo>
                <a:cubicBezTo>
                  <a:pt x="8475450" y="1047555"/>
                  <a:pt x="9196252" y="1052913"/>
                  <a:pt x="9196252" y="1052913"/>
                </a:cubicBezTo>
                <a:lnTo>
                  <a:pt x="9196252" y="1052913"/>
                </a:lnTo>
              </a:path>
            </a:pathLst>
          </a:custGeom>
          <a:noFill/>
          <a:ln w="50800">
            <a:solidFill>
              <a:srgbClr val="FF0000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igura a mano libera 25"/>
          <p:cNvSpPr>
            <a:spLocks noChangeAspect="1"/>
          </p:cNvSpPr>
          <p:nvPr/>
        </p:nvSpPr>
        <p:spPr>
          <a:xfrm rot="20520000">
            <a:off x="1988355" y="4204668"/>
            <a:ext cx="869929" cy="528132"/>
          </a:xfrm>
          <a:custGeom>
            <a:avLst/>
            <a:gdLst>
              <a:gd name="connsiteX0" fmla="*/ 0 w 9196252"/>
              <a:gd name="connsiteY0" fmla="*/ 1052913 h 2020093"/>
              <a:gd name="connsiteX1" fmla="*/ 948565 w 9196252"/>
              <a:gd name="connsiteY1" fmla="*/ 1068988 h 2020093"/>
              <a:gd name="connsiteX2" fmla="*/ 1446963 w 9196252"/>
              <a:gd name="connsiteY2" fmla="*/ 1068988 h 2020093"/>
              <a:gd name="connsiteX3" fmla="*/ 1881052 w 9196252"/>
              <a:gd name="connsiteY3" fmla="*/ 168788 h 2020093"/>
              <a:gd name="connsiteX4" fmla="*/ 2797461 w 9196252"/>
              <a:gd name="connsiteY4" fmla="*/ 2017414 h 2020093"/>
              <a:gd name="connsiteX5" fmla="*/ 3681716 w 9196252"/>
              <a:gd name="connsiteY5" fmla="*/ 152713 h 2020093"/>
              <a:gd name="connsiteX6" fmla="*/ 4565971 w 9196252"/>
              <a:gd name="connsiteY6" fmla="*/ 2017414 h 2020093"/>
              <a:gd name="connsiteX7" fmla="*/ 5514536 w 9196252"/>
              <a:gd name="connsiteY7" fmla="*/ 152713 h 2020093"/>
              <a:gd name="connsiteX8" fmla="*/ 6430945 w 9196252"/>
              <a:gd name="connsiteY8" fmla="*/ 2001339 h 2020093"/>
              <a:gd name="connsiteX9" fmla="*/ 7315200 w 9196252"/>
              <a:gd name="connsiteY9" fmla="*/ 152713 h 2020093"/>
              <a:gd name="connsiteX10" fmla="*/ 7829676 w 9196252"/>
              <a:gd name="connsiteY10" fmla="*/ 1085063 h 2020093"/>
              <a:gd name="connsiteX11" fmla="*/ 8247687 w 9196252"/>
              <a:gd name="connsiteY11" fmla="*/ 1052913 h 2020093"/>
              <a:gd name="connsiteX12" fmla="*/ 9196252 w 9196252"/>
              <a:gd name="connsiteY12" fmla="*/ 1052913 h 2020093"/>
              <a:gd name="connsiteX13" fmla="*/ 9196252 w 9196252"/>
              <a:gd name="connsiteY13" fmla="*/ 1052913 h 202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96252" h="2020093">
                <a:moveTo>
                  <a:pt x="0" y="1052913"/>
                </a:moveTo>
                <a:lnTo>
                  <a:pt x="948565" y="1068988"/>
                </a:lnTo>
                <a:cubicBezTo>
                  <a:pt x="1189725" y="1071667"/>
                  <a:pt x="1291549" y="1219021"/>
                  <a:pt x="1446963" y="1068988"/>
                </a:cubicBezTo>
                <a:cubicBezTo>
                  <a:pt x="1602377" y="918955"/>
                  <a:pt x="1655969" y="10717"/>
                  <a:pt x="1881052" y="168788"/>
                </a:cubicBezTo>
                <a:cubicBezTo>
                  <a:pt x="2106135" y="326859"/>
                  <a:pt x="2497350" y="2020093"/>
                  <a:pt x="2797461" y="2017414"/>
                </a:cubicBezTo>
                <a:cubicBezTo>
                  <a:pt x="3097572" y="2014735"/>
                  <a:pt x="3386964" y="152713"/>
                  <a:pt x="3681716" y="152713"/>
                </a:cubicBezTo>
                <a:cubicBezTo>
                  <a:pt x="3976468" y="152713"/>
                  <a:pt x="4260501" y="2017414"/>
                  <a:pt x="4565971" y="2017414"/>
                </a:cubicBezTo>
                <a:cubicBezTo>
                  <a:pt x="4871441" y="2017414"/>
                  <a:pt x="5203707" y="155392"/>
                  <a:pt x="5514536" y="152713"/>
                </a:cubicBezTo>
                <a:cubicBezTo>
                  <a:pt x="5825365" y="150034"/>
                  <a:pt x="6130834" y="2001339"/>
                  <a:pt x="6430945" y="2001339"/>
                </a:cubicBezTo>
                <a:cubicBezTo>
                  <a:pt x="6731056" y="2001339"/>
                  <a:pt x="7082078" y="305426"/>
                  <a:pt x="7315200" y="152713"/>
                </a:cubicBezTo>
                <a:cubicBezTo>
                  <a:pt x="7548322" y="0"/>
                  <a:pt x="7674262" y="935030"/>
                  <a:pt x="7829676" y="1085063"/>
                </a:cubicBezTo>
                <a:cubicBezTo>
                  <a:pt x="7985090" y="1235096"/>
                  <a:pt x="8019924" y="1058271"/>
                  <a:pt x="8247687" y="1052913"/>
                </a:cubicBezTo>
                <a:cubicBezTo>
                  <a:pt x="8475450" y="1047555"/>
                  <a:pt x="9196252" y="1052913"/>
                  <a:pt x="9196252" y="1052913"/>
                </a:cubicBezTo>
                <a:lnTo>
                  <a:pt x="9196252" y="1052913"/>
                </a:lnTo>
              </a:path>
            </a:pathLst>
          </a:custGeom>
          <a:noFill/>
          <a:ln w="50800">
            <a:solidFill>
              <a:srgbClr val="0000FF"/>
            </a:solidFill>
            <a:tailEnd type="triangl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8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2273304" y="2918570"/>
            <a:ext cx="6870696" cy="386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Times New Roman"/>
              </a:rPr>
              <a:t>Accumulation of delays in light propagation:</a:t>
            </a:r>
            <a:endParaRPr lang="en-GB" sz="1600" dirty="0">
              <a:latin typeface="Times New Roman"/>
            </a:endParaRPr>
          </a:p>
          <a:p>
            <a:endParaRPr lang="en-GB" sz="1600" dirty="0">
              <a:latin typeface="Times New Roman"/>
            </a:endParaRPr>
          </a:p>
          <a:p>
            <a:r>
              <a:rPr lang="en-GB" sz="1600" b="1" dirty="0" err="1">
                <a:latin typeface="Times New Roman"/>
              </a:rPr>
              <a:t>Δt</a:t>
            </a:r>
            <a:r>
              <a:rPr lang="en-GB" sz="1600" b="1" baseline="-25000" dirty="0" err="1">
                <a:latin typeface="Times New Roman"/>
              </a:rPr>
              <a:t>MP</a:t>
            </a:r>
            <a:r>
              <a:rPr lang="en-GB" sz="1600" b="1" baseline="-25000" dirty="0">
                <a:latin typeface="Times New Roman"/>
              </a:rPr>
              <a:t>/LIV</a:t>
            </a:r>
            <a:r>
              <a:rPr lang="en-GB" sz="1600" b="1" dirty="0">
                <a:latin typeface="Times New Roman"/>
              </a:rPr>
              <a:t>  =  </a:t>
            </a:r>
            <a:r>
              <a:rPr lang="en-GB" sz="1600" b="1" dirty="0" err="1">
                <a:latin typeface="Times New Roman"/>
              </a:rPr>
              <a:t>ξ</a:t>
            </a:r>
            <a:r>
              <a:rPr lang="en-GB" sz="1600" b="1" dirty="0">
                <a:latin typeface="Times New Roman"/>
              </a:rPr>
              <a:t> (D</a:t>
            </a:r>
            <a:r>
              <a:rPr lang="en-GB" sz="1600" b="1" baseline="-25000" dirty="0">
                <a:latin typeface="Times New Roman"/>
              </a:rPr>
              <a:t>TRAV</a:t>
            </a:r>
            <a:r>
              <a:rPr lang="en-GB" sz="1600" b="1" dirty="0">
                <a:latin typeface="Times New Roman"/>
              </a:rPr>
              <a:t>/c) [</a:t>
            </a:r>
            <a:r>
              <a:rPr lang="en-GB" sz="1600" b="1" dirty="0" err="1">
                <a:latin typeface="Times New Roman"/>
              </a:rPr>
              <a:t>ΔE</a:t>
            </a:r>
            <a:r>
              <a:rPr lang="en-GB" sz="1600" b="1" baseline="-25000" dirty="0" err="1">
                <a:latin typeface="Times New Roman"/>
              </a:rPr>
              <a:t>phot</a:t>
            </a:r>
            <a:r>
              <a:rPr lang="en-GB" sz="1600" b="1" dirty="0">
                <a:latin typeface="Times New Roman"/>
              </a:rPr>
              <a:t>/(M</a:t>
            </a:r>
            <a:r>
              <a:rPr lang="en-GB" sz="1600" b="1" baseline="-25000" dirty="0">
                <a:latin typeface="Times New Roman"/>
              </a:rPr>
              <a:t>QG</a:t>
            </a:r>
            <a:r>
              <a:rPr lang="en-GB" sz="1600" b="1" dirty="0">
                <a:latin typeface="Times New Roman"/>
              </a:rPr>
              <a:t> c</a:t>
            </a:r>
            <a:r>
              <a:rPr lang="en-GB" sz="1600" b="1" baseline="30000" dirty="0">
                <a:latin typeface="Times New Roman"/>
              </a:rPr>
              <a:t>2</a:t>
            </a:r>
            <a:r>
              <a:rPr lang="en-GB" sz="1600" b="1" dirty="0">
                <a:latin typeface="Times New Roman"/>
              </a:rPr>
              <a:t>)]</a:t>
            </a:r>
            <a:r>
              <a:rPr lang="en-GB" sz="1600" b="1" baseline="30000" dirty="0" smtClean="0">
                <a:latin typeface="Times New Roman"/>
              </a:rPr>
              <a:t>n</a:t>
            </a:r>
          </a:p>
          <a:p>
            <a:endParaRPr lang="en-GB" sz="1600" b="1" baseline="30000" dirty="0">
              <a:latin typeface="Times New Roman"/>
            </a:endParaRPr>
          </a:p>
          <a:p>
            <a:r>
              <a:rPr lang="en-GB" sz="1600" dirty="0" smtClean="0">
                <a:latin typeface="Times New Roman"/>
                <a:cs typeface="Times New Roman"/>
              </a:rPr>
              <a:t>The </a:t>
            </a:r>
            <a:r>
              <a:rPr lang="en-GB" sz="1600" dirty="0">
                <a:latin typeface="Times New Roman"/>
                <a:cs typeface="Times New Roman"/>
              </a:rPr>
              <a:t>distance </a:t>
            </a:r>
            <a:r>
              <a:rPr lang="en-GB" sz="1600" dirty="0" err="1">
                <a:latin typeface="Times New Roman"/>
                <a:cs typeface="Times New Roman"/>
              </a:rPr>
              <a:t>traveled</a:t>
            </a:r>
            <a:r>
              <a:rPr lang="en-GB" sz="1600" dirty="0">
                <a:latin typeface="Times New Roman"/>
                <a:cs typeface="Times New Roman"/>
              </a:rPr>
              <a:t> by photons takes into account the cosmological </a:t>
            </a:r>
            <a:r>
              <a:rPr lang="en-GB" sz="1600" dirty="0" smtClean="0">
                <a:latin typeface="Times New Roman"/>
                <a:cs typeface="Times New Roman"/>
              </a:rPr>
              <a:t>expansion:</a:t>
            </a:r>
            <a:endParaRPr lang="en-GB" sz="1600" dirty="0">
              <a:latin typeface="Times New Roman"/>
              <a:cs typeface="Times New Roman"/>
            </a:endParaRPr>
          </a:p>
          <a:p>
            <a:endParaRPr lang="en-GB" sz="1600" b="1" baseline="-25000" dirty="0">
              <a:latin typeface="Times New Roman"/>
            </a:endParaRPr>
          </a:p>
          <a:p>
            <a:r>
              <a:rPr lang="en-GB" sz="1600" b="1" dirty="0">
                <a:latin typeface="Times New Roman"/>
              </a:rPr>
              <a:t>D</a:t>
            </a:r>
            <a:r>
              <a:rPr lang="en-GB" sz="1600" b="1" baseline="-25000" dirty="0">
                <a:latin typeface="Times New Roman"/>
              </a:rPr>
              <a:t>TRAV</a:t>
            </a:r>
            <a:r>
              <a:rPr lang="en-GB" sz="1600" b="1" dirty="0">
                <a:latin typeface="Times New Roman"/>
              </a:rPr>
              <a:t>(z)=(c/H</a:t>
            </a:r>
            <a:r>
              <a:rPr lang="en-GB" sz="1600" b="1" baseline="-25000" dirty="0">
                <a:latin typeface="Times New Roman"/>
              </a:rPr>
              <a:t>0</a:t>
            </a:r>
            <a:r>
              <a:rPr lang="en-GB" sz="1600" b="1" dirty="0">
                <a:latin typeface="Times New Roman"/>
              </a:rPr>
              <a:t>)</a:t>
            </a:r>
            <a:r>
              <a:rPr lang="en-GB" sz="1600" b="1" dirty="0">
                <a:sym typeface="Symbol"/>
              </a:rPr>
              <a:t></a:t>
            </a:r>
            <a:r>
              <a:rPr lang="en-GB" sz="1600" b="1" baseline="-25000" dirty="0">
                <a:latin typeface="Times New Roman"/>
              </a:rPr>
              <a:t>0</a:t>
            </a:r>
            <a:r>
              <a:rPr lang="en-GB" sz="1600" b="1" baseline="30000" dirty="0">
                <a:latin typeface="Times New Roman"/>
              </a:rPr>
              <a:t>z</a:t>
            </a:r>
            <a:r>
              <a:rPr lang="en-GB" sz="1600" b="1" dirty="0">
                <a:latin typeface="Times New Roman"/>
              </a:rPr>
              <a:t> dβ (1+β)/[Ω</a:t>
            </a:r>
            <a:r>
              <a:rPr lang="en-GB" sz="1600" b="1" baseline="-25000" dirty="0">
                <a:latin typeface="Times New Roman"/>
              </a:rPr>
              <a:t>Λ</a:t>
            </a:r>
            <a:r>
              <a:rPr lang="en-GB" sz="1600" b="1" dirty="0">
                <a:latin typeface="Times New Roman"/>
              </a:rPr>
              <a:t>+(1+β)</a:t>
            </a:r>
            <a:r>
              <a:rPr lang="en-GB" sz="1600" b="1" baseline="30000" dirty="0">
                <a:latin typeface="Times New Roman"/>
              </a:rPr>
              <a:t>3 </a:t>
            </a:r>
            <a:r>
              <a:rPr lang="en-GB" sz="1600" b="1" dirty="0">
                <a:latin typeface="Times New Roman"/>
              </a:rPr>
              <a:t>Ω</a:t>
            </a:r>
            <a:r>
              <a:rPr lang="en-GB" sz="1600" b="1" baseline="-25000" dirty="0">
                <a:latin typeface="Times New Roman"/>
              </a:rPr>
              <a:t>M</a:t>
            </a:r>
            <a:r>
              <a:rPr lang="en-GB" sz="1600" b="1" dirty="0">
                <a:latin typeface="Times New Roman"/>
              </a:rPr>
              <a:t>]</a:t>
            </a:r>
            <a:r>
              <a:rPr lang="en-GB" sz="1600" b="1" baseline="30000" dirty="0">
                <a:latin typeface="Times New Roman"/>
              </a:rPr>
              <a:t>1/</a:t>
            </a:r>
            <a:r>
              <a:rPr lang="en-GB" sz="1600" b="1" baseline="30000" dirty="0" smtClean="0">
                <a:latin typeface="Times New Roman"/>
              </a:rPr>
              <a:t>2</a:t>
            </a:r>
          </a:p>
          <a:p>
            <a:endParaRPr lang="en-GB" sz="1600" b="1" baseline="30000" dirty="0">
              <a:latin typeface="Times New Roman"/>
            </a:endParaRPr>
          </a:p>
          <a:p>
            <a:r>
              <a:rPr lang="en-GB" sz="1600" dirty="0">
                <a:latin typeface="Times New Roman"/>
              </a:rPr>
              <a:t>z</a:t>
            </a:r>
            <a:r>
              <a:rPr lang="en-GB" sz="1600" dirty="0" smtClean="0">
                <a:latin typeface="Times New Roman"/>
              </a:rPr>
              <a:t>: cosmological redshift</a:t>
            </a:r>
          </a:p>
          <a:p>
            <a:endParaRPr lang="en-GB" sz="1600" b="1" baseline="30000" dirty="0">
              <a:latin typeface="Times New Roman"/>
            </a:endParaRPr>
          </a:p>
          <a:p>
            <a:r>
              <a:rPr lang="en-GB" sz="1600" dirty="0" smtClean="0">
                <a:latin typeface="Times New Roman"/>
              </a:rPr>
              <a:t>Ω</a:t>
            </a:r>
            <a:r>
              <a:rPr lang="en-GB" sz="1600" baseline="-25000" dirty="0" smtClean="0">
                <a:latin typeface="Times New Roman"/>
              </a:rPr>
              <a:t>Λ</a:t>
            </a:r>
            <a:r>
              <a:rPr lang="en-GB" sz="1600" dirty="0" smtClean="0">
                <a:latin typeface="Times New Roman"/>
              </a:rPr>
              <a:t>: </a:t>
            </a:r>
            <a:r>
              <a:rPr lang="en-GB" sz="1600" dirty="0" smtClean="0">
                <a:latin typeface="Times New Roman"/>
                <a:cs typeface="Times New Roman"/>
              </a:rPr>
              <a:t>ratio </a:t>
            </a:r>
            <a:r>
              <a:rPr lang="en-GB" sz="1600" dirty="0">
                <a:latin typeface="Times New Roman"/>
                <a:cs typeface="Times New Roman"/>
              </a:rPr>
              <a:t>between the energy density due to the cosmological constant and </a:t>
            </a:r>
            <a:r>
              <a:rPr lang="en-GB" sz="1600" dirty="0" smtClean="0">
                <a:latin typeface="Times New Roman"/>
                <a:cs typeface="Times New Roman"/>
              </a:rPr>
              <a:t>the critical (closure) density of the Universe</a:t>
            </a:r>
          </a:p>
          <a:p>
            <a:endParaRPr lang="en-GB" sz="1600" b="1" dirty="0" smtClean="0">
              <a:latin typeface="Times New Roman"/>
              <a:cs typeface="Times New Roman"/>
            </a:endParaRPr>
          </a:p>
          <a:p>
            <a:r>
              <a:rPr lang="en-GB" sz="1600" dirty="0" smtClean="0">
                <a:latin typeface="Times New Roman"/>
              </a:rPr>
              <a:t>Ω</a:t>
            </a:r>
            <a:r>
              <a:rPr lang="en-GB" sz="1600" baseline="-25000" dirty="0" smtClean="0">
                <a:latin typeface="Times New Roman"/>
              </a:rPr>
              <a:t>M</a:t>
            </a:r>
            <a:r>
              <a:rPr lang="en-GB" sz="1600" dirty="0" smtClean="0">
                <a:latin typeface="Times New Roman"/>
              </a:rPr>
              <a:t>: </a:t>
            </a:r>
            <a:r>
              <a:rPr lang="en-GB" sz="1600" dirty="0">
                <a:latin typeface="Times New Roman"/>
                <a:cs typeface="Times New Roman"/>
              </a:rPr>
              <a:t>ratio between the energy density due to the </a:t>
            </a:r>
            <a:r>
              <a:rPr lang="en-GB" sz="1600" dirty="0" smtClean="0">
                <a:latin typeface="Times New Roman"/>
                <a:cs typeface="Times New Roman"/>
              </a:rPr>
              <a:t>matter </a:t>
            </a:r>
            <a:r>
              <a:rPr lang="en-GB" sz="1600" dirty="0">
                <a:latin typeface="Times New Roman"/>
                <a:cs typeface="Times New Roman"/>
              </a:rPr>
              <a:t>and the critical (closure) density of the Universe</a:t>
            </a:r>
          </a:p>
          <a:p>
            <a:endParaRPr lang="en-GB" sz="1600" b="1" dirty="0">
              <a:latin typeface="Times New Roman"/>
              <a:cs typeface="Times New Roman"/>
            </a:endParaRPr>
          </a:p>
          <a:p>
            <a:endParaRPr lang="en-GB" sz="1600" b="1" baseline="-25000" dirty="0">
              <a:latin typeface="Times New Roman"/>
            </a:endParaRPr>
          </a:p>
        </p:txBody>
      </p:sp>
      <p:pic>
        <p:nvPicPr>
          <p:cNvPr id="6" name="Immagine 5" descr="spacetime_smallsc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661359" y="3020259"/>
            <a:ext cx="5499101" cy="2176381"/>
          </a:xfrm>
          <a:prstGeom prst="rect">
            <a:avLst/>
          </a:prstGeom>
        </p:spPr>
      </p:pic>
      <p:pic>
        <p:nvPicPr>
          <p:cNvPr id="5" name="Immagine 4" descr="figure-1-the-quantum-structure-of-space-time-described-using-causal-dynamic-triangulations-2592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4"/>
            <a:ext cx="9144000" cy="257386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78000" y="1998148"/>
            <a:ext cx="7394448" cy="916545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latin typeface="Times New Roman"/>
                <a:cs typeface="Times New Roman"/>
              </a:rPr>
              <a:t>Dispersion Relation for photons </a:t>
            </a:r>
            <a:r>
              <a:rPr lang="en-GB" sz="2000" b="1" i="1" dirty="0" smtClean="0">
                <a:latin typeface="Times New Roman"/>
                <a:cs typeface="Times New Roman"/>
              </a:rPr>
              <a:t>in </a:t>
            </a:r>
            <a:r>
              <a:rPr lang="en-GB" sz="2000" b="1" i="1" dirty="0" err="1" smtClean="0">
                <a:latin typeface="Times New Roman"/>
                <a:cs typeface="Times New Roman"/>
              </a:rPr>
              <a:t>vacuo</a:t>
            </a:r>
            <a:r>
              <a:rPr lang="en-GB" sz="2000" b="1" i="1" dirty="0" smtClean="0">
                <a:latin typeface="Times New Roman"/>
                <a:cs typeface="Times New Roman"/>
              </a:rPr>
              <a:t> </a:t>
            </a:r>
            <a:r>
              <a:rPr lang="en-GB" sz="2000" b="1" dirty="0" smtClean="0">
                <a:latin typeface="Times New Roman"/>
                <a:cs typeface="Times New Roman"/>
              </a:rPr>
              <a:t>and Delays in travel time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28660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12800" y="5025613"/>
            <a:ext cx="71247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/>
              </a:rPr>
              <a:t>Time 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lags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caused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 by Quantum 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Gravity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effects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:                            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>
                <a:solidFill>
                  <a:schemeClr val="bg1"/>
                </a:solidFill>
                <a:sym typeface="Symbol"/>
              </a:rPr>
              <a:t>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 |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E</a:t>
            </a:r>
            <a:r>
              <a:rPr lang="it-IT" baseline="-25000" dirty="0" err="1">
                <a:solidFill>
                  <a:schemeClr val="bg1"/>
                </a:solidFill>
                <a:latin typeface="Times New Roman"/>
              </a:rPr>
              <a:t>phot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(Band II)−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E</a:t>
            </a:r>
            <a:r>
              <a:rPr lang="it-IT" baseline="-25000" dirty="0" err="1">
                <a:solidFill>
                  <a:schemeClr val="bg1"/>
                </a:solidFill>
                <a:latin typeface="Times New Roman"/>
              </a:rPr>
              <a:t>phot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(Band I)|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>
                <a:solidFill>
                  <a:schemeClr val="bg1"/>
                </a:solidFill>
                <a:sym typeface="Symbol"/>
              </a:rPr>
              <a:t> 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D</a:t>
            </a:r>
            <a:r>
              <a:rPr lang="it-IT" baseline="-25000" dirty="0">
                <a:solidFill>
                  <a:schemeClr val="bg1"/>
                </a:solidFill>
                <a:latin typeface="Times New Roman"/>
              </a:rPr>
              <a:t>GRB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z</a:t>
            </a:r>
            <a:r>
              <a:rPr lang="it-IT" baseline="-25000" dirty="0" err="1">
                <a:solidFill>
                  <a:schemeClr val="bg1"/>
                </a:solidFill>
                <a:latin typeface="Times New Roman"/>
              </a:rPr>
              <a:t>GRB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)</a:t>
            </a:r>
          </a:p>
          <a:p>
            <a:r>
              <a:rPr lang="it-IT" dirty="0" smtClean="0">
                <a:solidFill>
                  <a:schemeClr val="bg1"/>
                </a:solidFill>
                <a:latin typeface="Times New Roman"/>
              </a:rPr>
              <a:t>Time 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lags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caused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 by 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prompt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emission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mechanism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: 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 err="1">
                <a:solidFill>
                  <a:schemeClr val="bg1"/>
                </a:solidFill>
                <a:latin typeface="Times New Roman"/>
              </a:rPr>
              <a:t>complex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dependence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 from 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E</a:t>
            </a:r>
            <a:r>
              <a:rPr lang="it-IT" baseline="-25000" dirty="0" err="1">
                <a:solidFill>
                  <a:schemeClr val="bg1"/>
                </a:solidFill>
                <a:latin typeface="Times New Roman"/>
              </a:rPr>
              <a:t>phot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(Band II) and 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E</a:t>
            </a:r>
            <a:r>
              <a:rPr lang="it-IT" baseline="-25000" dirty="0" err="1">
                <a:solidFill>
                  <a:schemeClr val="bg1"/>
                </a:solidFill>
                <a:latin typeface="Times New Roman"/>
              </a:rPr>
              <a:t>phot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(Band I)</a:t>
            </a:r>
          </a:p>
          <a:p>
            <a:pPr marL="800100" lvl="1" indent="-342900">
              <a:buFont typeface="Arial"/>
              <a:buChar char="•"/>
            </a:pPr>
            <a:r>
              <a:rPr lang="it-IT" dirty="0" err="1">
                <a:solidFill>
                  <a:schemeClr val="bg1"/>
                </a:solidFill>
                <a:latin typeface="Times New Roman"/>
              </a:rPr>
              <a:t>independent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 of D</a:t>
            </a:r>
            <a:r>
              <a:rPr lang="it-IT" baseline="-25000" dirty="0">
                <a:solidFill>
                  <a:schemeClr val="bg1"/>
                </a:solidFill>
                <a:latin typeface="Times New Roman"/>
              </a:rPr>
              <a:t>GRB</a:t>
            </a:r>
            <a:r>
              <a:rPr lang="it-IT" dirty="0">
                <a:solidFill>
                  <a:schemeClr val="bg1"/>
                </a:solidFill>
                <a:latin typeface="Times New Roman"/>
              </a:rPr>
              <a:t>(</a:t>
            </a:r>
            <a:r>
              <a:rPr lang="it-IT" dirty="0" err="1">
                <a:solidFill>
                  <a:schemeClr val="bg1"/>
                </a:solidFill>
                <a:latin typeface="Times New Roman"/>
              </a:rPr>
              <a:t>z</a:t>
            </a:r>
            <a:r>
              <a:rPr lang="it-IT" baseline="-25000" dirty="0" err="1">
                <a:solidFill>
                  <a:schemeClr val="bg1"/>
                </a:solidFill>
                <a:latin typeface="Times New Roman"/>
              </a:rPr>
              <a:t>GRB</a:t>
            </a:r>
            <a:r>
              <a:rPr lang="it-IT" dirty="0" smtClean="0">
                <a:solidFill>
                  <a:schemeClr val="bg1"/>
                </a:solidFill>
                <a:latin typeface="Times New Roman"/>
              </a:rPr>
              <a:t>)</a:t>
            </a:r>
            <a:endParaRPr lang="it-IT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-157162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  <a:latin typeface="Times New Roman"/>
              </a:rPr>
              <a:t>The </a:t>
            </a:r>
            <a:r>
              <a:rPr lang="it-IT" i="1" dirty="0">
                <a:solidFill>
                  <a:schemeClr val="bg1"/>
                </a:solidFill>
                <a:latin typeface="Times New Roman"/>
              </a:rPr>
              <a:t>E</a:t>
            </a:r>
            <a:r>
              <a:rPr lang="it-IT" i="1" dirty="0" smtClean="0">
                <a:solidFill>
                  <a:schemeClr val="bg1"/>
                </a:solidFill>
                <a:latin typeface="Times New Roman"/>
              </a:rPr>
              <a:t>nergy &amp; </a:t>
            </a:r>
            <a:r>
              <a:rPr lang="it-IT" i="1" dirty="0">
                <a:solidFill>
                  <a:schemeClr val="bg1"/>
                </a:solidFill>
                <a:latin typeface="Times New Roman"/>
              </a:rPr>
              <a:t>R</a:t>
            </a:r>
            <a:r>
              <a:rPr lang="it-IT" i="1" dirty="0" smtClean="0">
                <a:solidFill>
                  <a:schemeClr val="bg1"/>
                </a:solidFill>
                <a:latin typeface="Times New Roman"/>
              </a:rPr>
              <a:t>edshift</a:t>
            </a:r>
            <a:r>
              <a:rPr lang="it-IT" dirty="0" smtClean="0">
                <a:solidFill>
                  <a:schemeClr val="bg1"/>
                </a:solidFill>
                <a:latin typeface="Times New Roman"/>
              </a:rPr>
              <a:t> delay</a:t>
            </a:r>
            <a:endParaRPr lang="it-IT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694B-D2EF-A14F-BE97-019F3FAA7774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0000">
            <a:off x="-39003" y="1143000"/>
            <a:ext cx="2212622" cy="1244600"/>
          </a:xfrm>
          <a:prstGeom prst="rect">
            <a:avLst/>
          </a:prstGeom>
        </p:spPr>
      </p:pic>
      <p:pic>
        <p:nvPicPr>
          <p:cNvPr id="10" name="Immagine 9" descr="Constellation-LEOS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783799"/>
            <a:ext cx="1908048" cy="190804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60000">
            <a:off x="1332597" y="3048000"/>
            <a:ext cx="2212622" cy="1244600"/>
          </a:xfrm>
          <a:prstGeom prst="rect">
            <a:avLst/>
          </a:prstGeom>
        </p:spPr>
      </p:pic>
      <p:pic>
        <p:nvPicPr>
          <p:cNvPr id="12" name="Immagine 11" descr="Constellation-LEOSA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688799"/>
            <a:ext cx="1908048" cy="1908048"/>
          </a:xfrm>
          <a:prstGeom prst="rect">
            <a:avLst/>
          </a:prstGeom>
        </p:spPr>
      </p:pic>
      <p:sp>
        <p:nvSpPr>
          <p:cNvPr id="13" name="Figura a mano libera 12"/>
          <p:cNvSpPr>
            <a:spLocks noChangeAspect="1"/>
          </p:cNvSpPr>
          <p:nvPr/>
        </p:nvSpPr>
        <p:spPr>
          <a:xfrm>
            <a:off x="3650530" y="1213974"/>
            <a:ext cx="1995281" cy="411626"/>
          </a:xfrm>
          <a:custGeom>
            <a:avLst/>
            <a:gdLst>
              <a:gd name="connsiteX0" fmla="*/ 0 w 9196252"/>
              <a:gd name="connsiteY0" fmla="*/ 1052913 h 2020093"/>
              <a:gd name="connsiteX1" fmla="*/ 948565 w 9196252"/>
              <a:gd name="connsiteY1" fmla="*/ 1068988 h 2020093"/>
              <a:gd name="connsiteX2" fmla="*/ 1446963 w 9196252"/>
              <a:gd name="connsiteY2" fmla="*/ 1068988 h 2020093"/>
              <a:gd name="connsiteX3" fmla="*/ 1881052 w 9196252"/>
              <a:gd name="connsiteY3" fmla="*/ 168788 h 2020093"/>
              <a:gd name="connsiteX4" fmla="*/ 2797461 w 9196252"/>
              <a:gd name="connsiteY4" fmla="*/ 2017414 h 2020093"/>
              <a:gd name="connsiteX5" fmla="*/ 3681716 w 9196252"/>
              <a:gd name="connsiteY5" fmla="*/ 152713 h 2020093"/>
              <a:gd name="connsiteX6" fmla="*/ 4565971 w 9196252"/>
              <a:gd name="connsiteY6" fmla="*/ 2017414 h 2020093"/>
              <a:gd name="connsiteX7" fmla="*/ 5514536 w 9196252"/>
              <a:gd name="connsiteY7" fmla="*/ 152713 h 2020093"/>
              <a:gd name="connsiteX8" fmla="*/ 6430945 w 9196252"/>
              <a:gd name="connsiteY8" fmla="*/ 2001339 h 2020093"/>
              <a:gd name="connsiteX9" fmla="*/ 7315200 w 9196252"/>
              <a:gd name="connsiteY9" fmla="*/ 152713 h 2020093"/>
              <a:gd name="connsiteX10" fmla="*/ 7829676 w 9196252"/>
              <a:gd name="connsiteY10" fmla="*/ 1085063 h 2020093"/>
              <a:gd name="connsiteX11" fmla="*/ 8247687 w 9196252"/>
              <a:gd name="connsiteY11" fmla="*/ 1052913 h 2020093"/>
              <a:gd name="connsiteX12" fmla="*/ 9196252 w 9196252"/>
              <a:gd name="connsiteY12" fmla="*/ 1052913 h 2020093"/>
              <a:gd name="connsiteX13" fmla="*/ 9196252 w 9196252"/>
              <a:gd name="connsiteY13" fmla="*/ 1052913 h 202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96252" h="2020093">
                <a:moveTo>
                  <a:pt x="0" y="1052913"/>
                </a:moveTo>
                <a:lnTo>
                  <a:pt x="948565" y="1068988"/>
                </a:lnTo>
                <a:cubicBezTo>
                  <a:pt x="1189725" y="1071667"/>
                  <a:pt x="1291549" y="1219021"/>
                  <a:pt x="1446963" y="1068988"/>
                </a:cubicBezTo>
                <a:cubicBezTo>
                  <a:pt x="1602377" y="918955"/>
                  <a:pt x="1655969" y="10717"/>
                  <a:pt x="1881052" y="168788"/>
                </a:cubicBezTo>
                <a:cubicBezTo>
                  <a:pt x="2106135" y="326859"/>
                  <a:pt x="2497350" y="2020093"/>
                  <a:pt x="2797461" y="2017414"/>
                </a:cubicBezTo>
                <a:cubicBezTo>
                  <a:pt x="3097572" y="2014735"/>
                  <a:pt x="3386964" y="152713"/>
                  <a:pt x="3681716" y="152713"/>
                </a:cubicBezTo>
                <a:cubicBezTo>
                  <a:pt x="3976468" y="152713"/>
                  <a:pt x="4260501" y="2017414"/>
                  <a:pt x="4565971" y="2017414"/>
                </a:cubicBezTo>
                <a:cubicBezTo>
                  <a:pt x="4871441" y="2017414"/>
                  <a:pt x="5203707" y="155392"/>
                  <a:pt x="5514536" y="152713"/>
                </a:cubicBezTo>
                <a:cubicBezTo>
                  <a:pt x="5825365" y="150034"/>
                  <a:pt x="6130834" y="2001339"/>
                  <a:pt x="6430945" y="2001339"/>
                </a:cubicBezTo>
                <a:cubicBezTo>
                  <a:pt x="6731056" y="2001339"/>
                  <a:pt x="7082078" y="305426"/>
                  <a:pt x="7315200" y="152713"/>
                </a:cubicBezTo>
                <a:cubicBezTo>
                  <a:pt x="7548322" y="0"/>
                  <a:pt x="7674262" y="935030"/>
                  <a:pt x="7829676" y="1085063"/>
                </a:cubicBezTo>
                <a:cubicBezTo>
                  <a:pt x="7985090" y="1235096"/>
                  <a:pt x="8019924" y="1058271"/>
                  <a:pt x="8247687" y="1052913"/>
                </a:cubicBezTo>
                <a:cubicBezTo>
                  <a:pt x="8475450" y="1047555"/>
                  <a:pt x="9196252" y="1052913"/>
                  <a:pt x="9196252" y="1052913"/>
                </a:cubicBezTo>
                <a:lnTo>
                  <a:pt x="9196252" y="1052913"/>
                </a:lnTo>
              </a:path>
            </a:pathLst>
          </a:custGeom>
          <a:noFill/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190269" y="2198851"/>
            <a:ext cx="12723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  <a:latin typeface="Times New Roman"/>
              </a:rPr>
              <a:t>High</a:t>
            </a:r>
            <a:r>
              <a:rPr lang="it-IT" sz="3000" b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it-IT" sz="3000" b="1" dirty="0" err="1" smtClean="0">
                <a:solidFill>
                  <a:srgbClr val="FF0000"/>
                </a:solidFill>
                <a:latin typeface="Times New Roman"/>
              </a:rPr>
              <a:t>z</a:t>
            </a:r>
            <a:endParaRPr lang="it-IT" sz="30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541673" y="4167351"/>
            <a:ext cx="12038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 smtClean="0">
                <a:solidFill>
                  <a:srgbClr val="0000FF"/>
                </a:solidFill>
                <a:latin typeface="Times New Roman"/>
              </a:rPr>
              <a:t>Low</a:t>
            </a:r>
            <a:r>
              <a:rPr lang="it-IT" sz="3000" b="1" dirty="0" smtClean="0">
                <a:solidFill>
                  <a:srgbClr val="0000FF"/>
                </a:solidFill>
                <a:latin typeface="Times New Roman"/>
              </a:rPr>
              <a:t> </a:t>
            </a:r>
            <a:r>
              <a:rPr lang="it-IT" sz="3000" b="1" dirty="0" err="1" smtClean="0">
                <a:solidFill>
                  <a:srgbClr val="0000FF"/>
                </a:solidFill>
                <a:latin typeface="Times New Roman"/>
              </a:rPr>
              <a:t>z</a:t>
            </a:r>
            <a:endParaRPr lang="it-IT" sz="3000" b="1" dirty="0">
              <a:solidFill>
                <a:srgbClr val="0000FF"/>
              </a:solidFill>
              <a:latin typeface="Times New Roman"/>
            </a:endParaRPr>
          </a:p>
        </p:txBody>
      </p:sp>
      <p:sp>
        <p:nvSpPr>
          <p:cNvPr id="16" name="Figura a mano libera 15"/>
          <p:cNvSpPr>
            <a:spLocks noChangeAspect="1"/>
          </p:cNvSpPr>
          <p:nvPr/>
        </p:nvSpPr>
        <p:spPr>
          <a:xfrm>
            <a:off x="2530904" y="1781550"/>
            <a:ext cx="1995281" cy="417301"/>
          </a:xfrm>
          <a:custGeom>
            <a:avLst/>
            <a:gdLst>
              <a:gd name="connsiteX0" fmla="*/ 0 w 9196252"/>
              <a:gd name="connsiteY0" fmla="*/ 1052913 h 2020093"/>
              <a:gd name="connsiteX1" fmla="*/ 948565 w 9196252"/>
              <a:gd name="connsiteY1" fmla="*/ 1068988 h 2020093"/>
              <a:gd name="connsiteX2" fmla="*/ 1446963 w 9196252"/>
              <a:gd name="connsiteY2" fmla="*/ 1068988 h 2020093"/>
              <a:gd name="connsiteX3" fmla="*/ 1881052 w 9196252"/>
              <a:gd name="connsiteY3" fmla="*/ 168788 h 2020093"/>
              <a:gd name="connsiteX4" fmla="*/ 2797461 w 9196252"/>
              <a:gd name="connsiteY4" fmla="*/ 2017414 h 2020093"/>
              <a:gd name="connsiteX5" fmla="*/ 3681716 w 9196252"/>
              <a:gd name="connsiteY5" fmla="*/ 152713 h 2020093"/>
              <a:gd name="connsiteX6" fmla="*/ 4565971 w 9196252"/>
              <a:gd name="connsiteY6" fmla="*/ 2017414 h 2020093"/>
              <a:gd name="connsiteX7" fmla="*/ 5514536 w 9196252"/>
              <a:gd name="connsiteY7" fmla="*/ 152713 h 2020093"/>
              <a:gd name="connsiteX8" fmla="*/ 6430945 w 9196252"/>
              <a:gd name="connsiteY8" fmla="*/ 2001339 h 2020093"/>
              <a:gd name="connsiteX9" fmla="*/ 7315200 w 9196252"/>
              <a:gd name="connsiteY9" fmla="*/ 152713 h 2020093"/>
              <a:gd name="connsiteX10" fmla="*/ 7829676 w 9196252"/>
              <a:gd name="connsiteY10" fmla="*/ 1085063 h 2020093"/>
              <a:gd name="connsiteX11" fmla="*/ 8247687 w 9196252"/>
              <a:gd name="connsiteY11" fmla="*/ 1052913 h 2020093"/>
              <a:gd name="connsiteX12" fmla="*/ 9196252 w 9196252"/>
              <a:gd name="connsiteY12" fmla="*/ 1052913 h 2020093"/>
              <a:gd name="connsiteX13" fmla="*/ 9196252 w 9196252"/>
              <a:gd name="connsiteY13" fmla="*/ 1052913 h 202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96252" h="2020093">
                <a:moveTo>
                  <a:pt x="0" y="1052913"/>
                </a:moveTo>
                <a:lnTo>
                  <a:pt x="948565" y="1068988"/>
                </a:lnTo>
                <a:cubicBezTo>
                  <a:pt x="1189725" y="1071667"/>
                  <a:pt x="1291549" y="1219021"/>
                  <a:pt x="1446963" y="1068988"/>
                </a:cubicBezTo>
                <a:cubicBezTo>
                  <a:pt x="1602377" y="918955"/>
                  <a:pt x="1655969" y="10717"/>
                  <a:pt x="1881052" y="168788"/>
                </a:cubicBezTo>
                <a:cubicBezTo>
                  <a:pt x="2106135" y="326859"/>
                  <a:pt x="2497350" y="2020093"/>
                  <a:pt x="2797461" y="2017414"/>
                </a:cubicBezTo>
                <a:cubicBezTo>
                  <a:pt x="3097572" y="2014735"/>
                  <a:pt x="3386964" y="152713"/>
                  <a:pt x="3681716" y="152713"/>
                </a:cubicBezTo>
                <a:cubicBezTo>
                  <a:pt x="3976468" y="152713"/>
                  <a:pt x="4260501" y="2017414"/>
                  <a:pt x="4565971" y="2017414"/>
                </a:cubicBezTo>
                <a:cubicBezTo>
                  <a:pt x="4871441" y="2017414"/>
                  <a:pt x="5203707" y="155392"/>
                  <a:pt x="5514536" y="152713"/>
                </a:cubicBezTo>
                <a:cubicBezTo>
                  <a:pt x="5825365" y="150034"/>
                  <a:pt x="6130834" y="2001339"/>
                  <a:pt x="6430945" y="2001339"/>
                </a:cubicBezTo>
                <a:cubicBezTo>
                  <a:pt x="6731056" y="2001339"/>
                  <a:pt x="7082078" y="305426"/>
                  <a:pt x="7315200" y="152713"/>
                </a:cubicBezTo>
                <a:cubicBezTo>
                  <a:pt x="7548322" y="0"/>
                  <a:pt x="7674262" y="935030"/>
                  <a:pt x="7829676" y="1085063"/>
                </a:cubicBezTo>
                <a:cubicBezTo>
                  <a:pt x="7985090" y="1235096"/>
                  <a:pt x="8019924" y="1058271"/>
                  <a:pt x="8247687" y="1052913"/>
                </a:cubicBezTo>
                <a:cubicBezTo>
                  <a:pt x="8475450" y="1047555"/>
                  <a:pt x="9196252" y="1052913"/>
                  <a:pt x="9196252" y="1052913"/>
                </a:cubicBezTo>
                <a:lnTo>
                  <a:pt x="9196252" y="1052913"/>
                </a:lnTo>
              </a:path>
            </a:pathLst>
          </a:custGeom>
          <a:noFill/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igura a mano libera 16"/>
          <p:cNvSpPr>
            <a:spLocks noChangeAspect="1"/>
          </p:cNvSpPr>
          <p:nvPr/>
        </p:nvSpPr>
        <p:spPr>
          <a:xfrm>
            <a:off x="4165541" y="3106274"/>
            <a:ext cx="1995281" cy="411626"/>
          </a:xfrm>
          <a:custGeom>
            <a:avLst/>
            <a:gdLst>
              <a:gd name="connsiteX0" fmla="*/ 0 w 9196252"/>
              <a:gd name="connsiteY0" fmla="*/ 1052913 h 2020093"/>
              <a:gd name="connsiteX1" fmla="*/ 948565 w 9196252"/>
              <a:gd name="connsiteY1" fmla="*/ 1068988 h 2020093"/>
              <a:gd name="connsiteX2" fmla="*/ 1446963 w 9196252"/>
              <a:gd name="connsiteY2" fmla="*/ 1068988 h 2020093"/>
              <a:gd name="connsiteX3" fmla="*/ 1881052 w 9196252"/>
              <a:gd name="connsiteY3" fmla="*/ 168788 h 2020093"/>
              <a:gd name="connsiteX4" fmla="*/ 2797461 w 9196252"/>
              <a:gd name="connsiteY4" fmla="*/ 2017414 h 2020093"/>
              <a:gd name="connsiteX5" fmla="*/ 3681716 w 9196252"/>
              <a:gd name="connsiteY5" fmla="*/ 152713 h 2020093"/>
              <a:gd name="connsiteX6" fmla="*/ 4565971 w 9196252"/>
              <a:gd name="connsiteY6" fmla="*/ 2017414 h 2020093"/>
              <a:gd name="connsiteX7" fmla="*/ 5514536 w 9196252"/>
              <a:gd name="connsiteY7" fmla="*/ 152713 h 2020093"/>
              <a:gd name="connsiteX8" fmla="*/ 6430945 w 9196252"/>
              <a:gd name="connsiteY8" fmla="*/ 2001339 h 2020093"/>
              <a:gd name="connsiteX9" fmla="*/ 7315200 w 9196252"/>
              <a:gd name="connsiteY9" fmla="*/ 152713 h 2020093"/>
              <a:gd name="connsiteX10" fmla="*/ 7829676 w 9196252"/>
              <a:gd name="connsiteY10" fmla="*/ 1085063 h 2020093"/>
              <a:gd name="connsiteX11" fmla="*/ 8247687 w 9196252"/>
              <a:gd name="connsiteY11" fmla="*/ 1052913 h 2020093"/>
              <a:gd name="connsiteX12" fmla="*/ 9196252 w 9196252"/>
              <a:gd name="connsiteY12" fmla="*/ 1052913 h 2020093"/>
              <a:gd name="connsiteX13" fmla="*/ 9196252 w 9196252"/>
              <a:gd name="connsiteY13" fmla="*/ 1052913 h 202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96252" h="2020093">
                <a:moveTo>
                  <a:pt x="0" y="1052913"/>
                </a:moveTo>
                <a:lnTo>
                  <a:pt x="948565" y="1068988"/>
                </a:lnTo>
                <a:cubicBezTo>
                  <a:pt x="1189725" y="1071667"/>
                  <a:pt x="1291549" y="1219021"/>
                  <a:pt x="1446963" y="1068988"/>
                </a:cubicBezTo>
                <a:cubicBezTo>
                  <a:pt x="1602377" y="918955"/>
                  <a:pt x="1655969" y="10717"/>
                  <a:pt x="1881052" y="168788"/>
                </a:cubicBezTo>
                <a:cubicBezTo>
                  <a:pt x="2106135" y="326859"/>
                  <a:pt x="2497350" y="2020093"/>
                  <a:pt x="2797461" y="2017414"/>
                </a:cubicBezTo>
                <a:cubicBezTo>
                  <a:pt x="3097572" y="2014735"/>
                  <a:pt x="3386964" y="152713"/>
                  <a:pt x="3681716" y="152713"/>
                </a:cubicBezTo>
                <a:cubicBezTo>
                  <a:pt x="3976468" y="152713"/>
                  <a:pt x="4260501" y="2017414"/>
                  <a:pt x="4565971" y="2017414"/>
                </a:cubicBezTo>
                <a:cubicBezTo>
                  <a:pt x="4871441" y="2017414"/>
                  <a:pt x="5203707" y="155392"/>
                  <a:pt x="5514536" y="152713"/>
                </a:cubicBezTo>
                <a:cubicBezTo>
                  <a:pt x="5825365" y="150034"/>
                  <a:pt x="6130834" y="2001339"/>
                  <a:pt x="6430945" y="2001339"/>
                </a:cubicBezTo>
                <a:cubicBezTo>
                  <a:pt x="6731056" y="2001339"/>
                  <a:pt x="7082078" y="305426"/>
                  <a:pt x="7315200" y="152713"/>
                </a:cubicBezTo>
                <a:cubicBezTo>
                  <a:pt x="7548322" y="0"/>
                  <a:pt x="7674262" y="935030"/>
                  <a:pt x="7829676" y="1085063"/>
                </a:cubicBezTo>
                <a:cubicBezTo>
                  <a:pt x="7985090" y="1235096"/>
                  <a:pt x="8019924" y="1058271"/>
                  <a:pt x="8247687" y="1052913"/>
                </a:cubicBezTo>
                <a:cubicBezTo>
                  <a:pt x="8475450" y="1047555"/>
                  <a:pt x="9196252" y="1052913"/>
                  <a:pt x="9196252" y="1052913"/>
                </a:cubicBezTo>
                <a:lnTo>
                  <a:pt x="9196252" y="1052913"/>
                </a:lnTo>
              </a:path>
            </a:pathLst>
          </a:custGeom>
          <a:noFill/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igura a mano libera 17"/>
          <p:cNvSpPr>
            <a:spLocks noChangeAspect="1"/>
          </p:cNvSpPr>
          <p:nvPr/>
        </p:nvSpPr>
        <p:spPr>
          <a:xfrm>
            <a:off x="3871415" y="3673850"/>
            <a:ext cx="1995281" cy="417301"/>
          </a:xfrm>
          <a:custGeom>
            <a:avLst/>
            <a:gdLst>
              <a:gd name="connsiteX0" fmla="*/ 0 w 9196252"/>
              <a:gd name="connsiteY0" fmla="*/ 1052913 h 2020093"/>
              <a:gd name="connsiteX1" fmla="*/ 948565 w 9196252"/>
              <a:gd name="connsiteY1" fmla="*/ 1068988 h 2020093"/>
              <a:gd name="connsiteX2" fmla="*/ 1446963 w 9196252"/>
              <a:gd name="connsiteY2" fmla="*/ 1068988 h 2020093"/>
              <a:gd name="connsiteX3" fmla="*/ 1881052 w 9196252"/>
              <a:gd name="connsiteY3" fmla="*/ 168788 h 2020093"/>
              <a:gd name="connsiteX4" fmla="*/ 2797461 w 9196252"/>
              <a:gd name="connsiteY4" fmla="*/ 2017414 h 2020093"/>
              <a:gd name="connsiteX5" fmla="*/ 3681716 w 9196252"/>
              <a:gd name="connsiteY5" fmla="*/ 152713 h 2020093"/>
              <a:gd name="connsiteX6" fmla="*/ 4565971 w 9196252"/>
              <a:gd name="connsiteY6" fmla="*/ 2017414 h 2020093"/>
              <a:gd name="connsiteX7" fmla="*/ 5514536 w 9196252"/>
              <a:gd name="connsiteY7" fmla="*/ 152713 h 2020093"/>
              <a:gd name="connsiteX8" fmla="*/ 6430945 w 9196252"/>
              <a:gd name="connsiteY8" fmla="*/ 2001339 h 2020093"/>
              <a:gd name="connsiteX9" fmla="*/ 7315200 w 9196252"/>
              <a:gd name="connsiteY9" fmla="*/ 152713 h 2020093"/>
              <a:gd name="connsiteX10" fmla="*/ 7829676 w 9196252"/>
              <a:gd name="connsiteY10" fmla="*/ 1085063 h 2020093"/>
              <a:gd name="connsiteX11" fmla="*/ 8247687 w 9196252"/>
              <a:gd name="connsiteY11" fmla="*/ 1052913 h 2020093"/>
              <a:gd name="connsiteX12" fmla="*/ 9196252 w 9196252"/>
              <a:gd name="connsiteY12" fmla="*/ 1052913 h 2020093"/>
              <a:gd name="connsiteX13" fmla="*/ 9196252 w 9196252"/>
              <a:gd name="connsiteY13" fmla="*/ 1052913 h 202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96252" h="2020093">
                <a:moveTo>
                  <a:pt x="0" y="1052913"/>
                </a:moveTo>
                <a:lnTo>
                  <a:pt x="948565" y="1068988"/>
                </a:lnTo>
                <a:cubicBezTo>
                  <a:pt x="1189725" y="1071667"/>
                  <a:pt x="1291549" y="1219021"/>
                  <a:pt x="1446963" y="1068988"/>
                </a:cubicBezTo>
                <a:cubicBezTo>
                  <a:pt x="1602377" y="918955"/>
                  <a:pt x="1655969" y="10717"/>
                  <a:pt x="1881052" y="168788"/>
                </a:cubicBezTo>
                <a:cubicBezTo>
                  <a:pt x="2106135" y="326859"/>
                  <a:pt x="2497350" y="2020093"/>
                  <a:pt x="2797461" y="2017414"/>
                </a:cubicBezTo>
                <a:cubicBezTo>
                  <a:pt x="3097572" y="2014735"/>
                  <a:pt x="3386964" y="152713"/>
                  <a:pt x="3681716" y="152713"/>
                </a:cubicBezTo>
                <a:cubicBezTo>
                  <a:pt x="3976468" y="152713"/>
                  <a:pt x="4260501" y="2017414"/>
                  <a:pt x="4565971" y="2017414"/>
                </a:cubicBezTo>
                <a:cubicBezTo>
                  <a:pt x="4871441" y="2017414"/>
                  <a:pt x="5203707" y="155392"/>
                  <a:pt x="5514536" y="152713"/>
                </a:cubicBezTo>
                <a:cubicBezTo>
                  <a:pt x="5825365" y="150034"/>
                  <a:pt x="6130834" y="2001339"/>
                  <a:pt x="6430945" y="2001339"/>
                </a:cubicBezTo>
                <a:cubicBezTo>
                  <a:pt x="6731056" y="2001339"/>
                  <a:pt x="7082078" y="305426"/>
                  <a:pt x="7315200" y="152713"/>
                </a:cubicBezTo>
                <a:cubicBezTo>
                  <a:pt x="7548322" y="0"/>
                  <a:pt x="7674262" y="935030"/>
                  <a:pt x="7829676" y="1085063"/>
                </a:cubicBezTo>
                <a:cubicBezTo>
                  <a:pt x="7985090" y="1235096"/>
                  <a:pt x="8019924" y="1058271"/>
                  <a:pt x="8247687" y="1052913"/>
                </a:cubicBezTo>
                <a:cubicBezTo>
                  <a:pt x="8475450" y="1047555"/>
                  <a:pt x="9196252" y="1052913"/>
                  <a:pt x="9196252" y="1052913"/>
                </a:cubicBezTo>
                <a:lnTo>
                  <a:pt x="9196252" y="1052913"/>
                </a:lnTo>
              </a:path>
            </a:pathLst>
          </a:custGeom>
          <a:noFill/>
          <a:ln w="38100">
            <a:solidFill>
              <a:srgbClr val="0000FF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9524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quantum_foam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9144004" cy="171450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0" y="1714500"/>
            <a:ext cx="1041401" cy="51435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6" descr="GRBs-distribution-with-redshift-z-with-a-bin-of-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894" y="1769590"/>
            <a:ext cx="2603500" cy="182551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085" y="1769590"/>
            <a:ext cx="4019135" cy="80068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91085" y="2536411"/>
            <a:ext cx="4749959" cy="1241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Times New Roman"/>
              </a:rPr>
              <a:t>σ</a:t>
            </a:r>
            <a:r>
              <a:rPr lang="it-IT" sz="1600" baseline="-25000" dirty="0" err="1">
                <a:latin typeface="Times New Roman"/>
              </a:rPr>
              <a:t>CC</a:t>
            </a:r>
            <a:r>
              <a:rPr lang="it-IT" sz="1600" dirty="0">
                <a:latin typeface="Times New Roman"/>
              </a:rPr>
              <a:t> ≈ 0.46 </a:t>
            </a:r>
            <a:r>
              <a:rPr lang="it-IT" sz="1600" dirty="0" err="1">
                <a:latin typeface="Times New Roman"/>
              </a:rPr>
              <a:t>μsec</a:t>
            </a:r>
            <a:r>
              <a:rPr lang="it-IT" sz="1600" dirty="0">
                <a:latin typeface="Times New Roman"/>
              </a:rPr>
              <a:t> × (2.6 10</a:t>
            </a:r>
            <a:r>
              <a:rPr lang="it-IT" sz="1600" baseline="30000" dirty="0">
                <a:latin typeface="Times New Roman"/>
              </a:rPr>
              <a:t>8</a:t>
            </a:r>
            <a:r>
              <a:rPr lang="it-IT" sz="1600" dirty="0">
                <a:latin typeface="Times New Roman"/>
              </a:rPr>
              <a:t>/</a:t>
            </a:r>
            <a:r>
              <a:rPr lang="it-IT" sz="1600" dirty="0" err="1">
                <a:latin typeface="Times New Roman"/>
              </a:rPr>
              <a:t>N</a:t>
            </a:r>
            <a:r>
              <a:rPr lang="it-IT" sz="1600" dirty="0">
                <a:latin typeface="Times New Roman"/>
              </a:rPr>
              <a:t>)</a:t>
            </a:r>
            <a:r>
              <a:rPr lang="it-IT" sz="1600" baseline="30000" dirty="0">
                <a:latin typeface="Times New Roman"/>
              </a:rPr>
              <a:t>0.5</a:t>
            </a:r>
            <a:endParaRPr lang="it-IT" sz="1600" dirty="0">
              <a:latin typeface="Times New Roman"/>
            </a:endParaRPr>
          </a:p>
          <a:p>
            <a:endParaRPr lang="it-IT" sz="1600" dirty="0" smtClean="0">
              <a:latin typeface="Times New Roman"/>
            </a:endParaRPr>
          </a:p>
          <a:p>
            <a:r>
              <a:rPr lang="it-IT" sz="1600" dirty="0" err="1" smtClean="0">
                <a:latin typeface="Times New Roman"/>
              </a:rPr>
              <a:t>Δt</a:t>
            </a:r>
            <a:r>
              <a:rPr lang="it-IT" sz="1600" baseline="-25000" dirty="0" err="1" smtClean="0">
                <a:latin typeface="Times New Roman"/>
              </a:rPr>
              <a:t>MP</a:t>
            </a:r>
            <a:r>
              <a:rPr lang="it-IT" sz="1600" baseline="-25000" dirty="0" smtClean="0">
                <a:latin typeface="Times New Roman"/>
              </a:rPr>
              <a:t>/LIV</a:t>
            </a:r>
            <a:r>
              <a:rPr lang="it-IT" sz="1600" dirty="0" smtClean="0">
                <a:latin typeface="Times New Roman"/>
              </a:rPr>
              <a:t>  =  ξ (D</a:t>
            </a:r>
            <a:r>
              <a:rPr lang="it-IT" sz="1600" baseline="-25000" dirty="0" smtClean="0">
                <a:latin typeface="Times New Roman"/>
              </a:rPr>
              <a:t>TRAV</a:t>
            </a:r>
            <a:r>
              <a:rPr lang="it-IT" sz="1600" dirty="0" smtClean="0">
                <a:latin typeface="Times New Roman"/>
              </a:rPr>
              <a:t>/c) [ΔE</a:t>
            </a:r>
            <a:r>
              <a:rPr lang="it-IT" sz="1600" baseline="-25000" dirty="0" smtClean="0">
                <a:latin typeface="Times New Roman"/>
              </a:rPr>
              <a:t>phot</a:t>
            </a:r>
            <a:r>
              <a:rPr lang="it-IT" sz="1600" dirty="0" smtClean="0">
                <a:latin typeface="Times New Roman"/>
              </a:rPr>
              <a:t>/(M</a:t>
            </a:r>
            <a:r>
              <a:rPr lang="it-IT" sz="1600" baseline="-25000" dirty="0" smtClean="0">
                <a:latin typeface="Times New Roman"/>
              </a:rPr>
              <a:t>QG</a:t>
            </a:r>
            <a:r>
              <a:rPr lang="it-IT" sz="1600" dirty="0" smtClean="0">
                <a:latin typeface="Times New Roman"/>
              </a:rPr>
              <a:t> c</a:t>
            </a:r>
            <a:r>
              <a:rPr lang="it-IT" sz="1600" baseline="30000" dirty="0" smtClean="0">
                <a:latin typeface="Times New Roman"/>
              </a:rPr>
              <a:t>2</a:t>
            </a:r>
            <a:r>
              <a:rPr lang="it-IT" sz="1600" dirty="0" smtClean="0">
                <a:latin typeface="Times New Roman"/>
              </a:rPr>
              <a:t>)]</a:t>
            </a:r>
            <a:r>
              <a:rPr lang="it-IT" sz="1600" baseline="30000" dirty="0" err="1" smtClean="0">
                <a:latin typeface="Times New Roman"/>
              </a:rPr>
              <a:t>n</a:t>
            </a:r>
            <a:endParaRPr lang="it-IT" sz="1600" baseline="30000" dirty="0" smtClean="0">
              <a:latin typeface="Times New Roman"/>
            </a:endParaRPr>
          </a:p>
          <a:p>
            <a:endParaRPr lang="it-IT" sz="1600" baseline="30000" dirty="0">
              <a:latin typeface="Times New Roman"/>
            </a:endParaRPr>
          </a:p>
          <a:p>
            <a:r>
              <a:rPr lang="it-IT" sz="1600" dirty="0" smtClean="0">
                <a:latin typeface="Times New Roman"/>
              </a:rPr>
              <a:t>D</a:t>
            </a:r>
            <a:r>
              <a:rPr lang="it-IT" sz="1600" baseline="-25000" dirty="0" smtClean="0">
                <a:latin typeface="Times New Roman"/>
              </a:rPr>
              <a:t>TRAV</a:t>
            </a:r>
            <a:r>
              <a:rPr lang="it-IT" sz="1600" dirty="0" smtClean="0">
                <a:latin typeface="Times New Roman"/>
              </a:rPr>
              <a:t>(</a:t>
            </a:r>
            <a:r>
              <a:rPr lang="it-IT" sz="1600" dirty="0" err="1" smtClean="0">
                <a:latin typeface="Times New Roman"/>
              </a:rPr>
              <a:t>z</a:t>
            </a:r>
            <a:r>
              <a:rPr lang="it-IT" sz="1600" dirty="0" smtClean="0">
                <a:latin typeface="Times New Roman"/>
              </a:rPr>
              <a:t>)=(</a:t>
            </a:r>
            <a:r>
              <a:rPr lang="it-IT" sz="1600" dirty="0">
                <a:latin typeface="Times New Roman"/>
              </a:rPr>
              <a:t>c/H</a:t>
            </a:r>
            <a:r>
              <a:rPr lang="it-IT" sz="1600" baseline="-25000" dirty="0">
                <a:latin typeface="Times New Roman"/>
              </a:rPr>
              <a:t>0</a:t>
            </a:r>
            <a:r>
              <a:rPr lang="it-IT" sz="1600" dirty="0">
                <a:latin typeface="Times New Roman"/>
              </a:rPr>
              <a:t>)</a:t>
            </a:r>
            <a:r>
              <a:rPr lang="it-IT" sz="1600" dirty="0">
                <a:sym typeface="Symbol"/>
              </a:rPr>
              <a:t></a:t>
            </a:r>
            <a:r>
              <a:rPr lang="it-IT" sz="1600" baseline="-25000" dirty="0">
                <a:latin typeface="Times New Roman"/>
              </a:rPr>
              <a:t>0</a:t>
            </a:r>
            <a:r>
              <a:rPr lang="it-IT" sz="1600" baseline="30000" dirty="0">
                <a:latin typeface="Times New Roman"/>
              </a:rPr>
              <a:t>z</a:t>
            </a:r>
            <a:r>
              <a:rPr lang="it-IT" sz="1600" dirty="0">
                <a:latin typeface="Times New Roman"/>
              </a:rPr>
              <a:t> dβ (1+β)</a:t>
            </a:r>
            <a:r>
              <a:rPr lang="it-IT" sz="1600" dirty="0" smtClean="0">
                <a:latin typeface="Times New Roman"/>
              </a:rPr>
              <a:t>/[</a:t>
            </a:r>
            <a:r>
              <a:rPr lang="it-IT" sz="1600" dirty="0">
                <a:latin typeface="Times New Roman"/>
              </a:rPr>
              <a:t>Ω</a:t>
            </a:r>
            <a:r>
              <a:rPr lang="it-IT" sz="1600" baseline="-25000" dirty="0">
                <a:latin typeface="Times New Roman"/>
              </a:rPr>
              <a:t>Λ</a:t>
            </a:r>
            <a:r>
              <a:rPr lang="it-IT" sz="1600" dirty="0">
                <a:latin typeface="Times New Roman"/>
              </a:rPr>
              <a:t>+(1+β)</a:t>
            </a:r>
            <a:r>
              <a:rPr lang="it-IT" sz="1600" baseline="30000" dirty="0">
                <a:latin typeface="Times New Roman"/>
              </a:rPr>
              <a:t>3 </a:t>
            </a:r>
            <a:r>
              <a:rPr lang="it-IT" sz="1600" dirty="0">
                <a:latin typeface="Times New Roman"/>
              </a:rPr>
              <a:t>Ω</a:t>
            </a:r>
            <a:r>
              <a:rPr lang="it-IT" sz="1600" baseline="-25000" dirty="0">
                <a:latin typeface="Times New Roman"/>
              </a:rPr>
              <a:t>M</a:t>
            </a:r>
            <a:r>
              <a:rPr lang="it-IT" sz="1600" dirty="0">
                <a:latin typeface="Times New Roman"/>
              </a:rPr>
              <a:t>]</a:t>
            </a:r>
            <a:r>
              <a:rPr lang="it-IT" sz="1600" baseline="30000" dirty="0">
                <a:latin typeface="Times New Roman"/>
              </a:rPr>
              <a:t>1</a:t>
            </a:r>
            <a:r>
              <a:rPr lang="it-IT" sz="1600" baseline="30000" dirty="0" smtClean="0">
                <a:latin typeface="Times New Roman"/>
              </a:rPr>
              <a:t>/2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30300" y="901700"/>
            <a:ext cx="7803388" cy="867890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 err="1" smtClean="0">
                <a:solidFill>
                  <a:schemeClr val="bg1"/>
                </a:solidFill>
                <a:latin typeface="Times New Roman"/>
              </a:rPr>
              <a:t>GRBs</a:t>
            </a:r>
            <a:r>
              <a:rPr lang="it-IT" sz="3200" b="1" dirty="0" smtClean="0">
                <a:solidFill>
                  <a:schemeClr val="bg1"/>
                </a:solidFill>
                <a:latin typeface="Times New Roman"/>
              </a:rPr>
              <a:t> &amp; Quantum </a:t>
            </a:r>
            <a:r>
              <a:rPr lang="it-IT" sz="3200" b="1" dirty="0" err="1" smtClean="0">
                <a:solidFill>
                  <a:schemeClr val="bg1"/>
                </a:solidFill>
                <a:latin typeface="Times New Roman"/>
              </a:rPr>
              <a:t>Gravity</a:t>
            </a:r>
            <a:endParaRPr lang="it-IT" sz="3200" b="1" dirty="0">
              <a:solidFill>
                <a:schemeClr val="bg1"/>
              </a:solidFill>
            </a:endParaRPr>
          </a:p>
        </p:txBody>
      </p:sp>
      <p:pic>
        <p:nvPicPr>
          <p:cNvPr id="11" name="Immagine 10" descr="hermes_tabell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43" y="3799086"/>
            <a:ext cx="7041557" cy="29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710" y="-67728"/>
            <a:ext cx="9035343" cy="72813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Times New Roman"/>
              </a:rPr>
              <a:t>Location of </a:t>
            </a:r>
            <a:r>
              <a:rPr lang="en-US" sz="2800" b="1" dirty="0" smtClean="0">
                <a:solidFill>
                  <a:schemeClr val="tx1"/>
                </a:solidFill>
                <a:effectLst/>
                <a:latin typeface="Times New Roman"/>
              </a:rPr>
              <a:t>GRBs  with fleets of satellites and redshifts</a:t>
            </a:r>
            <a:r>
              <a:rPr lang="en-US" sz="3200" b="1" dirty="0" smtClean="0">
                <a:solidFill>
                  <a:schemeClr val="tx1"/>
                </a:solidFill>
                <a:effectLst/>
                <a:latin typeface="Times New Roman"/>
              </a:rPr>
              <a:t> </a:t>
            </a:r>
            <a:endParaRPr lang="it-IT" sz="2800" b="1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83710" y="567326"/>
            <a:ext cx="8958687" cy="6370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GB" sz="1600" dirty="0">
                <a:latin typeface="Times New Roman"/>
              </a:rPr>
              <a:t>Accuracy in determining </a:t>
            </a:r>
            <a:r>
              <a:rPr lang="en-GB" sz="1600" dirty="0" smtClean="0">
                <a:latin typeface="Times New Roman"/>
              </a:rPr>
              <a:t>delays from Monte-Carlo simulations of 100 pairs of GRBs of </a:t>
            </a:r>
            <a:r>
              <a:rPr lang="en-GB" sz="1600" dirty="0" err="1" smtClean="0">
                <a:latin typeface="Times New Roman"/>
              </a:rPr>
              <a:t>fluence</a:t>
            </a:r>
            <a:r>
              <a:rPr lang="en-GB" sz="1600" dirty="0" smtClean="0">
                <a:latin typeface="Times New Roman"/>
              </a:rPr>
              <a:t> 260 (112 BCK) photons/cm</a:t>
            </a:r>
            <a:r>
              <a:rPr lang="en-GB" sz="1600" baseline="30000" dirty="0" smtClean="0">
                <a:latin typeface="Times New Roman"/>
              </a:rPr>
              <a:t>2</a:t>
            </a:r>
            <a:r>
              <a:rPr lang="en-GB" sz="1600" dirty="0" smtClean="0">
                <a:latin typeface="Times New Roman"/>
              </a:rPr>
              <a:t> with detectors of different effective areas:</a:t>
            </a:r>
          </a:p>
          <a:p>
            <a:pPr marL="82296"/>
            <a:r>
              <a:rPr lang="en-GB" sz="1600" b="1" dirty="0" err="1" smtClean="0">
                <a:latin typeface="Times New Roman"/>
              </a:rPr>
              <a:t>σ</a:t>
            </a:r>
            <a:r>
              <a:rPr lang="en-GB" sz="1600" b="1" baseline="-25000" dirty="0" err="1" smtClean="0">
                <a:latin typeface="Times New Roman"/>
              </a:rPr>
              <a:t>DELAYS</a:t>
            </a:r>
            <a:r>
              <a:rPr lang="en-GB" sz="1600" b="1" dirty="0" smtClean="0">
                <a:latin typeface="Times New Roman"/>
              </a:rPr>
              <a:t> </a:t>
            </a:r>
            <a:r>
              <a:rPr lang="en-GB" sz="1600" b="1" dirty="0">
                <a:latin typeface="Times New Roman"/>
              </a:rPr>
              <a:t>≈ </a:t>
            </a:r>
            <a:r>
              <a:rPr lang="en-GB" sz="1600" b="1" dirty="0" err="1">
                <a:latin typeface="Times New Roman"/>
              </a:rPr>
              <a:t>σ</a:t>
            </a:r>
            <a:r>
              <a:rPr lang="en-GB" sz="1600" b="1" baseline="-25000" dirty="0" err="1">
                <a:latin typeface="Times New Roman"/>
              </a:rPr>
              <a:t>ToA</a:t>
            </a:r>
            <a:r>
              <a:rPr lang="en-GB" sz="1600" b="1" dirty="0" smtClean="0">
                <a:latin typeface="Times New Roman"/>
              </a:rPr>
              <a:t> </a:t>
            </a:r>
            <a:r>
              <a:rPr lang="en-GB" sz="1600" b="1" dirty="0">
                <a:latin typeface="Times New Roman"/>
              </a:rPr>
              <a:t>= </a:t>
            </a:r>
            <a:r>
              <a:rPr lang="en-GB" sz="1600" b="1" dirty="0" smtClean="0">
                <a:latin typeface="Times New Roman"/>
              </a:rPr>
              <a:t>3.3 </a:t>
            </a:r>
            <a:r>
              <a:rPr lang="en-GB" sz="1600" b="1" dirty="0" err="1" smtClean="0">
                <a:latin typeface="Times New Roman"/>
              </a:rPr>
              <a:t>μs</a:t>
            </a:r>
            <a:r>
              <a:rPr lang="en-GB" sz="1600" b="1" dirty="0" smtClean="0">
                <a:latin typeface="Times New Roman"/>
              </a:rPr>
              <a:t> × (A/1 m</a:t>
            </a:r>
            <a:r>
              <a:rPr lang="en-GB" sz="1600" b="1" baseline="30000" dirty="0" smtClean="0">
                <a:latin typeface="Times New Roman"/>
              </a:rPr>
              <a:t>2</a:t>
            </a:r>
            <a:r>
              <a:rPr lang="en-GB" sz="1600" b="1" dirty="0" smtClean="0">
                <a:latin typeface="Times New Roman"/>
              </a:rPr>
              <a:t>)</a:t>
            </a:r>
            <a:r>
              <a:rPr lang="en-GB" sz="1600" b="1" baseline="30000" dirty="0" smtClean="0">
                <a:latin typeface="Times New Roman"/>
              </a:rPr>
              <a:t>−0.58</a:t>
            </a:r>
            <a:r>
              <a:rPr lang="en-GB" sz="1600" b="1" dirty="0" smtClean="0">
                <a:latin typeface="Times New Roman"/>
              </a:rPr>
              <a:t>  </a:t>
            </a:r>
            <a:endParaRPr lang="en-GB" sz="1600" b="1" dirty="0">
              <a:latin typeface="Times New Roman"/>
            </a:endParaRPr>
          </a:p>
          <a:p>
            <a:pPr marL="82296" indent="0">
              <a:buNone/>
            </a:pPr>
            <a:r>
              <a:rPr lang="en-GB" sz="1600" dirty="0">
                <a:latin typeface="Times New Roman"/>
              </a:rPr>
              <a:t>Accuracy in determining α and  </a:t>
            </a:r>
            <a:r>
              <a:rPr lang="en-GB" sz="1600" dirty="0" err="1">
                <a:latin typeface="Times New Roman"/>
              </a:rPr>
              <a:t>δ</a:t>
            </a:r>
            <a:r>
              <a:rPr lang="en-GB" sz="1600" dirty="0">
                <a:latin typeface="Times New Roman"/>
              </a:rPr>
              <a:t> with </a:t>
            </a:r>
            <a:r>
              <a:rPr lang="en-GB" sz="1600" dirty="0" smtClean="0">
                <a:latin typeface="Times New Roman"/>
              </a:rPr>
              <a:t>N</a:t>
            </a:r>
            <a:r>
              <a:rPr lang="en-GB" sz="1600" baseline="-25000" dirty="0" smtClean="0">
                <a:latin typeface="Times New Roman"/>
              </a:rPr>
              <a:t>SATELLITES</a:t>
            </a:r>
            <a:r>
              <a:rPr lang="en-GB" sz="1600" dirty="0">
                <a:latin typeface="Times New Roman"/>
              </a:rPr>
              <a:t> </a:t>
            </a:r>
            <a:r>
              <a:rPr lang="en-GB" sz="1600" dirty="0" smtClean="0">
                <a:latin typeface="Times New Roman"/>
              </a:rPr>
              <a:t>(N</a:t>
            </a:r>
            <a:r>
              <a:rPr lang="en-GB" sz="1600" baseline="-25000" dirty="0" smtClean="0">
                <a:latin typeface="Times New Roman"/>
              </a:rPr>
              <a:t>IND </a:t>
            </a:r>
            <a:r>
              <a:rPr lang="en-GB" sz="1600" dirty="0" smtClean="0">
                <a:latin typeface="Times New Roman"/>
              </a:rPr>
              <a:t>= N</a:t>
            </a:r>
            <a:r>
              <a:rPr lang="en-GB" sz="1600" baseline="-25000" dirty="0" smtClean="0">
                <a:latin typeface="Times New Roman"/>
              </a:rPr>
              <a:t>SATELLITES</a:t>
            </a:r>
            <a:r>
              <a:rPr lang="en-GB" sz="1600" dirty="0" smtClean="0">
                <a:latin typeface="Times New Roman"/>
              </a:rPr>
              <a:t> </a:t>
            </a:r>
            <a:r>
              <a:rPr lang="en-GB" sz="1600" dirty="0">
                <a:latin typeface="Times New Roman"/>
              </a:rPr>
              <a:t>− </a:t>
            </a:r>
            <a:r>
              <a:rPr lang="en-GB" sz="1600" dirty="0" smtClean="0">
                <a:latin typeface="Times New Roman"/>
              </a:rPr>
              <a:t>1; N</a:t>
            </a:r>
            <a:r>
              <a:rPr lang="en-GB" sz="1600" baseline="-25000" dirty="0" smtClean="0">
                <a:latin typeface="Times New Roman"/>
              </a:rPr>
              <a:t>PAR</a:t>
            </a:r>
            <a:r>
              <a:rPr lang="en-GB" sz="1600" dirty="0" smtClean="0">
                <a:latin typeface="Times New Roman"/>
              </a:rPr>
              <a:t>= 2):</a:t>
            </a:r>
            <a:endParaRPr lang="en-GB" sz="1600" dirty="0">
              <a:latin typeface="Times New Roman"/>
            </a:endParaRPr>
          </a:p>
          <a:p>
            <a:pPr marL="82296" indent="0">
              <a:buNone/>
            </a:pPr>
            <a:r>
              <a:rPr lang="en-GB" sz="1600" b="1" dirty="0" err="1">
                <a:latin typeface="Times New Roman"/>
              </a:rPr>
              <a:t>σ</a:t>
            </a:r>
            <a:r>
              <a:rPr lang="en-GB" sz="1600" b="1" baseline="-25000" dirty="0">
                <a:latin typeface="Times New Roman"/>
              </a:rPr>
              <a:t>α</a:t>
            </a:r>
            <a:r>
              <a:rPr lang="en-GB" sz="1600" b="1" dirty="0">
                <a:latin typeface="Times New Roman"/>
              </a:rPr>
              <a:t> ≈ </a:t>
            </a:r>
            <a:r>
              <a:rPr lang="en-GB" sz="1600" b="1" dirty="0" err="1">
                <a:latin typeface="Times New Roman"/>
              </a:rPr>
              <a:t>σ</a:t>
            </a:r>
            <a:r>
              <a:rPr lang="en-GB" sz="1600" b="1" baseline="-25000" dirty="0" err="1">
                <a:latin typeface="Times New Roman"/>
              </a:rPr>
              <a:t>δ</a:t>
            </a:r>
            <a:r>
              <a:rPr lang="en-GB" sz="1600" b="1" dirty="0">
                <a:latin typeface="Times New Roman"/>
              </a:rPr>
              <a:t> = c </a:t>
            </a:r>
            <a:r>
              <a:rPr lang="en-GB" sz="1600" b="1" dirty="0" err="1">
                <a:latin typeface="Times New Roman"/>
              </a:rPr>
              <a:t>σ</a:t>
            </a:r>
            <a:r>
              <a:rPr lang="en-GB" sz="1600" b="1" baseline="-25000" dirty="0" err="1">
                <a:latin typeface="Times New Roman"/>
              </a:rPr>
              <a:t>ToA</a:t>
            </a:r>
            <a:r>
              <a:rPr lang="en-GB" sz="1600" b="1" dirty="0">
                <a:latin typeface="Times New Roman"/>
              </a:rPr>
              <a:t>/&lt;baseline&gt; × (N</a:t>
            </a:r>
            <a:r>
              <a:rPr lang="en-GB" sz="1600" b="1" baseline="-25000" dirty="0">
                <a:latin typeface="Times New Roman"/>
              </a:rPr>
              <a:t>IND</a:t>
            </a:r>
            <a:r>
              <a:rPr lang="en-GB" sz="1600" b="1" dirty="0">
                <a:latin typeface="Times New Roman"/>
              </a:rPr>
              <a:t> − </a:t>
            </a:r>
            <a:r>
              <a:rPr lang="en-GB" sz="1600" b="1" dirty="0" smtClean="0">
                <a:latin typeface="Times New Roman"/>
              </a:rPr>
              <a:t>N</a:t>
            </a:r>
            <a:r>
              <a:rPr lang="en-GB" sz="1600" b="1" baseline="-25000" dirty="0" smtClean="0">
                <a:latin typeface="Times New Roman"/>
              </a:rPr>
              <a:t>PAR</a:t>
            </a:r>
            <a:r>
              <a:rPr lang="en-GB" sz="1600" b="1" dirty="0" smtClean="0">
                <a:latin typeface="Times New Roman"/>
              </a:rPr>
              <a:t>)</a:t>
            </a:r>
            <a:r>
              <a:rPr lang="en-GB" sz="1600" b="1" baseline="30000" dirty="0">
                <a:latin typeface="Times New Roman"/>
              </a:rPr>
              <a:t>−1/2</a:t>
            </a:r>
            <a:r>
              <a:rPr lang="en-GB" sz="1600" b="1" dirty="0">
                <a:latin typeface="Times New Roman"/>
              </a:rPr>
              <a:t>    </a:t>
            </a:r>
          </a:p>
          <a:p>
            <a:pPr marL="82296" indent="0">
              <a:buNone/>
            </a:pPr>
            <a:endParaRPr lang="en-GB" sz="1600" dirty="0" smtClean="0">
              <a:latin typeface="Times New Roman"/>
            </a:endParaRPr>
          </a:p>
          <a:p>
            <a:pPr marL="82296" indent="0">
              <a:buNone/>
            </a:pPr>
            <a:r>
              <a:rPr lang="en-GB" sz="1600" dirty="0" smtClean="0">
                <a:latin typeface="Times New Roman"/>
              </a:rPr>
              <a:t>Large fleet of small satellites in Low Earth Orbits:</a:t>
            </a:r>
            <a:endParaRPr lang="en-GB" sz="1600" dirty="0">
              <a:latin typeface="Times New Roman"/>
            </a:endParaRPr>
          </a:p>
          <a:p>
            <a:pPr marL="82296"/>
            <a:r>
              <a:rPr lang="en-GB" sz="1600" dirty="0" smtClean="0">
                <a:solidFill>
                  <a:prstClr val="black"/>
                </a:solidFill>
                <a:latin typeface="Times New Roman"/>
              </a:rPr>
              <a:t>A = 30 × 30 cm ≈ 0.1 m</a:t>
            </a:r>
            <a:r>
              <a:rPr lang="en-GB" sz="1600" baseline="30000" dirty="0" smtClean="0">
                <a:solidFill>
                  <a:prstClr val="black"/>
                </a:solidFill>
                <a:latin typeface="Times New Roman"/>
              </a:rPr>
              <a:t>2</a:t>
            </a:r>
            <a:r>
              <a:rPr lang="en-GB" sz="1600" dirty="0" smtClean="0">
                <a:solidFill>
                  <a:prstClr val="black"/>
                </a:solidFill>
                <a:latin typeface="Times New Roman"/>
              </a:rPr>
              <a:t> </a:t>
            </a:r>
          </a:p>
          <a:p>
            <a:pPr marL="82296"/>
            <a:r>
              <a:rPr lang="en-GB" sz="1600" dirty="0" err="1">
                <a:latin typeface="Times New Roman"/>
              </a:rPr>
              <a:t>σ</a:t>
            </a:r>
            <a:r>
              <a:rPr lang="en-GB" sz="1600" baseline="-25000" dirty="0" err="1">
                <a:latin typeface="Times New Roman"/>
              </a:rPr>
              <a:t>ToA</a:t>
            </a:r>
            <a:r>
              <a:rPr lang="en-GB" sz="1600" baseline="-25000" dirty="0">
                <a:latin typeface="Times New Roman"/>
              </a:rPr>
              <a:t> </a:t>
            </a:r>
            <a:r>
              <a:rPr lang="en-GB" sz="1600" dirty="0">
                <a:latin typeface="Times New Roman"/>
              </a:rPr>
              <a:t>≈ </a:t>
            </a:r>
            <a:r>
              <a:rPr lang="en-GB" sz="1600" dirty="0" smtClean="0">
                <a:latin typeface="Times New Roman"/>
              </a:rPr>
              <a:t>12.5 </a:t>
            </a:r>
            <a:r>
              <a:rPr lang="en-GB" sz="1600" dirty="0" err="1" smtClean="0">
                <a:latin typeface="Times New Roman"/>
              </a:rPr>
              <a:t>μs</a:t>
            </a:r>
            <a:endParaRPr lang="en-GB" sz="1600" dirty="0" smtClean="0">
              <a:solidFill>
                <a:prstClr val="black"/>
              </a:solidFill>
              <a:latin typeface="Times New Roman"/>
            </a:endParaRPr>
          </a:p>
          <a:p>
            <a:pPr marL="82296"/>
            <a:r>
              <a:rPr lang="en-GB" sz="1600" dirty="0" smtClean="0">
                <a:solidFill>
                  <a:prstClr val="black"/>
                </a:solidFill>
                <a:latin typeface="Times New Roman"/>
              </a:rPr>
              <a:t>N</a:t>
            </a:r>
            <a:r>
              <a:rPr lang="en-GB" sz="1600" baseline="-25000" dirty="0" smtClean="0">
                <a:solidFill>
                  <a:prstClr val="black"/>
                </a:solidFill>
                <a:latin typeface="Times New Roman"/>
              </a:rPr>
              <a:t>SATELLITES </a:t>
            </a:r>
            <a:r>
              <a:rPr lang="en-GB" sz="1600" dirty="0">
                <a:latin typeface="Times New Roman"/>
              </a:rPr>
              <a:t>≈ </a:t>
            </a:r>
            <a:r>
              <a:rPr lang="en-GB" sz="1600" dirty="0" smtClean="0">
                <a:latin typeface="Times New Roman"/>
              </a:rPr>
              <a:t>1000 </a:t>
            </a:r>
            <a:endParaRPr lang="en-GB" sz="1600" dirty="0">
              <a:latin typeface="Times New Roman"/>
            </a:endParaRPr>
          </a:p>
          <a:p>
            <a:pPr marL="82296" indent="0">
              <a:buNone/>
            </a:pPr>
            <a:r>
              <a:rPr lang="en-GB" sz="1600" dirty="0">
                <a:latin typeface="Times New Roman"/>
              </a:rPr>
              <a:t>&lt;baseline&gt; ≈ 6,000 </a:t>
            </a:r>
            <a:r>
              <a:rPr lang="en-GB" sz="1600" dirty="0" smtClean="0">
                <a:latin typeface="Times New Roman"/>
              </a:rPr>
              <a:t>km</a:t>
            </a:r>
          </a:p>
          <a:p>
            <a:pPr marL="82296" indent="0">
              <a:buNone/>
            </a:pPr>
            <a:endParaRPr lang="en-GB" sz="1600" dirty="0">
              <a:latin typeface="Times New Roman"/>
            </a:endParaRPr>
          </a:p>
          <a:p>
            <a:pPr marL="82296"/>
            <a:r>
              <a:rPr lang="en-GB" sz="1600" b="1" dirty="0" err="1">
                <a:solidFill>
                  <a:prstClr val="black"/>
                </a:solidFill>
                <a:latin typeface="Times New Roman"/>
              </a:rPr>
              <a:t>σ</a:t>
            </a:r>
            <a:r>
              <a:rPr lang="en-GB" sz="1600" b="1" baseline="-25000" dirty="0">
                <a:solidFill>
                  <a:prstClr val="black"/>
                </a:solidFill>
                <a:latin typeface="Times New Roman"/>
              </a:rPr>
              <a:t>α</a:t>
            </a:r>
            <a:r>
              <a:rPr lang="en-GB" sz="1600" b="1" dirty="0">
                <a:solidFill>
                  <a:prstClr val="black"/>
                </a:solidFill>
                <a:latin typeface="Times New Roman"/>
              </a:rPr>
              <a:t> ≈ </a:t>
            </a:r>
            <a:r>
              <a:rPr lang="en-GB" sz="1600" b="1" dirty="0" err="1">
                <a:solidFill>
                  <a:prstClr val="black"/>
                </a:solidFill>
                <a:latin typeface="Times New Roman"/>
              </a:rPr>
              <a:t>σ</a:t>
            </a:r>
            <a:r>
              <a:rPr lang="en-GB" sz="1600" b="1" baseline="-25000" dirty="0" err="1">
                <a:solidFill>
                  <a:prstClr val="black"/>
                </a:solidFill>
                <a:latin typeface="Times New Roman"/>
              </a:rPr>
              <a:t>δ</a:t>
            </a:r>
            <a:r>
              <a:rPr lang="en-GB" sz="1600" b="1" dirty="0">
                <a:solidFill>
                  <a:prstClr val="black"/>
                </a:solidFill>
                <a:latin typeface="Times New Roman"/>
              </a:rPr>
              <a:t> ≈ 4</a:t>
            </a:r>
            <a:r>
              <a:rPr lang="en-GB" sz="16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GB" sz="1600" b="1" dirty="0" err="1">
                <a:solidFill>
                  <a:prstClr val="black"/>
                </a:solidFill>
                <a:latin typeface="Times New Roman"/>
              </a:rPr>
              <a:t>arcsec</a:t>
            </a:r>
            <a:endParaRPr lang="en-GB" sz="1600" b="1" dirty="0">
              <a:latin typeface="Times New Roman"/>
            </a:endParaRPr>
          </a:p>
          <a:p>
            <a:pPr marL="82296"/>
            <a:endParaRPr lang="en-GB" sz="1600" dirty="0" smtClean="0">
              <a:latin typeface="Times New Roman"/>
            </a:endParaRPr>
          </a:p>
          <a:p>
            <a:pPr marL="82296"/>
            <a:r>
              <a:rPr lang="en-GB" sz="1600" dirty="0" smtClean="0">
                <a:latin typeface="Times New Roman"/>
              </a:rPr>
              <a:t>Three satellites with detectors of 1 m</a:t>
            </a:r>
            <a:r>
              <a:rPr lang="en-GB" sz="1600" baseline="30000" dirty="0" smtClean="0">
                <a:latin typeface="Times New Roman"/>
              </a:rPr>
              <a:t>2</a:t>
            </a:r>
            <a:r>
              <a:rPr lang="en-GB" sz="1600" dirty="0" smtClean="0">
                <a:latin typeface="Times New Roman"/>
              </a:rPr>
              <a:t> effective area in Earth</a:t>
            </a:r>
            <a:r>
              <a:rPr lang="en-GB" sz="1600" dirty="0">
                <a:latin typeface="Times New Roman"/>
              </a:rPr>
              <a:t>−</a:t>
            </a:r>
            <a:r>
              <a:rPr lang="en-GB" sz="1600" dirty="0" smtClean="0">
                <a:latin typeface="Times New Roman"/>
              </a:rPr>
              <a:t>Moon </a:t>
            </a:r>
            <a:r>
              <a:rPr lang="en-GB" sz="1600" dirty="0" err="1" smtClean="0">
                <a:latin typeface="Times New Roman"/>
              </a:rPr>
              <a:t>Lagrangian</a:t>
            </a:r>
            <a:r>
              <a:rPr lang="en-GB" sz="1600" dirty="0">
                <a:latin typeface="Times New Roman"/>
              </a:rPr>
              <a:t> </a:t>
            </a:r>
            <a:r>
              <a:rPr lang="en-GB" sz="1600" dirty="0" smtClean="0">
                <a:latin typeface="Times New Roman"/>
              </a:rPr>
              <a:t>points </a:t>
            </a:r>
          </a:p>
          <a:p>
            <a:pPr marL="82296"/>
            <a:r>
              <a:rPr lang="en-GB" sz="1600" dirty="0" smtClean="0">
                <a:latin typeface="Times New Roman"/>
              </a:rPr>
              <a:t>MEANS (Moon-Earth Array of Nano Satellites) Project:</a:t>
            </a:r>
            <a:endParaRPr lang="en-GB" sz="1600" dirty="0" smtClean="0">
              <a:latin typeface="Times New Roman"/>
            </a:endParaRPr>
          </a:p>
          <a:p>
            <a:pPr marL="82296"/>
            <a:r>
              <a:rPr lang="en-GB" sz="1600" dirty="0" smtClean="0">
                <a:solidFill>
                  <a:prstClr val="black"/>
                </a:solidFill>
                <a:latin typeface="Times New Roman"/>
              </a:rPr>
              <a:t>A </a:t>
            </a:r>
            <a:r>
              <a:rPr lang="en-GB" sz="1600" dirty="0">
                <a:solidFill>
                  <a:prstClr val="black"/>
                </a:solidFill>
                <a:latin typeface="Times New Roman"/>
              </a:rPr>
              <a:t>≈ </a:t>
            </a:r>
            <a:r>
              <a:rPr lang="en-GB" sz="1600" dirty="0" smtClean="0">
                <a:solidFill>
                  <a:prstClr val="black"/>
                </a:solidFill>
                <a:latin typeface="Times New Roman"/>
              </a:rPr>
              <a:t>1.0 </a:t>
            </a:r>
            <a:r>
              <a:rPr lang="en-GB" sz="1600" dirty="0">
                <a:solidFill>
                  <a:prstClr val="black"/>
                </a:solidFill>
                <a:latin typeface="Times New Roman"/>
              </a:rPr>
              <a:t>m</a:t>
            </a:r>
            <a:r>
              <a:rPr lang="en-GB" sz="1600" baseline="30000" dirty="0">
                <a:solidFill>
                  <a:prstClr val="black"/>
                </a:solidFill>
                <a:latin typeface="Times New Roman"/>
              </a:rPr>
              <a:t>2</a:t>
            </a:r>
            <a:r>
              <a:rPr lang="en-GB" sz="1600" dirty="0">
                <a:solidFill>
                  <a:prstClr val="black"/>
                </a:solidFill>
                <a:latin typeface="Times New Roman"/>
              </a:rPr>
              <a:t> </a:t>
            </a:r>
          </a:p>
          <a:p>
            <a:pPr marL="82296"/>
            <a:r>
              <a:rPr lang="en-GB" sz="1600" dirty="0" err="1">
                <a:latin typeface="Times New Roman"/>
              </a:rPr>
              <a:t>σ</a:t>
            </a:r>
            <a:r>
              <a:rPr lang="en-GB" sz="1600" baseline="-25000" dirty="0" err="1">
                <a:latin typeface="Times New Roman"/>
              </a:rPr>
              <a:t>ToA</a:t>
            </a:r>
            <a:r>
              <a:rPr lang="en-GB" sz="1600" baseline="-25000" dirty="0">
                <a:latin typeface="Times New Roman"/>
              </a:rPr>
              <a:t> </a:t>
            </a:r>
            <a:r>
              <a:rPr lang="en-GB" sz="1600" dirty="0">
                <a:latin typeface="Times New Roman"/>
              </a:rPr>
              <a:t>≈ 3</a:t>
            </a:r>
            <a:r>
              <a:rPr lang="en-GB" sz="1600" dirty="0" smtClean="0">
                <a:latin typeface="Times New Roman"/>
              </a:rPr>
              <a:t>.3 </a:t>
            </a:r>
            <a:r>
              <a:rPr lang="en-GB" sz="1600" dirty="0" err="1">
                <a:latin typeface="Times New Roman"/>
              </a:rPr>
              <a:t>μs</a:t>
            </a:r>
            <a:endParaRPr lang="en-GB" sz="1600" dirty="0">
              <a:solidFill>
                <a:prstClr val="black"/>
              </a:solidFill>
              <a:latin typeface="Times New Roman"/>
            </a:endParaRPr>
          </a:p>
          <a:p>
            <a:pPr marL="82296"/>
            <a:r>
              <a:rPr lang="en-GB" sz="1600" dirty="0">
                <a:solidFill>
                  <a:prstClr val="black"/>
                </a:solidFill>
                <a:latin typeface="Times New Roman"/>
              </a:rPr>
              <a:t>N</a:t>
            </a:r>
            <a:r>
              <a:rPr lang="en-GB" sz="1600" baseline="-25000" dirty="0">
                <a:solidFill>
                  <a:prstClr val="black"/>
                </a:solidFill>
                <a:latin typeface="Times New Roman"/>
              </a:rPr>
              <a:t>SATELLITES </a:t>
            </a:r>
            <a:r>
              <a:rPr lang="en-GB" sz="1600" dirty="0" smtClean="0">
                <a:latin typeface="Times New Roman"/>
              </a:rPr>
              <a:t>= 3 </a:t>
            </a:r>
            <a:endParaRPr lang="en-GB" sz="1600" dirty="0">
              <a:latin typeface="Times New Roman"/>
            </a:endParaRPr>
          </a:p>
          <a:p>
            <a:pPr marL="82296" indent="0">
              <a:buNone/>
            </a:pPr>
            <a:r>
              <a:rPr lang="en-GB" sz="1600" dirty="0">
                <a:latin typeface="Times New Roman"/>
              </a:rPr>
              <a:t>&lt;baseline&gt; ≈ </a:t>
            </a:r>
            <a:r>
              <a:rPr lang="en-GB" sz="1600" dirty="0" smtClean="0">
                <a:latin typeface="Times New Roman"/>
              </a:rPr>
              <a:t> 400,000 km</a:t>
            </a:r>
            <a:endParaRPr lang="en-GB" sz="1600" dirty="0">
              <a:latin typeface="Times New Roman"/>
            </a:endParaRPr>
          </a:p>
          <a:p>
            <a:pPr marL="82296"/>
            <a:endParaRPr lang="en-GB" sz="1600" dirty="0" smtClean="0">
              <a:latin typeface="Times New Roman"/>
            </a:endParaRPr>
          </a:p>
          <a:p>
            <a:pPr marL="82296"/>
            <a:r>
              <a:rPr lang="en-GB" sz="1600" dirty="0" smtClean="0">
                <a:latin typeface="Times New Roman"/>
              </a:rPr>
              <a:t> </a:t>
            </a:r>
            <a:r>
              <a:rPr lang="en-GB" sz="1600" b="1" dirty="0" err="1">
                <a:solidFill>
                  <a:prstClr val="black"/>
                </a:solidFill>
                <a:latin typeface="Times New Roman"/>
              </a:rPr>
              <a:t>σ</a:t>
            </a:r>
            <a:r>
              <a:rPr lang="en-GB" sz="1600" b="1" baseline="-25000" dirty="0">
                <a:solidFill>
                  <a:prstClr val="black"/>
                </a:solidFill>
                <a:latin typeface="Times New Roman"/>
              </a:rPr>
              <a:t>α</a:t>
            </a:r>
            <a:r>
              <a:rPr lang="en-GB" sz="1600" b="1" dirty="0">
                <a:solidFill>
                  <a:prstClr val="black"/>
                </a:solidFill>
                <a:latin typeface="Times New Roman"/>
              </a:rPr>
              <a:t> ≈ </a:t>
            </a:r>
            <a:r>
              <a:rPr lang="en-GB" sz="1600" b="1" dirty="0" err="1">
                <a:solidFill>
                  <a:prstClr val="black"/>
                </a:solidFill>
                <a:latin typeface="Times New Roman"/>
              </a:rPr>
              <a:t>σ</a:t>
            </a:r>
            <a:r>
              <a:rPr lang="en-GB" sz="1600" b="1" baseline="-25000" dirty="0" err="1">
                <a:solidFill>
                  <a:prstClr val="black"/>
                </a:solidFill>
                <a:latin typeface="Times New Roman"/>
              </a:rPr>
              <a:t>δ</a:t>
            </a:r>
            <a:r>
              <a:rPr lang="en-GB" sz="1600" b="1" dirty="0">
                <a:solidFill>
                  <a:prstClr val="black"/>
                </a:solidFill>
                <a:latin typeface="Times New Roman"/>
              </a:rPr>
              <a:t> ≈ </a:t>
            </a:r>
            <a:r>
              <a:rPr lang="en-GB" sz="1600" b="1" dirty="0" smtClean="0">
                <a:solidFill>
                  <a:prstClr val="black"/>
                </a:solidFill>
                <a:latin typeface="Times New Roman"/>
              </a:rPr>
              <a:t>0.5 </a:t>
            </a:r>
            <a:r>
              <a:rPr lang="en-GB" sz="1600" b="1" dirty="0" err="1" smtClean="0">
                <a:solidFill>
                  <a:prstClr val="black"/>
                </a:solidFill>
                <a:latin typeface="Times New Roman"/>
              </a:rPr>
              <a:t>arcsec</a:t>
            </a:r>
            <a:endParaRPr lang="en-GB" sz="1600" b="1" dirty="0" smtClean="0">
              <a:solidFill>
                <a:prstClr val="black"/>
              </a:solidFill>
              <a:latin typeface="Times New Roman"/>
            </a:endParaRPr>
          </a:p>
          <a:p>
            <a:pPr marL="82296"/>
            <a:endParaRPr lang="en-GB" sz="1600" b="1" dirty="0">
              <a:solidFill>
                <a:prstClr val="black"/>
              </a:solidFill>
              <a:latin typeface="Times New Roman"/>
            </a:endParaRPr>
          </a:p>
          <a:p>
            <a:pPr marL="82296"/>
            <a:r>
              <a:rPr lang="en-GB" sz="2000" dirty="0" smtClean="0">
                <a:solidFill>
                  <a:prstClr val="black"/>
                </a:solidFill>
                <a:latin typeface="Times New Roman"/>
              </a:rPr>
              <a:t>Once the position is known, the redshift of the GRB host galaxy is obtained through pointed observations of large optical telescopes. </a:t>
            </a:r>
            <a:endParaRPr lang="en-GB" sz="2000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552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-157162"/>
            <a:ext cx="8229600" cy="1782762"/>
          </a:xfrm>
        </p:spPr>
        <p:txBody>
          <a:bodyPr>
            <a:normAutofit/>
          </a:bodyPr>
          <a:lstStyle/>
          <a:p>
            <a:r>
              <a:rPr lang="it-IT" dirty="0" smtClean="0">
                <a:solidFill>
                  <a:schemeClr val="bg1"/>
                </a:solidFill>
                <a:latin typeface="Times New Roman"/>
              </a:rPr>
              <a:t>MEANS:</a:t>
            </a:r>
            <a:br>
              <a:rPr lang="it-IT" dirty="0" smtClean="0">
                <a:solidFill>
                  <a:schemeClr val="bg1"/>
                </a:solidFill>
                <a:latin typeface="Times New Roman"/>
              </a:rPr>
            </a:br>
            <a:r>
              <a:rPr lang="it-IT" dirty="0" err="1" smtClean="0">
                <a:solidFill>
                  <a:schemeClr val="bg1"/>
                </a:solidFill>
                <a:latin typeface="Times New Roman"/>
              </a:rPr>
              <a:t>Moon-Earth</a:t>
            </a:r>
            <a:r>
              <a:rPr lang="it-IT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</a:rPr>
              <a:t>Array</a:t>
            </a:r>
            <a:r>
              <a:rPr lang="it-IT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</a:rPr>
              <a:t>of</a:t>
            </a:r>
            <a:r>
              <a:rPr lang="it-IT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</a:rPr>
              <a:t>NanoSats</a:t>
            </a:r>
            <a:endParaRPr lang="it-IT" dirty="0">
              <a:solidFill>
                <a:schemeClr val="bg1"/>
              </a:solidFill>
              <a:latin typeface="Times New Roman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0550"/>
            <a:ext cx="9144000" cy="4572000"/>
          </a:xfrm>
          <a:prstGeom prst="rect">
            <a:avLst/>
          </a:prstGeom>
        </p:spPr>
      </p:pic>
      <p:sp>
        <p:nvSpPr>
          <p:cNvPr id="22" name="Rettangolo 21"/>
          <p:cNvSpPr/>
          <p:nvPr/>
        </p:nvSpPr>
        <p:spPr>
          <a:xfrm>
            <a:off x="381000" y="5821918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6441"/>
            <a:r>
              <a:rPr lang="it-IT" dirty="0" smtClean="0">
                <a:solidFill>
                  <a:prstClr val="white"/>
                </a:solidFill>
                <a:latin typeface="Times New Roman"/>
              </a:rPr>
              <a:t>MEANS: </a:t>
            </a:r>
            <a:r>
              <a:rPr lang="it-IT" dirty="0" err="1" smtClean="0">
                <a:solidFill>
                  <a:prstClr val="white"/>
                </a:solidFill>
                <a:latin typeface="Times New Roman"/>
              </a:rPr>
              <a:t>Phase</a:t>
            </a:r>
            <a:r>
              <a:rPr lang="it-IT" dirty="0" smtClean="0">
                <a:solidFill>
                  <a:prstClr val="white"/>
                </a:solidFill>
                <a:latin typeface="Times New Roman"/>
              </a:rPr>
              <a:t> A/B </a:t>
            </a:r>
            <a:r>
              <a:rPr lang="it-IT" dirty="0" err="1" smtClean="0">
                <a:solidFill>
                  <a:prstClr val="white"/>
                </a:solidFill>
                <a:latin typeface="Times New Roman"/>
              </a:rPr>
              <a:t>study</a:t>
            </a:r>
            <a:r>
              <a:rPr lang="it-IT" dirty="0" smtClean="0">
                <a:solidFill>
                  <a:prstClr val="white"/>
                </a:solidFill>
                <a:latin typeface="Times New Roman"/>
              </a:rPr>
              <a:t> (</a:t>
            </a:r>
            <a:r>
              <a:rPr lang="it-IT" dirty="0" err="1" smtClean="0">
                <a:solidFill>
                  <a:prstClr val="white"/>
                </a:solidFill>
                <a:latin typeface="Times New Roman"/>
              </a:rPr>
              <a:t>cost</a:t>
            </a:r>
            <a:r>
              <a:rPr lang="it-IT" dirty="0" smtClean="0">
                <a:solidFill>
                  <a:prstClr val="white"/>
                </a:solidFill>
                <a:latin typeface="Times New Roman"/>
              </a:rPr>
              <a:t> 1.18 M€)</a:t>
            </a:r>
            <a:r>
              <a:rPr lang="it-IT" dirty="0">
                <a:solidFill>
                  <a:prstClr val="white"/>
                </a:solidFill>
                <a:latin typeface="Times New Roman"/>
              </a:rPr>
              <a:t> ASI call 2020</a:t>
            </a:r>
            <a:endParaRPr lang="en-US" dirty="0">
              <a:solidFill>
                <a:prstClr val="black"/>
              </a:solidFill>
            </a:endParaRPr>
          </a:p>
          <a:p>
            <a:pPr defTabSz="456441"/>
            <a:r>
              <a:rPr lang="it-IT" dirty="0" smtClean="0">
                <a:solidFill>
                  <a:prstClr val="white"/>
                </a:solidFill>
                <a:latin typeface="Times New Roman"/>
              </a:rPr>
              <a:t>Università di Cagliari, INAF, ARGOTEC,</a:t>
            </a:r>
          </a:p>
          <a:p>
            <a:pPr defTabSz="456441"/>
            <a:r>
              <a:rPr lang="it-IT" dirty="0" smtClean="0">
                <a:solidFill>
                  <a:prstClr val="white"/>
                </a:solidFill>
                <a:latin typeface="Times New Roman"/>
              </a:rPr>
              <a:t>Politecnico di Milano, Fondazione Bruno Kessler, Università di Palermo </a:t>
            </a:r>
          </a:p>
        </p:txBody>
      </p:sp>
      <p:pic>
        <p:nvPicPr>
          <p:cNvPr id="23" name="Immagine 22" descr="EarthTV-satellite-artistic-NanoAvionics-web_copy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1" y="2954100"/>
            <a:ext cx="1981200" cy="1273333"/>
          </a:xfrm>
          <a:prstGeom prst="rect">
            <a:avLst/>
          </a:prstGeom>
        </p:spPr>
      </p:pic>
      <p:pic>
        <p:nvPicPr>
          <p:cNvPr id="24" name="Immagine 23" descr="EarthTV-satellite-artistic-NanoAvionics-web_copy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100433"/>
            <a:ext cx="1981200" cy="1273333"/>
          </a:xfrm>
          <a:prstGeom prst="rect">
            <a:avLst/>
          </a:prstGeom>
        </p:spPr>
      </p:pic>
      <p:pic>
        <p:nvPicPr>
          <p:cNvPr id="25" name="Immagine 24" descr="EarthTV-satellite-artistic-NanoAvionics-web_copy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547" y="1350883"/>
            <a:ext cx="1981200" cy="1273333"/>
          </a:xfrm>
          <a:prstGeom prst="rect">
            <a:avLst/>
          </a:prstGeom>
        </p:spPr>
      </p:pic>
      <p:cxnSp>
        <p:nvCxnSpPr>
          <p:cNvPr id="29" name="Connettore 1 28"/>
          <p:cNvCxnSpPr/>
          <p:nvPr/>
        </p:nvCxnSpPr>
        <p:spPr>
          <a:xfrm>
            <a:off x="2565400" y="3657600"/>
            <a:ext cx="3975100" cy="10287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rot="5400000" flipH="1" flipV="1">
            <a:off x="6527800" y="2603500"/>
            <a:ext cx="2324100" cy="14859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 flipV="1">
            <a:off x="2527300" y="3136900"/>
            <a:ext cx="812801" cy="2413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Immagin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40000">
            <a:off x="292100" y="2040016"/>
            <a:ext cx="1066800" cy="609600"/>
          </a:xfrm>
          <a:prstGeom prst="rect">
            <a:avLst/>
          </a:prstGeom>
        </p:spPr>
      </p:pic>
      <p:cxnSp>
        <p:nvCxnSpPr>
          <p:cNvPr id="41" name="Connettore 1 40"/>
          <p:cNvCxnSpPr/>
          <p:nvPr/>
        </p:nvCxnSpPr>
        <p:spPr>
          <a:xfrm flipV="1">
            <a:off x="5270500" y="1924050"/>
            <a:ext cx="3162300" cy="76366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342900" y="4140200"/>
            <a:ext cx="25273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lvl="0"/>
            <a:r>
              <a:rPr lang="en-GB" sz="1600" dirty="0">
                <a:solidFill>
                  <a:schemeClr val="bg1"/>
                </a:solidFill>
                <a:latin typeface="Times New Roman"/>
              </a:rPr>
              <a:t>A ≈ 1.0 m</a:t>
            </a:r>
            <a:r>
              <a:rPr lang="en-GB" sz="1600" baseline="30000" dirty="0">
                <a:solidFill>
                  <a:schemeClr val="bg1"/>
                </a:solidFill>
                <a:latin typeface="Times New Roman"/>
              </a:rPr>
              <a:t>2</a:t>
            </a:r>
            <a:r>
              <a:rPr lang="en-GB" sz="1600" dirty="0">
                <a:solidFill>
                  <a:schemeClr val="bg1"/>
                </a:solidFill>
                <a:latin typeface="Times New Roman"/>
              </a:rPr>
              <a:t> </a:t>
            </a:r>
          </a:p>
          <a:p>
            <a:pPr marL="82296" lvl="0"/>
            <a:r>
              <a:rPr lang="en-GB" sz="1600" dirty="0" err="1">
                <a:solidFill>
                  <a:schemeClr val="bg1"/>
                </a:solidFill>
                <a:latin typeface="Times New Roman"/>
              </a:rPr>
              <a:t>σ</a:t>
            </a:r>
            <a:r>
              <a:rPr lang="en-GB" sz="1600" baseline="-25000" dirty="0" err="1">
                <a:solidFill>
                  <a:schemeClr val="bg1"/>
                </a:solidFill>
                <a:latin typeface="Times New Roman"/>
              </a:rPr>
              <a:t>ToA</a:t>
            </a:r>
            <a:r>
              <a:rPr lang="en-GB" sz="1600" baseline="-250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Times New Roman"/>
              </a:rPr>
              <a:t>≈ 3.3 </a:t>
            </a:r>
            <a:r>
              <a:rPr lang="en-GB" sz="1600" dirty="0" err="1">
                <a:solidFill>
                  <a:schemeClr val="bg1"/>
                </a:solidFill>
                <a:latin typeface="Times New Roman"/>
              </a:rPr>
              <a:t>μs</a:t>
            </a:r>
            <a:endParaRPr lang="en-GB" sz="1600" dirty="0">
              <a:solidFill>
                <a:schemeClr val="bg1"/>
              </a:solidFill>
              <a:latin typeface="Times New Roman"/>
            </a:endParaRPr>
          </a:p>
          <a:p>
            <a:pPr marL="82296" lvl="0"/>
            <a:r>
              <a:rPr lang="en-GB" sz="1600" dirty="0">
                <a:solidFill>
                  <a:schemeClr val="bg1"/>
                </a:solidFill>
                <a:latin typeface="Times New Roman"/>
              </a:rPr>
              <a:t>N</a:t>
            </a:r>
            <a:r>
              <a:rPr lang="en-GB" sz="1600" baseline="-25000" dirty="0">
                <a:solidFill>
                  <a:schemeClr val="bg1"/>
                </a:solidFill>
                <a:latin typeface="Times New Roman"/>
              </a:rPr>
              <a:t>SATELLITES </a:t>
            </a:r>
            <a:r>
              <a:rPr lang="en-GB" sz="1600" dirty="0">
                <a:solidFill>
                  <a:schemeClr val="bg1"/>
                </a:solidFill>
                <a:latin typeface="Times New Roman"/>
              </a:rPr>
              <a:t>= 3 </a:t>
            </a:r>
          </a:p>
          <a:p>
            <a:pPr marL="82296" lvl="0"/>
            <a:r>
              <a:rPr lang="en-GB" sz="1600" dirty="0">
                <a:solidFill>
                  <a:schemeClr val="bg1"/>
                </a:solidFill>
                <a:latin typeface="Times New Roman"/>
              </a:rPr>
              <a:t>&lt;baseline&gt; ≈  400,000 </a:t>
            </a:r>
            <a:r>
              <a:rPr lang="en-GB" sz="1600" dirty="0" smtClean="0">
                <a:solidFill>
                  <a:schemeClr val="bg1"/>
                </a:solidFill>
                <a:latin typeface="Times New Roman"/>
              </a:rPr>
              <a:t>km</a:t>
            </a:r>
            <a:endParaRPr lang="en-GB" sz="1600" dirty="0">
              <a:solidFill>
                <a:schemeClr val="bg1"/>
              </a:solidFill>
              <a:latin typeface="Times New Roman"/>
            </a:endParaRPr>
          </a:p>
          <a:p>
            <a:pPr marL="82296" lvl="0"/>
            <a:r>
              <a:rPr lang="en-GB" sz="1600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GB" sz="1600" b="1" dirty="0" err="1">
                <a:solidFill>
                  <a:schemeClr val="bg1"/>
                </a:solidFill>
                <a:latin typeface="Times New Roman"/>
              </a:rPr>
              <a:t>σ</a:t>
            </a:r>
            <a:r>
              <a:rPr lang="en-GB" sz="1600" b="1" baseline="-25000" dirty="0">
                <a:solidFill>
                  <a:schemeClr val="bg1"/>
                </a:solidFill>
                <a:latin typeface="Times New Roman"/>
              </a:rPr>
              <a:t>α</a:t>
            </a:r>
            <a:r>
              <a:rPr lang="en-GB" sz="1600" b="1" dirty="0">
                <a:solidFill>
                  <a:schemeClr val="bg1"/>
                </a:solidFill>
                <a:latin typeface="Times New Roman"/>
              </a:rPr>
              <a:t> ≈ </a:t>
            </a:r>
            <a:r>
              <a:rPr lang="en-GB" sz="1600" b="1" dirty="0" err="1">
                <a:solidFill>
                  <a:schemeClr val="bg1"/>
                </a:solidFill>
                <a:latin typeface="Times New Roman"/>
              </a:rPr>
              <a:t>σ</a:t>
            </a:r>
            <a:r>
              <a:rPr lang="en-GB" sz="1600" b="1" baseline="-25000" dirty="0" err="1">
                <a:solidFill>
                  <a:schemeClr val="bg1"/>
                </a:solidFill>
                <a:latin typeface="Times New Roman"/>
              </a:rPr>
              <a:t>δ</a:t>
            </a:r>
            <a:r>
              <a:rPr lang="en-GB" sz="1600" b="1" dirty="0">
                <a:solidFill>
                  <a:schemeClr val="bg1"/>
                </a:solidFill>
                <a:latin typeface="Times New Roman"/>
              </a:rPr>
              <a:t> ≈ 0.5 </a:t>
            </a:r>
            <a:r>
              <a:rPr lang="en-GB" sz="1600" b="1" dirty="0" err="1">
                <a:solidFill>
                  <a:schemeClr val="bg1"/>
                </a:solidFill>
                <a:latin typeface="Times New Roman"/>
              </a:rPr>
              <a:t>arcsec</a:t>
            </a:r>
            <a:endParaRPr lang="en-GB" sz="1600" b="1" dirty="0">
              <a:solidFill>
                <a:schemeClr val="bg1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5648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olo 1">
            <a:extLst>
              <a:ext uri="{FF2B5EF4-FFF2-40B4-BE49-F238E27FC236}">
                <a16:creationId xmlns="" xmlns:a16="http://schemas.microsoft.com/office/drawing/2014/main" id="{9C7B71A3-9801-9340-B15C-CDC4B74D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334" y="-659"/>
            <a:ext cx="8438219" cy="7667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900" b="1" i="1" dirty="0" err="1" smtClean="0">
                <a:solidFill>
                  <a:schemeClr val="tx1"/>
                </a:solidFill>
                <a:effectLst/>
                <a:latin typeface="Times New Roman"/>
              </a:rPr>
              <a:t>GrailQuest</a:t>
            </a:r>
            <a:r>
              <a:rPr lang="en-US" sz="2900" b="1" dirty="0" smtClean="0">
                <a:solidFill>
                  <a:schemeClr val="tx1"/>
                </a:solidFill>
                <a:effectLst/>
                <a:latin typeface="Times New Roman"/>
              </a:rPr>
              <a:t>: First </a:t>
            </a:r>
            <a:r>
              <a:rPr lang="en-US" sz="2900" b="1" dirty="0">
                <a:solidFill>
                  <a:schemeClr val="tx1"/>
                </a:solidFill>
                <a:effectLst/>
                <a:latin typeface="Times New Roman"/>
              </a:rPr>
              <a:t>Quantum-Gravity dedicated experiment</a:t>
            </a:r>
            <a:endParaRPr lang="it-IT" sz="2900" b="1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EC208C90-E160-E743-80A8-A2C20B3547C3}"/>
              </a:ext>
            </a:extLst>
          </p:cNvPr>
          <p:cNvGrpSpPr>
            <a:grpSpLocks/>
          </p:cNvGrpSpPr>
          <p:nvPr/>
        </p:nvGrpSpPr>
        <p:grpSpPr>
          <a:xfrm>
            <a:off x="647267" y="654990"/>
            <a:ext cx="7765877" cy="3172105"/>
            <a:chOff x="1188902" y="1807662"/>
            <a:chExt cx="7765877" cy="2501264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16740104-ECFB-1749-97A0-8C098219F3D1}"/>
                </a:ext>
              </a:extLst>
            </p:cNvPr>
            <p:cNvGrpSpPr/>
            <p:nvPr/>
          </p:nvGrpSpPr>
          <p:grpSpPr>
            <a:xfrm>
              <a:off x="1188902" y="1807662"/>
              <a:ext cx="7765877" cy="2501264"/>
              <a:chOff x="3739752" y="4767625"/>
              <a:chExt cx="13004803" cy="4203381"/>
            </a:xfrm>
          </p:grpSpPr>
          <p:pic>
            <p:nvPicPr>
              <p:cNvPr id="14" name="IMG_0023 3.JPG" descr="IMG_0023 3.JPG">
                <a:extLst>
                  <a:ext uri="{FF2B5EF4-FFF2-40B4-BE49-F238E27FC236}">
                    <a16:creationId xmlns="" xmlns:a16="http://schemas.microsoft.com/office/drawing/2014/main" id="{0CE6EB31-1C29-F34A-A2DD-EFE6601F0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3739752" y="4767625"/>
                <a:ext cx="13004803" cy="42033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6a3400f9-14d3-4815-a428-6c3f09997199.jpg" descr="6a3400f9-14d3-4815-a428-6c3f09997199.jpg">
                <a:extLst>
                  <a:ext uri="{FF2B5EF4-FFF2-40B4-BE49-F238E27FC236}">
                    <a16:creationId xmlns="" xmlns:a16="http://schemas.microsoft.com/office/drawing/2014/main" id="{3D661C92-5B65-924A-999B-858DF76CE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 rot="960000">
                <a:off x="3773020" y="5383174"/>
                <a:ext cx="1559366" cy="8790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6" name="Group">
                <a:extLst>
                  <a:ext uri="{FF2B5EF4-FFF2-40B4-BE49-F238E27FC236}">
                    <a16:creationId xmlns="" xmlns:a16="http://schemas.microsoft.com/office/drawing/2014/main" id="{707A5C44-0E0D-D54E-936E-30FFDAA8DC7D}"/>
                  </a:ext>
                </a:extLst>
              </p:cNvPr>
              <p:cNvGrpSpPr/>
              <p:nvPr/>
            </p:nvGrpSpPr>
            <p:grpSpPr>
              <a:xfrm>
                <a:off x="4957925" y="5774870"/>
                <a:ext cx="5356669" cy="1249925"/>
                <a:chOff x="0" y="0"/>
                <a:chExt cx="5356666" cy="1397459"/>
              </a:xfrm>
            </p:grpSpPr>
            <p:pic>
              <p:nvPicPr>
                <p:cNvPr id="33" name="sinred.pdf" descr="sinred.pdf">
                  <a:extLst>
                    <a:ext uri="{FF2B5EF4-FFF2-40B4-BE49-F238E27FC236}">
                      <a16:creationId xmlns="" xmlns:a16="http://schemas.microsoft.com/office/drawing/2014/main" id="{553B4DB3-8BF3-7440-9C4A-8294135224B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rcRect l="4058" t="8730" r="4058" b="8730"/>
                <a:stretch>
                  <a:fillRect/>
                </a:stretch>
              </p:blipFill>
              <p:spPr>
                <a:xfrm rot="840000">
                  <a:off x="2364751" y="429809"/>
                  <a:ext cx="862542" cy="70280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4" name="Line">
                  <a:extLst>
                    <a:ext uri="{FF2B5EF4-FFF2-40B4-BE49-F238E27FC236}">
                      <a16:creationId xmlns="" xmlns:a16="http://schemas.microsoft.com/office/drawing/2014/main" id="{5DD7BFB8-7BD6-7443-9E9D-AF087B745FAE}"/>
                    </a:ext>
                  </a:extLst>
                </p:cNvPr>
                <p:cNvSpPr/>
                <p:nvPr/>
              </p:nvSpPr>
              <p:spPr>
                <a:xfrm>
                  <a:off x="3213513" y="862141"/>
                  <a:ext cx="2143154" cy="535319"/>
                </a:xfrm>
                <a:prstGeom prst="line">
                  <a:avLst/>
                </a:prstGeom>
                <a:noFill/>
                <a:ln w="38100" cap="flat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5" name="Line">
                  <a:extLst>
                    <a:ext uri="{FF2B5EF4-FFF2-40B4-BE49-F238E27FC236}">
                      <a16:creationId xmlns="" xmlns:a16="http://schemas.microsoft.com/office/drawing/2014/main" id="{47C3C76C-5C3C-D248-86A0-4E4FE2E4C230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2400531" cy="619617"/>
                </a:xfrm>
                <a:prstGeom prst="line">
                  <a:avLst/>
                </a:prstGeom>
                <a:noFill/>
                <a:ln w="38100" cap="flat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  <p:grpSp>
            <p:nvGrpSpPr>
              <p:cNvPr id="17" name="Group">
                <a:extLst>
                  <a:ext uri="{FF2B5EF4-FFF2-40B4-BE49-F238E27FC236}">
                    <a16:creationId xmlns="" xmlns:a16="http://schemas.microsoft.com/office/drawing/2014/main" id="{34284062-4375-1E4E-A2ED-9690B2E55DB9}"/>
                  </a:ext>
                </a:extLst>
              </p:cNvPr>
              <p:cNvGrpSpPr/>
              <p:nvPr/>
            </p:nvGrpSpPr>
            <p:grpSpPr>
              <a:xfrm>
                <a:off x="4847103" y="6039662"/>
                <a:ext cx="5192443" cy="1259735"/>
                <a:chOff x="0" y="0"/>
                <a:chExt cx="5192441" cy="1408428"/>
              </a:xfrm>
            </p:grpSpPr>
            <p:sp>
              <p:nvSpPr>
                <p:cNvPr id="30" name="Line">
                  <a:extLst>
                    <a:ext uri="{FF2B5EF4-FFF2-40B4-BE49-F238E27FC236}">
                      <a16:creationId xmlns="" xmlns:a16="http://schemas.microsoft.com/office/drawing/2014/main" id="{318B6920-A816-1D46-B3F1-F5BC5148364D}"/>
                    </a:ext>
                  </a:extLst>
                </p:cNvPr>
                <p:cNvSpPr/>
                <p:nvPr/>
              </p:nvSpPr>
              <p:spPr>
                <a:xfrm>
                  <a:off x="2503795" y="757896"/>
                  <a:ext cx="2688647" cy="650533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pic>
              <p:nvPicPr>
                <p:cNvPr id="31" name="sinblue.pdf" descr="sinblue.pdf">
                  <a:extLst>
                    <a:ext uri="{FF2B5EF4-FFF2-40B4-BE49-F238E27FC236}">
                      <a16:creationId xmlns="" xmlns:a16="http://schemas.microsoft.com/office/drawing/2014/main" id="{902EC249-A054-6043-B5D1-3CEAA3804CA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rcRect l="4242" t="9012" r="4242" b="9012"/>
                <a:stretch>
                  <a:fillRect/>
                </a:stretch>
              </p:blipFill>
              <p:spPr>
                <a:xfrm rot="840000">
                  <a:off x="1885538" y="280826"/>
                  <a:ext cx="608568" cy="86093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2" name="Line">
                  <a:extLst>
                    <a:ext uri="{FF2B5EF4-FFF2-40B4-BE49-F238E27FC236}">
                      <a16:creationId xmlns="" xmlns:a16="http://schemas.microsoft.com/office/drawing/2014/main" id="{9E858B40-58DA-C54C-AC73-841056F005A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44337" cy="546135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19" name="Line">
                <a:extLst>
                  <a:ext uri="{FF2B5EF4-FFF2-40B4-BE49-F238E27FC236}">
                    <a16:creationId xmlns="" xmlns:a16="http://schemas.microsoft.com/office/drawing/2014/main" id="{C2A48ED2-7D4E-5343-BF5A-83F2D4ACABC5}"/>
                  </a:ext>
                </a:extLst>
              </p:cNvPr>
              <p:cNvSpPr/>
              <p:nvPr/>
            </p:nvSpPr>
            <p:spPr>
              <a:xfrm flipV="1">
                <a:off x="7727465" y="6563883"/>
                <a:ext cx="453363" cy="53045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0" name="Line">
                <a:extLst>
                  <a:ext uri="{FF2B5EF4-FFF2-40B4-BE49-F238E27FC236}">
                    <a16:creationId xmlns="" xmlns:a16="http://schemas.microsoft.com/office/drawing/2014/main" id="{745BD551-C970-7547-BBA8-682DC7EC4E2B}"/>
                  </a:ext>
                </a:extLst>
              </p:cNvPr>
              <p:cNvSpPr/>
              <p:nvPr/>
            </p:nvSpPr>
            <p:spPr>
              <a:xfrm flipV="1">
                <a:off x="7216246" y="6392393"/>
                <a:ext cx="450219" cy="531553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1" name="Δt~μs">
                <a:extLst>
                  <a:ext uri="{FF2B5EF4-FFF2-40B4-BE49-F238E27FC236}">
                    <a16:creationId xmlns="" xmlns:a16="http://schemas.microsoft.com/office/drawing/2014/main" id="{96237CDF-95BD-F84A-93F9-51F1CF8FCDDB}"/>
                  </a:ext>
                </a:extLst>
              </p:cNvPr>
              <p:cNvSpPr txBox="1"/>
              <p:nvPr/>
            </p:nvSpPr>
            <p:spPr>
              <a:xfrm>
                <a:off x="6906972" y="7092467"/>
                <a:ext cx="856804" cy="3859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Δt~μs</a:t>
                </a:r>
              </a:p>
            </p:txBody>
          </p:sp>
          <p:sp>
            <p:nvSpPr>
              <p:cNvPr id="22" name="ΔT~Gyr">
                <a:extLst>
                  <a:ext uri="{FF2B5EF4-FFF2-40B4-BE49-F238E27FC236}">
                    <a16:creationId xmlns="" xmlns:a16="http://schemas.microsoft.com/office/drawing/2014/main" id="{96C9D726-19BC-6C4A-A824-C5685DFE1E0A}"/>
                  </a:ext>
                </a:extLst>
              </p:cNvPr>
              <p:cNvSpPr txBox="1"/>
              <p:nvPr/>
            </p:nvSpPr>
            <p:spPr>
              <a:xfrm rot="720000">
                <a:off x="7358164" y="5571312"/>
                <a:ext cx="1191966" cy="385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ΔT~Gyr</a:t>
                </a:r>
              </a:p>
            </p:txBody>
          </p:sp>
          <p:sp>
            <p:nvSpPr>
              <p:cNvPr id="23" name="Line">
                <a:extLst>
                  <a:ext uri="{FF2B5EF4-FFF2-40B4-BE49-F238E27FC236}">
                    <a16:creationId xmlns="" xmlns:a16="http://schemas.microsoft.com/office/drawing/2014/main" id="{09C2ABA9-B3EA-B347-B47C-426F6F799863}"/>
                  </a:ext>
                </a:extLst>
              </p:cNvPr>
              <p:cNvSpPr/>
              <p:nvPr/>
            </p:nvSpPr>
            <p:spPr>
              <a:xfrm>
                <a:off x="7169778" y="6990034"/>
                <a:ext cx="547093" cy="15170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8" name="Line">
              <a:extLst>
                <a:ext uri="{FF2B5EF4-FFF2-40B4-BE49-F238E27FC236}">
                  <a16:creationId xmlns="" xmlns:a16="http://schemas.microsoft.com/office/drawing/2014/main" id="{EFE0EF55-36BD-0444-9A01-5BA48AA6DB53}"/>
                </a:ext>
              </a:extLst>
            </p:cNvPr>
            <p:cNvSpPr/>
            <p:nvPr/>
          </p:nvSpPr>
          <p:spPr>
            <a:xfrm>
              <a:off x="1954690" y="2241592"/>
              <a:ext cx="2996164" cy="67125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47" name="z3184_by_fractamonium-d60qhnr.png" descr="z3184_by_fractamonium-d60qhnr.png">
            <a:extLst>
              <a:ext uri="{FF2B5EF4-FFF2-40B4-BE49-F238E27FC236}">
                <a16:creationId xmlns="" xmlns:a16="http://schemas.microsoft.com/office/drawing/2014/main" id="{9142CFEA-3E5B-2542-A49F-1003510E2956}"/>
              </a:ext>
            </a:extLst>
          </p:cNvPr>
          <p:cNvPicPr>
            <a:picLocks/>
          </p:cNvPicPr>
          <p:nvPr/>
        </p:nvPicPr>
        <p:blipFill>
          <a:blip r:embed="rId7">
            <a:alphaModFix amt="35382"/>
            <a:extLst/>
          </a:blip>
          <a:srcRect l="9646" t="3760" b="5420"/>
          <a:stretch>
            <a:fillRect/>
          </a:stretch>
        </p:blipFill>
        <p:spPr>
          <a:xfrm>
            <a:off x="630334" y="659233"/>
            <a:ext cx="7819404" cy="3149437"/>
          </a:xfrm>
          <a:prstGeom prst="rect">
            <a:avLst/>
          </a:prstGeom>
          <a:ln w="12700" cap="flat">
            <a:noFill/>
            <a:miter lim="400000"/>
          </a:ln>
          <a:effectLst>
            <a:glow rad="127000">
              <a:schemeClr val="accent1">
                <a:alpha val="0"/>
              </a:schemeClr>
            </a:glow>
            <a:outerShdw dist="50800" sx="62000" sy="62000" algn="ctr" rotWithShape="0">
              <a:srgbClr val="000000">
                <a:alpha val="0"/>
              </a:srgbClr>
            </a:outerShdw>
            <a:reflection endPos="0" dist="774700" dir="5400000" sy="-100000" algn="bl" rotWithShape="0"/>
            <a:softEdge rad="12700"/>
          </a:effectLst>
        </p:spPr>
      </p:pic>
      <p:sp>
        <p:nvSpPr>
          <p:cNvPr id="4" name="Rettangolo 3"/>
          <p:cNvSpPr/>
          <p:nvPr/>
        </p:nvSpPr>
        <p:spPr>
          <a:xfrm>
            <a:off x="101602" y="3810162"/>
            <a:ext cx="89577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  <a:defRPr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400" dirty="0" err="1">
                <a:solidFill>
                  <a:srgbClr val="000000"/>
                </a:solidFill>
              </a:rPr>
              <a:t>Robust</a:t>
            </a:r>
            <a:r>
              <a:rPr lang="it-IT" sz="2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 Gravity Experiment to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Clr>
                <a:srgbClr val="FFFFFF"/>
              </a:buClr>
              <a:defRPr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Search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 Dispersion law for photons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-5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/c ~ [1-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Brush Script MT"/>
                <a:cs typeface="Times New Roman" panose="02020603050405020304" pitchFamily="18" charset="0"/>
                <a:sym typeface="Brush Script MT"/>
              </a:rPr>
              <a:t>l</a:t>
            </a:r>
            <a:r>
              <a:rPr lang="en-US" sz="2400" baseline="-5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5999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</a:p>
          <a:p>
            <a:pPr>
              <a:buClr>
                <a:srgbClr val="FFFFFF"/>
              </a:buClr>
              <a:defRPr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ii) 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 Space</a:t>
            </a:r>
            <a:r>
              <a:rPr lang="it-IT" sz="2400" dirty="0">
                <a:solidFill>
                  <a:srgbClr val="000000"/>
                </a:solidFill>
              </a:rPr>
              <a:t>−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Granular structure down to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Brush Script MT"/>
                <a:cs typeface="Times New Roman" panose="02020603050405020304" pitchFamily="18" charset="0"/>
                <a:sym typeface="Brush Script MT"/>
              </a:rPr>
              <a:t>l</a:t>
            </a:r>
            <a:r>
              <a:rPr lang="en-US" sz="2400" baseline="-5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en-US" sz="2400" baseline="31999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-33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 </a:t>
            </a:r>
          </a:p>
          <a:p>
            <a:pPr>
              <a:buClr>
                <a:srgbClr val="FFFFFF"/>
              </a:buClr>
              <a:defRPr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FFFFFF"/>
              </a:buClr>
              <a:defRPr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400" dirty="0" err="1" smtClean="0">
                <a:solidFill>
                  <a:srgbClr val="000000"/>
                </a:solidFill>
              </a:rPr>
              <a:t>Performed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  <a:r>
              <a:rPr lang="it-IT" sz="2400" dirty="0">
                <a:solidFill>
                  <a:srgbClr val="000000"/>
                </a:solidFill>
              </a:rPr>
              <a:t>by </a:t>
            </a:r>
            <a:r>
              <a:rPr lang="it-IT" sz="2400" dirty="0" err="1">
                <a:solidFill>
                  <a:srgbClr val="000000"/>
                </a:solidFill>
              </a:rPr>
              <a:t>means</a:t>
            </a:r>
            <a:r>
              <a:rPr lang="it-IT" sz="2400" dirty="0">
                <a:solidFill>
                  <a:srgbClr val="000000"/>
                </a:solidFill>
              </a:rPr>
              <a:t> of a </a:t>
            </a:r>
            <a:r>
              <a:rPr lang="it-IT" sz="2400" dirty="0" err="1">
                <a:solidFill>
                  <a:srgbClr val="000000"/>
                </a:solidFill>
              </a:rPr>
              <a:t>Constellation</a:t>
            </a:r>
            <a:r>
              <a:rPr lang="it-IT" sz="2400" dirty="0">
                <a:solidFill>
                  <a:srgbClr val="000000"/>
                </a:solidFill>
              </a:rPr>
              <a:t> of 100÷10000 small </a:t>
            </a:r>
            <a:r>
              <a:rPr lang="it-IT" sz="2400" dirty="0" err="1">
                <a:solidFill>
                  <a:srgbClr val="000000"/>
                </a:solidFill>
              </a:rPr>
              <a:t>sats</a:t>
            </a:r>
            <a:r>
              <a:rPr lang="it-IT" sz="2400" dirty="0">
                <a:solidFill>
                  <a:srgbClr val="000000"/>
                </a:solidFill>
              </a:rPr>
              <a:t> with</a:t>
            </a:r>
            <a:r>
              <a:rPr lang="it-IT" sz="2400" dirty="0" smtClean="0">
                <a:solidFill>
                  <a:srgbClr val="000000"/>
                </a:solidFill>
              </a:rPr>
              <a:t>: i)   Total </a:t>
            </a:r>
            <a:r>
              <a:rPr lang="it-IT" sz="2400" dirty="0" err="1">
                <a:solidFill>
                  <a:srgbClr val="000000"/>
                </a:solidFill>
              </a:rPr>
              <a:t>collecting</a:t>
            </a:r>
            <a:r>
              <a:rPr lang="it-IT" sz="2400" dirty="0">
                <a:solidFill>
                  <a:srgbClr val="000000"/>
                </a:solidFill>
              </a:rPr>
              <a:t> area: ~100 m</a:t>
            </a:r>
            <a:r>
              <a:rPr lang="it-IT" sz="2400" baseline="31999" dirty="0">
                <a:solidFill>
                  <a:srgbClr val="000000"/>
                </a:solidFill>
              </a:rPr>
              <a:t>2 </a:t>
            </a:r>
            <a:endParaRPr lang="it-IT" sz="2400" baseline="31999" dirty="0" smtClean="0">
              <a:solidFill>
                <a:srgbClr val="000000"/>
              </a:solidFill>
            </a:endParaRPr>
          </a:p>
          <a:p>
            <a:pPr>
              <a:buClr>
                <a:srgbClr val="FFFFFF"/>
              </a:buClr>
              <a:defRPr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400" dirty="0" smtClean="0">
                <a:solidFill>
                  <a:srgbClr val="000000"/>
                </a:solidFill>
              </a:rPr>
              <a:t>ii)  Energy </a:t>
            </a:r>
            <a:r>
              <a:rPr lang="it-IT" sz="2400" dirty="0">
                <a:solidFill>
                  <a:srgbClr val="000000"/>
                </a:solidFill>
              </a:rPr>
              <a:t>band: 50 </a:t>
            </a:r>
            <a:r>
              <a:rPr lang="it-IT" sz="2400" dirty="0" err="1">
                <a:solidFill>
                  <a:srgbClr val="000000"/>
                </a:solidFill>
              </a:rPr>
              <a:t>keV</a:t>
            </a:r>
            <a:r>
              <a:rPr lang="it-IT" sz="2400" dirty="0">
                <a:solidFill>
                  <a:srgbClr val="000000"/>
                </a:solidFill>
              </a:rPr>
              <a:t> − 50 </a:t>
            </a:r>
            <a:r>
              <a:rPr lang="it-IT" sz="2400" dirty="0" err="1" smtClean="0">
                <a:solidFill>
                  <a:srgbClr val="000000"/>
                </a:solidFill>
              </a:rPr>
              <a:t>MeV</a:t>
            </a:r>
            <a:r>
              <a:rPr lang="it-IT" sz="2400" dirty="0" smtClean="0">
                <a:solidFill>
                  <a:srgbClr val="000000"/>
                </a:solidFill>
              </a:rPr>
              <a:t> </a:t>
            </a:r>
          </a:p>
          <a:p>
            <a:pPr>
              <a:buClr>
                <a:srgbClr val="FFFFFF"/>
              </a:buClr>
              <a:defRPr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it-IT" sz="2400" dirty="0" smtClean="0">
                <a:solidFill>
                  <a:srgbClr val="000000"/>
                </a:solidFill>
              </a:rPr>
              <a:t>iii) Time </a:t>
            </a:r>
            <a:r>
              <a:rPr lang="it-IT" sz="2400" dirty="0" err="1">
                <a:solidFill>
                  <a:srgbClr val="000000"/>
                </a:solidFill>
              </a:rPr>
              <a:t>resolution</a:t>
            </a:r>
            <a:r>
              <a:rPr lang="it-IT" sz="2400" dirty="0">
                <a:solidFill>
                  <a:srgbClr val="000000"/>
                </a:solidFill>
              </a:rPr>
              <a:t>: &lt; 0.1 </a:t>
            </a:r>
            <a:r>
              <a:rPr lang="it-IT" sz="2400" dirty="0" err="1">
                <a:solidFill>
                  <a:srgbClr val="000000"/>
                </a:solidFill>
              </a:rPr>
              <a:t>μs</a:t>
            </a:r>
            <a:endParaRPr lang="it-IT" sz="2400" dirty="0"/>
          </a:p>
        </p:txBody>
      </p:sp>
      <p:sp>
        <p:nvSpPr>
          <p:cNvPr id="29" name="In a nutshell:">
            <a:extLst>
              <a:ext uri="{FF2B5EF4-FFF2-40B4-BE49-F238E27FC236}">
                <a16:creationId xmlns="" xmlns:a16="http://schemas.microsoft.com/office/drawing/2014/main" id="{442B4BC8-57EB-9446-9656-43D96C99B5E7}"/>
              </a:ext>
            </a:extLst>
          </p:cNvPr>
          <p:cNvSpPr/>
          <p:nvPr/>
        </p:nvSpPr>
        <p:spPr>
          <a:xfrm>
            <a:off x="1096432" y="3990935"/>
            <a:ext cx="1270001" cy="1135922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  In a nutshell:</a:t>
            </a:r>
          </a:p>
        </p:txBody>
      </p:sp>
      <p:sp>
        <p:nvSpPr>
          <p:cNvPr id="13" name="Text">
            <a:extLst>
              <a:ext uri="{FF2B5EF4-FFF2-40B4-BE49-F238E27FC236}">
                <a16:creationId xmlns="" xmlns:a16="http://schemas.microsoft.com/office/drawing/2014/main" id="{0210D045-27ED-7D41-ACC1-FE6E788F0B9F}"/>
              </a:ext>
            </a:extLst>
          </p:cNvPr>
          <p:cNvSpPr txBox="1"/>
          <p:nvPr/>
        </p:nvSpPr>
        <p:spPr>
          <a:xfrm>
            <a:off x="6146088" y="4148596"/>
            <a:ext cx="712624" cy="412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50800" tIns="50800" rIns="50800" bIns="50800" numCol="1" anchor="ctr">
            <a:sp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7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olo 1">
            <a:extLst>
              <a:ext uri="{FF2B5EF4-FFF2-40B4-BE49-F238E27FC236}">
                <a16:creationId xmlns="" xmlns:a16="http://schemas.microsoft.com/office/drawing/2014/main" id="{9C7B71A3-9801-9340-B15C-CDC4B74D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60"/>
            <a:ext cx="9144000" cy="1004691"/>
          </a:xfrm>
        </p:spPr>
        <p:txBody>
          <a:bodyPr>
            <a:noAutofit/>
          </a:bodyPr>
          <a:lstStyle/>
          <a:p>
            <a:r>
              <a:rPr lang="en-US" sz="2400" b="1" i="1" dirty="0" err="1" smtClean="0">
                <a:solidFill>
                  <a:schemeClr val="tx1"/>
                </a:solidFill>
                <a:effectLst/>
                <a:latin typeface="Times New Roman"/>
              </a:rPr>
              <a:t>GrailQuest</a:t>
            </a:r>
            <a:r>
              <a:rPr lang="en-US" sz="2400" b="1" dirty="0" smtClean="0">
                <a:solidFill>
                  <a:schemeClr val="tx1"/>
                </a:solidFill>
                <a:effectLst/>
                <a:latin typeface="Times New Roman"/>
              </a:rPr>
              <a:t> selected for the 2019 </a:t>
            </a:r>
            <a:r>
              <a:rPr lang="en-US" sz="2400" b="1" dirty="0" smtClean="0">
                <a:latin typeface="Times New Roman"/>
                <a:cs typeface="Times New Roman"/>
              </a:rPr>
              <a:t>Call </a:t>
            </a:r>
            <a:r>
              <a:rPr lang="en-US" sz="2400" b="1" dirty="0">
                <a:latin typeface="Times New Roman"/>
                <a:cs typeface="Times New Roman"/>
              </a:rPr>
              <a:t>for White Papers</a:t>
            </a:r>
            <a:br>
              <a:rPr lang="en-US" sz="2400" b="1" dirty="0">
                <a:latin typeface="Times New Roman"/>
                <a:cs typeface="Times New Roman"/>
              </a:rPr>
            </a:br>
            <a:r>
              <a:rPr lang="en-US" sz="2400" b="1" dirty="0">
                <a:latin typeface="Times New Roman"/>
                <a:cs typeface="Times New Roman"/>
              </a:rPr>
              <a:t>for the Voyage 2050 </a:t>
            </a:r>
            <a:r>
              <a:rPr lang="en-US" sz="2400" b="1" dirty="0" smtClean="0">
                <a:latin typeface="Times New Roman"/>
                <a:cs typeface="Times New Roman"/>
              </a:rPr>
              <a:t>long term </a:t>
            </a:r>
            <a:r>
              <a:rPr lang="en-US" sz="2400" b="1" dirty="0">
                <a:latin typeface="Times New Roman"/>
                <a:cs typeface="Times New Roman"/>
              </a:rPr>
              <a:t>plan in the ESA Science </a:t>
            </a:r>
            <a:r>
              <a:rPr lang="en-US" sz="2400" b="1" dirty="0" err="1">
                <a:latin typeface="Times New Roman"/>
                <a:cs typeface="Times New Roman"/>
              </a:rPr>
              <a:t>Programme</a:t>
            </a:r>
            <a:r>
              <a:rPr lang="en-US" sz="2400" b="1" dirty="0">
                <a:latin typeface="Times New Roman"/>
                <a:cs typeface="Times New Roman"/>
              </a:rPr>
              <a:t> </a:t>
            </a:r>
            <a:r>
              <a:rPr lang="en-US" sz="2400" b="1" dirty="0" smtClean="0">
                <a:latin typeface="Times New Roman"/>
              </a:rPr>
              <a:t> </a:t>
            </a:r>
            <a:endParaRPr lang="it-IT" sz="2400" b="1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EC208C90-E160-E743-80A8-A2C20B3547C3}"/>
              </a:ext>
            </a:extLst>
          </p:cNvPr>
          <p:cNvGrpSpPr>
            <a:grpSpLocks/>
          </p:cNvGrpSpPr>
          <p:nvPr/>
        </p:nvGrpSpPr>
        <p:grpSpPr>
          <a:xfrm>
            <a:off x="647267" y="942851"/>
            <a:ext cx="7765877" cy="3172105"/>
            <a:chOff x="1188902" y="1807662"/>
            <a:chExt cx="7765877" cy="2501264"/>
          </a:xfrm>
        </p:grpSpPr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16740104-ECFB-1749-97A0-8C098219F3D1}"/>
                </a:ext>
              </a:extLst>
            </p:cNvPr>
            <p:cNvGrpSpPr/>
            <p:nvPr/>
          </p:nvGrpSpPr>
          <p:grpSpPr>
            <a:xfrm>
              <a:off x="1188902" y="1807662"/>
              <a:ext cx="7765877" cy="2501264"/>
              <a:chOff x="3739752" y="4767625"/>
              <a:chExt cx="13004803" cy="4203381"/>
            </a:xfrm>
          </p:grpSpPr>
          <p:pic>
            <p:nvPicPr>
              <p:cNvPr id="14" name="IMG_0023 3.JPG" descr="IMG_0023 3.JPG">
                <a:extLst>
                  <a:ext uri="{FF2B5EF4-FFF2-40B4-BE49-F238E27FC236}">
                    <a16:creationId xmlns="" xmlns:a16="http://schemas.microsoft.com/office/drawing/2014/main" id="{0CE6EB31-1C29-F34A-A2DD-EFE6601F0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>
              <a:xfrm>
                <a:off x="3739752" y="4767625"/>
                <a:ext cx="13004803" cy="420338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6a3400f9-14d3-4815-a428-6c3f09997199.jpg" descr="6a3400f9-14d3-4815-a428-6c3f09997199.jpg">
                <a:extLst>
                  <a:ext uri="{FF2B5EF4-FFF2-40B4-BE49-F238E27FC236}">
                    <a16:creationId xmlns="" xmlns:a16="http://schemas.microsoft.com/office/drawing/2014/main" id="{3D661C92-5B65-924A-999B-858DF76CED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 rot="960000">
                <a:off x="3773020" y="5383174"/>
                <a:ext cx="1559366" cy="8790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6" name="Group">
                <a:extLst>
                  <a:ext uri="{FF2B5EF4-FFF2-40B4-BE49-F238E27FC236}">
                    <a16:creationId xmlns="" xmlns:a16="http://schemas.microsoft.com/office/drawing/2014/main" id="{707A5C44-0E0D-D54E-936E-30FFDAA8DC7D}"/>
                  </a:ext>
                </a:extLst>
              </p:cNvPr>
              <p:cNvGrpSpPr/>
              <p:nvPr/>
            </p:nvGrpSpPr>
            <p:grpSpPr>
              <a:xfrm>
                <a:off x="4957925" y="5774870"/>
                <a:ext cx="5356669" cy="1249925"/>
                <a:chOff x="0" y="0"/>
                <a:chExt cx="5356666" cy="1397459"/>
              </a:xfrm>
            </p:grpSpPr>
            <p:pic>
              <p:nvPicPr>
                <p:cNvPr id="33" name="sinred.pdf" descr="sinred.pdf">
                  <a:extLst>
                    <a:ext uri="{FF2B5EF4-FFF2-40B4-BE49-F238E27FC236}">
                      <a16:creationId xmlns="" xmlns:a16="http://schemas.microsoft.com/office/drawing/2014/main" id="{553B4DB3-8BF3-7440-9C4A-8294135224B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rcRect l="4058" t="8730" r="4058" b="8730"/>
                <a:stretch>
                  <a:fillRect/>
                </a:stretch>
              </p:blipFill>
              <p:spPr>
                <a:xfrm rot="840000">
                  <a:off x="2364751" y="429809"/>
                  <a:ext cx="862542" cy="70280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4" name="Line">
                  <a:extLst>
                    <a:ext uri="{FF2B5EF4-FFF2-40B4-BE49-F238E27FC236}">
                      <a16:creationId xmlns="" xmlns:a16="http://schemas.microsoft.com/office/drawing/2014/main" id="{5DD7BFB8-7BD6-7443-9E9D-AF087B745FAE}"/>
                    </a:ext>
                  </a:extLst>
                </p:cNvPr>
                <p:cNvSpPr/>
                <p:nvPr/>
              </p:nvSpPr>
              <p:spPr>
                <a:xfrm>
                  <a:off x="3213513" y="862141"/>
                  <a:ext cx="2143154" cy="535319"/>
                </a:xfrm>
                <a:prstGeom prst="line">
                  <a:avLst/>
                </a:prstGeom>
                <a:noFill/>
                <a:ln w="38100" cap="flat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35" name="Line">
                  <a:extLst>
                    <a:ext uri="{FF2B5EF4-FFF2-40B4-BE49-F238E27FC236}">
                      <a16:creationId xmlns="" xmlns:a16="http://schemas.microsoft.com/office/drawing/2014/main" id="{47C3C76C-5C3C-D248-86A0-4E4FE2E4C230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2400531" cy="619617"/>
                </a:xfrm>
                <a:prstGeom prst="line">
                  <a:avLst/>
                </a:prstGeom>
                <a:noFill/>
                <a:ln w="38100" cap="flat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  <p:grpSp>
            <p:nvGrpSpPr>
              <p:cNvPr id="17" name="Group">
                <a:extLst>
                  <a:ext uri="{FF2B5EF4-FFF2-40B4-BE49-F238E27FC236}">
                    <a16:creationId xmlns="" xmlns:a16="http://schemas.microsoft.com/office/drawing/2014/main" id="{34284062-4375-1E4E-A2ED-9690B2E55DB9}"/>
                  </a:ext>
                </a:extLst>
              </p:cNvPr>
              <p:cNvGrpSpPr/>
              <p:nvPr/>
            </p:nvGrpSpPr>
            <p:grpSpPr>
              <a:xfrm>
                <a:off x="4847103" y="6039662"/>
                <a:ext cx="5192443" cy="1259735"/>
                <a:chOff x="0" y="0"/>
                <a:chExt cx="5192441" cy="1408428"/>
              </a:xfrm>
            </p:grpSpPr>
            <p:sp>
              <p:nvSpPr>
                <p:cNvPr id="30" name="Line">
                  <a:extLst>
                    <a:ext uri="{FF2B5EF4-FFF2-40B4-BE49-F238E27FC236}">
                      <a16:creationId xmlns="" xmlns:a16="http://schemas.microsoft.com/office/drawing/2014/main" id="{318B6920-A816-1D46-B3F1-F5BC5148364D}"/>
                    </a:ext>
                  </a:extLst>
                </p:cNvPr>
                <p:cNvSpPr/>
                <p:nvPr/>
              </p:nvSpPr>
              <p:spPr>
                <a:xfrm>
                  <a:off x="2503795" y="757896"/>
                  <a:ext cx="2688647" cy="650533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  <p:pic>
              <p:nvPicPr>
                <p:cNvPr id="31" name="sinblue.pdf" descr="sinblue.pdf">
                  <a:extLst>
                    <a:ext uri="{FF2B5EF4-FFF2-40B4-BE49-F238E27FC236}">
                      <a16:creationId xmlns="" xmlns:a16="http://schemas.microsoft.com/office/drawing/2014/main" id="{902EC249-A054-6043-B5D1-3CEAA3804CA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rcRect l="4242" t="9012" r="4242" b="9012"/>
                <a:stretch>
                  <a:fillRect/>
                </a:stretch>
              </p:blipFill>
              <p:spPr>
                <a:xfrm rot="840000">
                  <a:off x="1885538" y="280826"/>
                  <a:ext cx="608568" cy="86093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2" name="Line">
                  <a:extLst>
                    <a:ext uri="{FF2B5EF4-FFF2-40B4-BE49-F238E27FC236}">
                      <a16:creationId xmlns="" xmlns:a16="http://schemas.microsoft.com/office/drawing/2014/main" id="{9E858B40-58DA-C54C-AC73-841056F005A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944337" cy="546135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200" b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  <a:endParaRPr/>
                </a:p>
              </p:txBody>
            </p:sp>
          </p:grpSp>
          <p:sp>
            <p:nvSpPr>
              <p:cNvPr id="19" name="Line">
                <a:extLst>
                  <a:ext uri="{FF2B5EF4-FFF2-40B4-BE49-F238E27FC236}">
                    <a16:creationId xmlns="" xmlns:a16="http://schemas.microsoft.com/office/drawing/2014/main" id="{C2A48ED2-7D4E-5343-BF5A-83F2D4ACABC5}"/>
                  </a:ext>
                </a:extLst>
              </p:cNvPr>
              <p:cNvSpPr/>
              <p:nvPr/>
            </p:nvSpPr>
            <p:spPr>
              <a:xfrm flipV="1">
                <a:off x="7727465" y="6563883"/>
                <a:ext cx="453363" cy="53045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0" name="Line">
                <a:extLst>
                  <a:ext uri="{FF2B5EF4-FFF2-40B4-BE49-F238E27FC236}">
                    <a16:creationId xmlns="" xmlns:a16="http://schemas.microsoft.com/office/drawing/2014/main" id="{745BD551-C970-7547-BBA8-682DC7EC4E2B}"/>
                  </a:ext>
                </a:extLst>
              </p:cNvPr>
              <p:cNvSpPr/>
              <p:nvPr/>
            </p:nvSpPr>
            <p:spPr>
              <a:xfrm flipV="1">
                <a:off x="7216246" y="6392393"/>
                <a:ext cx="450219" cy="531553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1" name="Δt~μs">
                <a:extLst>
                  <a:ext uri="{FF2B5EF4-FFF2-40B4-BE49-F238E27FC236}">
                    <a16:creationId xmlns="" xmlns:a16="http://schemas.microsoft.com/office/drawing/2014/main" id="{96237CDF-95BD-F84A-93F9-51F1CF8FCDDB}"/>
                  </a:ext>
                </a:extLst>
              </p:cNvPr>
              <p:cNvSpPr txBox="1"/>
              <p:nvPr/>
            </p:nvSpPr>
            <p:spPr>
              <a:xfrm>
                <a:off x="6906972" y="7092467"/>
                <a:ext cx="856804" cy="3859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Δt~μs</a:t>
                </a:r>
              </a:p>
            </p:txBody>
          </p:sp>
          <p:sp>
            <p:nvSpPr>
              <p:cNvPr id="22" name="ΔT~Gyr">
                <a:extLst>
                  <a:ext uri="{FF2B5EF4-FFF2-40B4-BE49-F238E27FC236}">
                    <a16:creationId xmlns="" xmlns:a16="http://schemas.microsoft.com/office/drawing/2014/main" id="{96C9D726-19BC-6C4A-A824-C5685DFE1E0A}"/>
                  </a:ext>
                </a:extLst>
              </p:cNvPr>
              <p:cNvSpPr txBox="1"/>
              <p:nvPr/>
            </p:nvSpPr>
            <p:spPr>
              <a:xfrm rot="720000">
                <a:off x="7358164" y="5571312"/>
                <a:ext cx="1191966" cy="3859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ΔT~Gyr</a:t>
                </a:r>
              </a:p>
            </p:txBody>
          </p:sp>
          <p:sp>
            <p:nvSpPr>
              <p:cNvPr id="23" name="Line">
                <a:extLst>
                  <a:ext uri="{FF2B5EF4-FFF2-40B4-BE49-F238E27FC236}">
                    <a16:creationId xmlns="" xmlns:a16="http://schemas.microsoft.com/office/drawing/2014/main" id="{09C2ABA9-B3EA-B347-B47C-426F6F799863}"/>
                  </a:ext>
                </a:extLst>
              </p:cNvPr>
              <p:cNvSpPr/>
              <p:nvPr/>
            </p:nvSpPr>
            <p:spPr>
              <a:xfrm>
                <a:off x="7169778" y="6990034"/>
                <a:ext cx="547093" cy="15170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headEnd type="triangle" w="med" len="sm"/>
                <a:tailEnd type="triangle" w="med" len="sm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8" name="Line">
              <a:extLst>
                <a:ext uri="{FF2B5EF4-FFF2-40B4-BE49-F238E27FC236}">
                  <a16:creationId xmlns="" xmlns:a16="http://schemas.microsoft.com/office/drawing/2014/main" id="{EFE0EF55-36BD-0444-9A01-5BA48AA6DB53}"/>
                </a:ext>
              </a:extLst>
            </p:cNvPr>
            <p:cNvSpPr/>
            <p:nvPr/>
          </p:nvSpPr>
          <p:spPr>
            <a:xfrm>
              <a:off x="1954690" y="2241592"/>
              <a:ext cx="2996164" cy="67125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triangle" w="med" len="sm"/>
              <a:tailEnd type="triangle" w="med" len="sm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47" name="z3184_by_fractamonium-d60qhnr.png" descr="z3184_by_fractamonium-d60qhnr.png">
            <a:extLst>
              <a:ext uri="{FF2B5EF4-FFF2-40B4-BE49-F238E27FC236}">
                <a16:creationId xmlns="" xmlns:a16="http://schemas.microsoft.com/office/drawing/2014/main" id="{9142CFEA-3E5B-2542-A49F-1003510E2956}"/>
              </a:ext>
            </a:extLst>
          </p:cNvPr>
          <p:cNvPicPr>
            <a:picLocks/>
          </p:cNvPicPr>
          <p:nvPr/>
        </p:nvPicPr>
        <p:blipFill>
          <a:blip r:embed="rId7">
            <a:alphaModFix amt="35382"/>
            <a:extLst/>
          </a:blip>
          <a:srcRect l="9646" t="3760" b="5420"/>
          <a:stretch>
            <a:fillRect/>
          </a:stretch>
        </p:blipFill>
        <p:spPr>
          <a:xfrm>
            <a:off x="630334" y="930161"/>
            <a:ext cx="7819404" cy="3149437"/>
          </a:xfrm>
          <a:prstGeom prst="rect">
            <a:avLst/>
          </a:prstGeom>
          <a:ln w="12700" cap="flat">
            <a:noFill/>
            <a:miter lim="400000"/>
          </a:ln>
          <a:effectLst>
            <a:glow rad="127000">
              <a:schemeClr val="accent1">
                <a:alpha val="0"/>
              </a:schemeClr>
            </a:glow>
            <a:outerShdw dist="50800" sx="62000" sy="62000" algn="ctr" rotWithShape="0">
              <a:srgbClr val="000000">
                <a:alpha val="0"/>
              </a:srgbClr>
            </a:outerShdw>
            <a:reflection endPos="0" dist="774700" dir="5400000" sy="-100000" algn="bl" rotWithShape="0"/>
            <a:softEdge rad="12700"/>
          </a:effectLst>
        </p:spPr>
      </p:pic>
      <p:sp>
        <p:nvSpPr>
          <p:cNvPr id="29" name="In a nutshell:">
            <a:extLst>
              <a:ext uri="{FF2B5EF4-FFF2-40B4-BE49-F238E27FC236}">
                <a16:creationId xmlns="" xmlns:a16="http://schemas.microsoft.com/office/drawing/2014/main" id="{442B4BC8-57EB-9446-9656-43D96C99B5E7}"/>
              </a:ext>
            </a:extLst>
          </p:cNvPr>
          <p:cNvSpPr/>
          <p:nvPr/>
        </p:nvSpPr>
        <p:spPr>
          <a:xfrm>
            <a:off x="1096432" y="3990935"/>
            <a:ext cx="1270001" cy="1135922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7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  In a nutshell:</a:t>
            </a:r>
          </a:p>
        </p:txBody>
      </p:sp>
      <p:sp>
        <p:nvSpPr>
          <p:cNvPr id="13" name="Text">
            <a:extLst>
              <a:ext uri="{FF2B5EF4-FFF2-40B4-BE49-F238E27FC236}">
                <a16:creationId xmlns="" xmlns:a16="http://schemas.microsoft.com/office/drawing/2014/main" id="{0210D045-27ED-7D41-ACC1-FE6E788F0B9F}"/>
              </a:ext>
            </a:extLst>
          </p:cNvPr>
          <p:cNvSpPr txBox="1"/>
          <p:nvPr/>
        </p:nvSpPr>
        <p:spPr>
          <a:xfrm>
            <a:off x="6146088" y="4148596"/>
            <a:ext cx="712624" cy="412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50800" tIns="50800" rIns="50800" bIns="50800" numCol="1" anchor="ctr">
            <a:spAutoFit/>
          </a:bodyPr>
          <a:lstStyle/>
          <a:p>
            <a:endParaRPr/>
          </a:p>
        </p:txBody>
      </p:sp>
      <p:pic>
        <p:nvPicPr>
          <p:cNvPr id="26" name="Picture 55">
            <a:extLst>
              <a:ext uri="{FF2B5EF4-FFF2-40B4-BE49-F238E27FC236}">
                <a16:creationId xmlns="" xmlns:a16="http://schemas.microsoft.com/office/drawing/2014/main" id="{95B4F5E0-987D-F643-AEE4-719495823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540" y="3443948"/>
            <a:ext cx="7815788" cy="3651272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826958" y="6146807"/>
            <a:ext cx="530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latin typeface="Times New Roman"/>
                <a:cs typeface="Times New Roman"/>
              </a:rPr>
              <a:t>Download</a:t>
            </a:r>
            <a:r>
              <a:rPr lang="nb-NO" sz="2400" dirty="0" smtClean="0">
                <a:latin typeface="Times New Roman"/>
                <a:cs typeface="Times New Roman"/>
              </a:rPr>
              <a:t>  </a:t>
            </a:r>
            <a:r>
              <a:rPr lang="nb-NO" sz="2400" dirty="0" err="1" smtClean="0">
                <a:latin typeface="Times New Roman"/>
                <a:cs typeface="Times New Roman"/>
              </a:rPr>
              <a:t>paper</a:t>
            </a:r>
            <a:r>
              <a:rPr lang="nb-NO" sz="2400" dirty="0" smtClean="0">
                <a:latin typeface="Times New Roman"/>
                <a:cs typeface="Times New Roman"/>
              </a:rPr>
              <a:t> at  </a:t>
            </a:r>
            <a:r>
              <a:rPr lang="nb-NO" sz="2400" dirty="0" smtClean="0">
                <a:latin typeface="Times New Roman"/>
                <a:cs typeface="Times New Roman"/>
                <a:hlinkClick r:id="rId9"/>
              </a:rPr>
              <a:t>arXiv</a:t>
            </a:r>
            <a:r>
              <a:rPr lang="nb-NO" sz="2400" dirty="0">
                <a:latin typeface="Times New Roman"/>
                <a:cs typeface="Times New Roman"/>
                <a:hlinkClick r:id="rId9"/>
              </a:rPr>
              <a:t>:1911.02154v2</a:t>
            </a:r>
            <a:endParaRPr lang="it-IT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05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600" b="1" dirty="0" err="1" smtClean="0">
                <a:latin typeface="Times New Roman"/>
              </a:rPr>
              <a:t>Two</a:t>
            </a:r>
            <a:r>
              <a:rPr lang="it-IT" sz="3600" b="1" dirty="0" smtClean="0">
                <a:latin typeface="Times New Roman"/>
              </a:rPr>
              <a:t> </a:t>
            </a:r>
            <a:r>
              <a:rPr lang="it-IT" sz="3600" b="1" dirty="0" err="1" smtClean="0">
                <a:latin typeface="Times New Roman"/>
              </a:rPr>
              <a:t>compelling</a:t>
            </a:r>
            <a:r>
              <a:rPr lang="it-IT" sz="3600" b="1" dirty="0" smtClean="0">
                <a:latin typeface="Times New Roman"/>
              </a:rPr>
              <a:t> (astro)-</a:t>
            </a:r>
            <a:r>
              <a:rPr lang="it-IT" sz="3600" b="1" dirty="0" err="1" smtClean="0">
                <a:latin typeface="Times New Roman"/>
              </a:rPr>
              <a:t>physical</a:t>
            </a:r>
            <a:r>
              <a:rPr lang="it-IT" sz="3600" b="1" dirty="0" smtClean="0">
                <a:latin typeface="Times New Roman"/>
              </a:rPr>
              <a:t> </a:t>
            </a:r>
            <a:r>
              <a:rPr lang="it-IT" sz="3600" b="1" dirty="0" err="1" smtClean="0">
                <a:latin typeface="Times New Roman"/>
              </a:rPr>
              <a:t>problems</a:t>
            </a:r>
            <a:r>
              <a:rPr lang="it-IT" sz="3600" b="1" dirty="0" smtClean="0">
                <a:latin typeface="Times New Roman"/>
              </a:rPr>
              <a:t> </a:t>
            </a:r>
            <a:br>
              <a:rPr lang="it-IT" sz="3600" b="1" dirty="0" smtClean="0">
                <a:latin typeface="Times New Roman"/>
              </a:rPr>
            </a:br>
            <a:r>
              <a:rPr lang="it-IT" sz="3600" b="1" dirty="0" smtClean="0">
                <a:latin typeface="Times New Roman"/>
              </a:rPr>
              <a:t>for the </a:t>
            </a:r>
            <a:r>
              <a:rPr lang="it-IT" sz="3600" b="1" dirty="0" err="1" smtClean="0">
                <a:latin typeface="Times New Roman"/>
              </a:rPr>
              <a:t>next</a:t>
            </a:r>
            <a:r>
              <a:rPr lang="it-IT" sz="3600" b="1" dirty="0" smtClean="0">
                <a:latin typeface="Times New Roman"/>
              </a:rPr>
              <a:t> </a:t>
            </a:r>
            <a:r>
              <a:rPr lang="it-IT" sz="3600" b="1" dirty="0" err="1" smtClean="0">
                <a:latin typeface="Times New Roman"/>
              </a:rPr>
              <a:t>decades</a:t>
            </a:r>
            <a:endParaRPr lang="it-IT" sz="3600" b="1" dirty="0">
              <a:latin typeface="Times New Roman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2800" cy="4525963"/>
          </a:xfrm>
        </p:spPr>
        <p:txBody>
          <a:bodyPr/>
          <a:lstStyle/>
          <a:p>
            <a:r>
              <a:rPr lang="it-IT" dirty="0" smtClean="0">
                <a:latin typeface="Times New Roman"/>
                <a:cs typeface="Times New Roman"/>
              </a:rPr>
              <a:t>Development of Multi-</a:t>
            </a:r>
            <a:r>
              <a:rPr lang="it-IT" dirty="0">
                <a:latin typeface="Times New Roman"/>
                <a:cs typeface="Times New Roman"/>
              </a:rPr>
              <a:t>M</a:t>
            </a:r>
            <a:r>
              <a:rPr lang="it-IT" dirty="0" smtClean="0">
                <a:latin typeface="Times New Roman"/>
                <a:cs typeface="Times New Roman"/>
              </a:rPr>
              <a:t>essenger </a:t>
            </a:r>
            <a:r>
              <a:rPr lang="it-IT" dirty="0" err="1" smtClean="0">
                <a:latin typeface="Times New Roman"/>
                <a:cs typeface="Times New Roman"/>
              </a:rPr>
              <a:t>astronomy</a:t>
            </a:r>
            <a:r>
              <a:rPr lang="it-IT" dirty="0" smtClean="0">
                <a:latin typeface="Times New Roman"/>
                <a:cs typeface="Times New Roman"/>
              </a:rPr>
              <a:t> (EM </a:t>
            </a:r>
            <a:r>
              <a:rPr lang="it-IT" dirty="0" err="1" smtClean="0">
                <a:latin typeface="Times New Roman"/>
                <a:cs typeface="Times New Roman"/>
              </a:rPr>
              <a:t>counterparts</a:t>
            </a:r>
            <a:r>
              <a:rPr lang="it-IT" dirty="0" smtClean="0">
                <a:latin typeface="Times New Roman"/>
                <a:cs typeface="Times New Roman"/>
              </a:rPr>
              <a:t> of GW </a:t>
            </a:r>
            <a:r>
              <a:rPr lang="it-IT" dirty="0" err="1" smtClean="0">
                <a:latin typeface="Times New Roman"/>
                <a:cs typeface="Times New Roman"/>
              </a:rPr>
              <a:t>events</a:t>
            </a:r>
            <a:r>
              <a:rPr lang="it-IT" dirty="0" smtClean="0">
                <a:latin typeface="Times New Roman"/>
                <a:cs typeface="Times New Roman"/>
              </a:rPr>
              <a:t>)</a:t>
            </a:r>
          </a:p>
          <a:p>
            <a:r>
              <a:rPr lang="it-IT" dirty="0" err="1" smtClean="0">
                <a:latin typeface="Times New Roman"/>
                <a:cs typeface="Times New Roman"/>
              </a:rPr>
              <a:t>Is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physical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space</a:t>
            </a:r>
            <a:r>
              <a:rPr lang="it-IT" dirty="0" smtClean="0">
                <a:latin typeface="Times New Roman"/>
                <a:cs typeface="Times New Roman"/>
              </a:rPr>
              <a:t>(time) granular or </a:t>
            </a:r>
            <a:r>
              <a:rPr lang="it-IT" dirty="0" err="1" smtClean="0">
                <a:latin typeface="Times New Roman"/>
                <a:cs typeface="Times New Roman"/>
              </a:rPr>
              <a:t>continuous</a:t>
            </a:r>
            <a:r>
              <a:rPr lang="it-IT" dirty="0" smtClean="0">
                <a:latin typeface="Times New Roman"/>
                <a:cs typeface="Times New Roman"/>
              </a:rPr>
              <a:t>? (</a:t>
            </a:r>
            <a:r>
              <a:rPr lang="it-IT" dirty="0" err="1" smtClean="0">
                <a:latin typeface="Times New Roman"/>
                <a:cs typeface="Times New Roman"/>
              </a:rPr>
              <a:t>Zeno’s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paradoxes</a:t>
            </a:r>
            <a:r>
              <a:rPr lang="it-IT" dirty="0" smtClean="0">
                <a:latin typeface="Times New Roman"/>
                <a:cs typeface="Times New Roman"/>
              </a:rPr>
              <a:t>, </a:t>
            </a:r>
            <a:r>
              <a:rPr lang="it-IT" dirty="0" err="1" smtClean="0">
                <a:latin typeface="Times New Roman"/>
                <a:cs typeface="Times New Roman"/>
              </a:rPr>
              <a:t>existence</a:t>
            </a:r>
            <a:r>
              <a:rPr lang="it-IT" dirty="0" smtClean="0">
                <a:latin typeface="Times New Roman"/>
                <a:cs typeface="Times New Roman"/>
              </a:rPr>
              <a:t> of a “</a:t>
            </a:r>
            <a:r>
              <a:rPr lang="it-IT" dirty="0" err="1" smtClean="0">
                <a:latin typeface="Times New Roman"/>
                <a:cs typeface="Times New Roman"/>
              </a:rPr>
              <a:t>fundamental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minimal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length</a:t>
            </a:r>
            <a:r>
              <a:rPr lang="it-IT" dirty="0" smtClean="0">
                <a:latin typeface="Times New Roman"/>
                <a:cs typeface="Times New Roman"/>
              </a:rPr>
              <a:t>” in some </a:t>
            </a:r>
            <a:r>
              <a:rPr lang="it-IT" dirty="0" err="1" smtClean="0">
                <a:latin typeface="Times New Roman"/>
                <a:cs typeface="Times New Roman"/>
              </a:rPr>
              <a:t>string</a:t>
            </a:r>
            <a:r>
              <a:rPr lang="it-IT" dirty="0" smtClean="0">
                <a:latin typeface="Times New Roman"/>
                <a:cs typeface="Times New Roman"/>
              </a:rPr>
              <a:t> </a:t>
            </a:r>
            <a:r>
              <a:rPr lang="it-IT" dirty="0" err="1" smtClean="0">
                <a:latin typeface="Times New Roman"/>
                <a:cs typeface="Times New Roman"/>
              </a:rPr>
              <a:t>theories</a:t>
            </a:r>
            <a:r>
              <a:rPr lang="it-IT" dirty="0" smtClean="0">
                <a:latin typeface="Times New Roman"/>
                <a:cs typeface="Times New Roman"/>
              </a:rPr>
              <a:t>, </a:t>
            </a:r>
            <a:r>
              <a:rPr lang="it-IT" dirty="0" err="1" smtClean="0">
                <a:latin typeface="Times New Roman"/>
                <a:cs typeface="Times New Roman"/>
              </a:rPr>
              <a:t>atoms</a:t>
            </a:r>
            <a:r>
              <a:rPr lang="it-IT" dirty="0" smtClean="0">
                <a:latin typeface="Times New Roman"/>
                <a:cs typeface="Times New Roman"/>
              </a:rPr>
              <a:t> of </a:t>
            </a:r>
            <a:r>
              <a:rPr lang="it-IT" dirty="0" err="1" smtClean="0">
                <a:latin typeface="Times New Roman"/>
                <a:cs typeface="Times New Roman"/>
              </a:rPr>
              <a:t>space</a:t>
            </a:r>
            <a:r>
              <a:rPr lang="it-IT" dirty="0" smtClean="0">
                <a:latin typeface="Times New Roman"/>
                <a:cs typeface="Times New Roman"/>
              </a:rPr>
              <a:t>, </a:t>
            </a:r>
            <a:r>
              <a:rPr lang="it-IT" dirty="0" err="1" smtClean="0">
                <a:latin typeface="Times New Roman"/>
                <a:cs typeface="Times New Roman"/>
              </a:rPr>
              <a:t>particles</a:t>
            </a:r>
            <a:r>
              <a:rPr lang="it-IT" dirty="0" smtClean="0">
                <a:latin typeface="Times New Roman"/>
                <a:cs typeface="Times New Roman"/>
              </a:rPr>
              <a:t> vs. </a:t>
            </a:r>
            <a:r>
              <a:rPr lang="it-IT" dirty="0" err="1" smtClean="0">
                <a:latin typeface="Times New Roman"/>
                <a:cs typeface="Times New Roman"/>
              </a:rPr>
              <a:t>fields</a:t>
            </a:r>
            <a:r>
              <a:rPr lang="it-IT" dirty="0" smtClean="0">
                <a:latin typeface="Times New Roman"/>
                <a:cs typeface="Times New Roman"/>
              </a:rPr>
              <a:t>, </a:t>
            </a:r>
            <a:r>
              <a:rPr lang="mr-IN" dirty="0" smtClean="0">
                <a:latin typeface="Times New Roman"/>
                <a:cs typeface="Times New Roman"/>
              </a:rPr>
              <a:t>…</a:t>
            </a:r>
            <a:r>
              <a:rPr lang="it-IT" dirty="0" smtClean="0">
                <a:latin typeface="Times New Roman"/>
                <a:cs typeface="Times New Roman"/>
              </a:rPr>
              <a:t>)</a:t>
            </a:r>
          </a:p>
          <a:p>
            <a:pPr marL="0" indent="0">
              <a:buNone/>
            </a:pPr>
            <a:endParaRPr lang="it-IT" dirty="0" smtClean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b="1" dirty="0" smtClean="0">
                <a:latin typeface="Times New Roman"/>
                <a:cs typeface="Times New Roman"/>
              </a:rPr>
              <a:t>Distributed </a:t>
            </a:r>
            <a:r>
              <a:rPr lang="it-IT" b="1" dirty="0" err="1" smtClean="0">
                <a:latin typeface="Times New Roman"/>
                <a:cs typeface="Times New Roman"/>
              </a:rPr>
              <a:t>Astronomy</a:t>
            </a:r>
            <a:r>
              <a:rPr lang="it-IT" b="1" dirty="0" smtClean="0">
                <a:latin typeface="Times New Roman"/>
                <a:cs typeface="Times New Roman"/>
              </a:rPr>
              <a:t> </a:t>
            </a:r>
            <a:r>
              <a:rPr lang="it-IT" b="1" dirty="0" err="1" smtClean="0">
                <a:latin typeface="Times New Roman"/>
                <a:cs typeface="Times New Roman"/>
              </a:rPr>
              <a:t>is</a:t>
            </a:r>
            <a:r>
              <a:rPr lang="it-IT" b="1" dirty="0" smtClean="0">
                <a:latin typeface="Times New Roman"/>
                <a:cs typeface="Times New Roman"/>
              </a:rPr>
              <a:t> the </a:t>
            </a:r>
            <a:r>
              <a:rPr lang="it-IT" b="1" dirty="0" err="1" smtClean="0">
                <a:latin typeface="Times New Roman"/>
                <a:cs typeface="Times New Roman"/>
              </a:rPr>
              <a:t>key</a:t>
            </a:r>
            <a:r>
              <a:rPr lang="it-IT" b="1" dirty="0" smtClean="0">
                <a:latin typeface="Times New Roman"/>
                <a:cs typeface="Times New Roman"/>
              </a:rPr>
              <a:t>!</a:t>
            </a:r>
            <a:endParaRPr lang="it-IT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7885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1100" y="-11610"/>
            <a:ext cx="8140700" cy="779166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 smtClean="0">
                <a:solidFill>
                  <a:schemeClr val="bg1"/>
                </a:solidFill>
                <a:latin typeface="Times New Roman"/>
              </a:rPr>
              <a:t>HERMES </a:t>
            </a:r>
            <a:r>
              <a:rPr lang="it-IT" sz="2800" b="1" dirty="0" err="1" smtClean="0">
                <a:solidFill>
                  <a:schemeClr val="bg1"/>
                </a:solidFill>
                <a:latin typeface="Times New Roman"/>
              </a:rPr>
              <a:t>Next</a:t>
            </a:r>
            <a:r>
              <a:rPr lang="it-IT" sz="2800" b="1" dirty="0" smtClean="0">
                <a:solidFill>
                  <a:schemeClr val="bg1"/>
                </a:solidFill>
                <a:latin typeface="Times New Roman"/>
              </a:rPr>
              <a:t> Generation − </a:t>
            </a:r>
            <a:r>
              <a:rPr lang="it-IT" sz="2800" b="1" dirty="0" err="1" smtClean="0">
                <a:solidFill>
                  <a:schemeClr val="bg1"/>
                </a:solidFill>
                <a:latin typeface="Times New Roman"/>
              </a:rPr>
              <a:t>OneWeb</a:t>
            </a:r>
            <a:r>
              <a:rPr lang="it-IT" sz="2800" b="1" dirty="0" smtClean="0">
                <a:solidFill>
                  <a:schemeClr val="bg1"/>
                </a:solidFill>
                <a:latin typeface="Times New Roman"/>
              </a:rPr>
              <a:t/>
            </a:r>
            <a:br>
              <a:rPr lang="it-IT" sz="2800" b="1" dirty="0" smtClean="0">
                <a:solidFill>
                  <a:schemeClr val="bg1"/>
                </a:solidFill>
                <a:latin typeface="Times New Roman"/>
              </a:rPr>
            </a:br>
            <a:endParaRPr lang="it-IT" sz="2800" b="1" dirty="0">
              <a:solidFill>
                <a:schemeClr val="bg1"/>
              </a:solidFill>
            </a:endParaRPr>
          </a:p>
        </p:txBody>
      </p:sp>
      <p:pic>
        <p:nvPicPr>
          <p:cNvPr id="5" name="Immagine 4" descr="web_oneweb_constellation_image.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7269"/>
            <a:ext cx="4142357" cy="2915831"/>
          </a:xfrm>
          <a:prstGeom prst="rect">
            <a:avLst/>
          </a:prstGeom>
        </p:spPr>
      </p:pic>
      <p:pic>
        <p:nvPicPr>
          <p:cNvPr id="7" name="Immagine 6" descr="web_oneweb_satellite_image.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257" y="1389468"/>
            <a:ext cx="3168540" cy="3119032"/>
          </a:xfrm>
          <a:prstGeom prst="rect">
            <a:avLst/>
          </a:prstGeom>
        </p:spPr>
      </p:pic>
      <p:pic>
        <p:nvPicPr>
          <p:cNvPr id="11" name="Immagine 10" descr="160623-satellit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4532"/>
            <a:ext cx="4129657" cy="2773468"/>
          </a:xfrm>
          <a:prstGeom prst="rect">
            <a:avLst/>
          </a:prstGeom>
        </p:spPr>
      </p:pic>
      <p:pic>
        <p:nvPicPr>
          <p:cNvPr id="6" name="Immagine 5" descr="quantum_foam_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9144004" cy="1714501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080936" y="4296289"/>
            <a:ext cx="50630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err="1" smtClean="0">
                <a:latin typeface="Times New Roman"/>
              </a:rPr>
              <a:t>OneWeb</a:t>
            </a:r>
            <a:r>
              <a:rPr lang="it-IT" sz="1600" dirty="0" smtClean="0">
                <a:latin typeface="Times New Roman"/>
              </a:rPr>
              <a:t> </a:t>
            </a:r>
            <a:r>
              <a:rPr lang="it-IT" sz="1600" dirty="0" err="1" smtClean="0">
                <a:latin typeface="Times New Roman"/>
              </a:rPr>
              <a:t>Constellation</a:t>
            </a:r>
            <a:r>
              <a:rPr lang="it-IT" sz="1600" dirty="0" smtClean="0">
                <a:latin typeface="Times New Roman"/>
              </a:rPr>
              <a:t> 650 </a:t>
            </a:r>
            <a:r>
              <a:rPr lang="it-IT" sz="1600" dirty="0" err="1" smtClean="0">
                <a:latin typeface="Times New Roman"/>
              </a:rPr>
              <a:t>sats</a:t>
            </a:r>
            <a:endParaRPr lang="it-IT" sz="1600" dirty="0">
              <a:latin typeface="Times New Roman"/>
            </a:endParaRPr>
          </a:p>
          <a:p>
            <a:pPr algn="ctr"/>
            <a:r>
              <a:rPr lang="it-IT" sz="1600" dirty="0" smtClean="0">
                <a:latin typeface="Times New Roman"/>
              </a:rPr>
              <a:t>Virgin </a:t>
            </a:r>
            <a:r>
              <a:rPr lang="it-IT" sz="1600" dirty="0" err="1" smtClean="0">
                <a:latin typeface="Times New Roman"/>
              </a:rPr>
              <a:t>Galactic</a:t>
            </a:r>
            <a:r>
              <a:rPr lang="it-IT" sz="1600" dirty="0">
                <a:latin typeface="Times New Roman"/>
              </a:rPr>
              <a:t> </a:t>
            </a:r>
            <a:r>
              <a:rPr lang="it-IT" sz="1600" dirty="0" smtClean="0">
                <a:latin typeface="Times New Roman"/>
              </a:rPr>
              <a:t>(Richard Branson) − </a:t>
            </a:r>
            <a:r>
              <a:rPr lang="it-IT" sz="1600" dirty="0" err="1" smtClean="0">
                <a:latin typeface="Times New Roman"/>
              </a:rPr>
              <a:t>Arianespace</a:t>
            </a:r>
            <a:r>
              <a:rPr lang="it-IT" sz="1600" dirty="0" smtClean="0">
                <a:latin typeface="Times New Roman"/>
              </a:rPr>
              <a:t> − Airbus </a:t>
            </a:r>
            <a:r>
              <a:rPr lang="it-IT" sz="1600" dirty="0" err="1" smtClean="0">
                <a:latin typeface="Times New Roman"/>
              </a:rPr>
              <a:t>Defence</a:t>
            </a:r>
            <a:r>
              <a:rPr lang="it-IT" sz="1600" dirty="0" smtClean="0">
                <a:latin typeface="Times New Roman"/>
              </a:rPr>
              <a:t> and Space</a:t>
            </a:r>
          </a:p>
          <a:p>
            <a:pPr marL="400050" indent="-400050">
              <a:buFont typeface="Arial"/>
              <a:buChar char="•"/>
            </a:pPr>
            <a:r>
              <a:rPr lang="it-IT" sz="1600" dirty="0" smtClean="0">
                <a:latin typeface="Times New Roman"/>
              </a:rPr>
              <a:t>640 @ 1200 km</a:t>
            </a:r>
          </a:p>
          <a:p>
            <a:pPr marL="400050" indent="-400050">
              <a:buFont typeface="Arial"/>
              <a:buChar char="•"/>
            </a:pPr>
            <a:r>
              <a:rPr lang="it-IT" sz="1600" dirty="0" smtClean="0">
                <a:latin typeface="Times New Roman"/>
              </a:rPr>
              <a:t>150 kg </a:t>
            </a:r>
            <a:r>
              <a:rPr lang="it-IT" sz="1600" dirty="0" err="1" smtClean="0">
                <a:latin typeface="Times New Roman"/>
              </a:rPr>
              <a:t>satellites</a:t>
            </a:r>
            <a:r>
              <a:rPr lang="it-IT" sz="1600" dirty="0" smtClean="0">
                <a:latin typeface="Times New Roman"/>
              </a:rPr>
              <a:t> (mass production)</a:t>
            </a:r>
          </a:p>
          <a:p>
            <a:pPr marL="400050" indent="-400050">
              <a:buFont typeface="Arial"/>
              <a:buChar char="•"/>
            </a:pPr>
            <a:r>
              <a:rPr lang="it-IT" sz="1600" dirty="0" smtClean="0">
                <a:latin typeface="Times New Roman"/>
              </a:rPr>
              <a:t>110 </a:t>
            </a:r>
            <a:r>
              <a:rPr lang="it-IT" sz="1600" dirty="0" err="1">
                <a:latin typeface="Times New Roman"/>
              </a:rPr>
              <a:t>satellites</a:t>
            </a:r>
            <a:r>
              <a:rPr lang="it-IT" sz="1600" dirty="0">
                <a:latin typeface="Times New Roman"/>
              </a:rPr>
              <a:t> </a:t>
            </a:r>
            <a:r>
              <a:rPr lang="it-IT" sz="1600" dirty="0" err="1">
                <a:latin typeface="Times New Roman"/>
              </a:rPr>
              <a:t>launched</a:t>
            </a:r>
            <a:r>
              <a:rPr lang="it-IT" sz="1600" dirty="0">
                <a:latin typeface="Times New Roman"/>
              </a:rPr>
              <a:t> </a:t>
            </a:r>
            <a:r>
              <a:rPr lang="it-IT" sz="1600" dirty="0" err="1">
                <a:latin typeface="Times New Roman"/>
              </a:rPr>
              <a:t>at</a:t>
            </a:r>
            <a:r>
              <a:rPr lang="it-IT" sz="1600" dirty="0">
                <a:latin typeface="Times New Roman"/>
              </a:rPr>
              <a:t> </a:t>
            </a:r>
            <a:r>
              <a:rPr lang="it-IT" sz="1600" dirty="0" smtClean="0">
                <a:latin typeface="Times New Roman"/>
              </a:rPr>
              <a:t>18/12/2020</a:t>
            </a:r>
          </a:p>
          <a:p>
            <a:pPr marL="400050" indent="-400050">
              <a:buFont typeface="Arial"/>
              <a:buChar char="•"/>
            </a:pPr>
            <a:r>
              <a:rPr lang="it-IT" sz="1600" b="1" dirty="0" err="1">
                <a:latin typeface="Times New Roman"/>
              </a:rPr>
              <a:t>b</a:t>
            </a:r>
            <a:r>
              <a:rPr lang="it-IT" sz="1600" b="1" dirty="0" err="1" smtClean="0">
                <a:latin typeface="Times New Roman"/>
              </a:rPr>
              <a:t>oard</a:t>
            </a:r>
            <a:r>
              <a:rPr lang="it-IT" sz="1600" b="1" dirty="0" smtClean="0">
                <a:latin typeface="Times New Roman"/>
              </a:rPr>
              <a:t> a </a:t>
            </a:r>
            <a:r>
              <a:rPr lang="it-IT" sz="1600" b="1" dirty="0">
                <a:latin typeface="Times New Roman"/>
              </a:rPr>
              <a:t>3</a:t>
            </a:r>
            <a:r>
              <a:rPr lang="it-IT" sz="1600" b="1" dirty="0" smtClean="0">
                <a:latin typeface="Times New Roman"/>
              </a:rPr>
              <a:t>0×30 = </a:t>
            </a:r>
            <a:r>
              <a:rPr lang="it-IT" sz="1600" b="1" dirty="0">
                <a:latin typeface="Times New Roman"/>
              </a:rPr>
              <a:t>9</a:t>
            </a:r>
            <a:r>
              <a:rPr lang="it-IT" sz="1600" b="1" dirty="0" smtClean="0">
                <a:latin typeface="Times New Roman"/>
              </a:rPr>
              <a:t>00 cm</a:t>
            </a:r>
            <a:r>
              <a:rPr lang="it-IT" sz="1600" b="1" baseline="30000" dirty="0" smtClean="0">
                <a:latin typeface="Times New Roman"/>
              </a:rPr>
              <a:t>2</a:t>
            </a:r>
            <a:r>
              <a:rPr lang="it-IT" sz="1600" b="1" dirty="0" smtClean="0">
                <a:latin typeface="Times New Roman"/>
              </a:rPr>
              <a:t> </a:t>
            </a:r>
            <a:r>
              <a:rPr lang="it-IT" sz="1600" b="1" dirty="0" err="1" smtClean="0">
                <a:latin typeface="Times New Roman"/>
              </a:rPr>
              <a:t>effective</a:t>
            </a:r>
            <a:r>
              <a:rPr lang="it-IT" sz="1600" b="1" dirty="0" smtClean="0">
                <a:latin typeface="Times New Roman"/>
              </a:rPr>
              <a:t> area detector (</a:t>
            </a:r>
            <a:r>
              <a:rPr lang="it-IT" sz="1600" b="1" i="1" dirty="0" smtClean="0">
                <a:latin typeface="Times New Roman"/>
              </a:rPr>
              <a:t>e.g.</a:t>
            </a:r>
            <a:r>
              <a:rPr lang="it-IT" sz="1600" b="1" dirty="0" smtClean="0">
                <a:latin typeface="Times New Roman"/>
              </a:rPr>
              <a:t> GAGG </a:t>
            </a:r>
            <a:r>
              <a:rPr lang="it-IT" sz="1600" b="1" dirty="0" err="1" smtClean="0">
                <a:latin typeface="Times New Roman"/>
              </a:rPr>
              <a:t>crystal</a:t>
            </a:r>
            <a:r>
              <a:rPr lang="it-IT" sz="1600" b="1" dirty="0" smtClean="0">
                <a:latin typeface="Times New Roman"/>
              </a:rPr>
              <a:t> − SDD </a:t>
            </a:r>
            <a:r>
              <a:rPr lang="it-IT" sz="1600" b="1" dirty="0" err="1" smtClean="0">
                <a:latin typeface="Times New Roman"/>
              </a:rPr>
              <a:t>photodetector</a:t>
            </a:r>
            <a:r>
              <a:rPr lang="it-IT" sz="1600" b="1" dirty="0" smtClean="0">
                <a:latin typeface="Times New Roman"/>
              </a:rPr>
              <a:t> + position sensitive with </a:t>
            </a:r>
            <a:r>
              <a:rPr lang="it-IT" sz="1600" b="1" dirty="0" err="1" smtClean="0">
                <a:latin typeface="Times New Roman"/>
              </a:rPr>
              <a:t>coded</a:t>
            </a:r>
            <a:r>
              <a:rPr lang="it-IT" sz="1600" b="1" dirty="0" smtClean="0">
                <a:latin typeface="Times New Roman"/>
              </a:rPr>
              <a:t> </a:t>
            </a:r>
            <a:r>
              <a:rPr lang="it-IT" sz="1600" b="1" dirty="0" err="1" smtClean="0">
                <a:latin typeface="Times New Roman"/>
              </a:rPr>
              <a:t>mask</a:t>
            </a:r>
            <a:r>
              <a:rPr lang="it-IT" sz="1600" b="1" dirty="0" smtClean="0">
                <a:latin typeface="Times New Roman"/>
              </a:rPr>
              <a:t>?) on each satellite</a:t>
            </a:r>
          </a:p>
          <a:p>
            <a:pPr marL="400050" indent="-400050">
              <a:buFont typeface="Arial"/>
              <a:buChar char="•"/>
            </a:pPr>
            <a:r>
              <a:rPr lang="it-IT" sz="1600" b="1" dirty="0">
                <a:latin typeface="Times New Roman"/>
              </a:rPr>
              <a:t>6</a:t>
            </a:r>
            <a:r>
              <a:rPr lang="it-IT" sz="1600" b="1" dirty="0" smtClean="0">
                <a:latin typeface="Times New Roman"/>
              </a:rPr>
              <a:t>0 m</a:t>
            </a:r>
            <a:r>
              <a:rPr lang="it-IT" sz="1600" b="1" baseline="30000" dirty="0" smtClean="0">
                <a:latin typeface="Times New Roman"/>
              </a:rPr>
              <a:t>2</a:t>
            </a:r>
            <a:r>
              <a:rPr lang="it-IT" sz="1600" b="1" dirty="0" smtClean="0">
                <a:latin typeface="Times New Roman"/>
              </a:rPr>
              <a:t> </a:t>
            </a:r>
            <a:r>
              <a:rPr lang="it-IT" sz="1600" b="1" dirty="0" err="1" smtClean="0">
                <a:latin typeface="Times New Roman"/>
              </a:rPr>
              <a:t>effective</a:t>
            </a:r>
            <a:r>
              <a:rPr lang="it-IT" sz="1600" b="1" dirty="0" smtClean="0">
                <a:latin typeface="Times New Roman"/>
              </a:rPr>
              <a:t> area </a:t>
            </a:r>
            <a:r>
              <a:rPr lang="it-IT" sz="1600" b="1" dirty="0" err="1" smtClean="0">
                <a:latin typeface="Times New Roman"/>
              </a:rPr>
              <a:t>All</a:t>
            </a:r>
            <a:r>
              <a:rPr lang="it-IT" sz="1600" b="1" dirty="0" smtClean="0">
                <a:latin typeface="Times New Roman"/>
              </a:rPr>
              <a:t> </a:t>
            </a:r>
            <a:r>
              <a:rPr lang="it-IT" sz="1600" b="1" dirty="0" err="1" smtClean="0">
                <a:latin typeface="Times New Roman"/>
              </a:rPr>
              <a:t>Sky</a:t>
            </a:r>
            <a:r>
              <a:rPr lang="it-IT" sz="1600" b="1" dirty="0" smtClean="0">
                <a:latin typeface="Times New Roman"/>
              </a:rPr>
              <a:t> Monitor </a:t>
            </a:r>
          </a:p>
        </p:txBody>
      </p:sp>
      <p:sp>
        <p:nvSpPr>
          <p:cNvPr id="3" name="Rettangolo 2"/>
          <p:cNvSpPr/>
          <p:nvPr/>
        </p:nvSpPr>
        <p:spPr>
          <a:xfrm>
            <a:off x="289024" y="-28886"/>
            <a:ext cx="7706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 err="1" smtClean="0">
                <a:solidFill>
                  <a:schemeClr val="bg1"/>
                </a:solidFill>
                <a:latin typeface="Times New Roman"/>
              </a:rPr>
              <a:t>GrailQuest</a:t>
            </a:r>
            <a:r>
              <a:rPr lang="it-IT" sz="2800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Times New Roman"/>
              </a:rPr>
              <a:t>Next</a:t>
            </a:r>
            <a:r>
              <a:rPr lang="it-IT" sz="2800" b="1" dirty="0">
                <a:solidFill>
                  <a:schemeClr val="bg1"/>
                </a:solidFill>
                <a:latin typeface="Times New Roman"/>
              </a:rPr>
              <a:t> Generation − </a:t>
            </a:r>
            <a:r>
              <a:rPr lang="it-IT" sz="2800" b="1" dirty="0" err="1" smtClean="0">
                <a:solidFill>
                  <a:schemeClr val="bg1"/>
                </a:solidFill>
                <a:latin typeface="Times New Roman"/>
              </a:rPr>
              <a:t>OneWeb</a:t>
            </a:r>
            <a:r>
              <a:rPr lang="it-IT" sz="2800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Times New Roman"/>
              </a:rPr>
              <a:t>symbiont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818741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-12701" y="3830320"/>
            <a:ext cx="4456267" cy="8229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6" name="Immagine 5" descr="quantum_foam_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9144004" cy="171450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646" y="-32544"/>
            <a:ext cx="7988300" cy="577056"/>
          </a:xfrm>
        </p:spPr>
        <p:txBody>
          <a:bodyPr>
            <a:noAutofit/>
          </a:bodyPr>
          <a:lstStyle/>
          <a:p>
            <a:r>
              <a:rPr lang="it-IT" sz="2800" b="1" i="1" dirty="0" err="1">
                <a:solidFill>
                  <a:schemeClr val="bg1"/>
                </a:solidFill>
                <a:latin typeface="Times New Roman"/>
              </a:rPr>
              <a:t>GrailQuest</a:t>
            </a:r>
            <a:r>
              <a:rPr lang="it-IT" sz="2800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Times New Roman"/>
              </a:rPr>
              <a:t>Next</a:t>
            </a:r>
            <a:r>
              <a:rPr lang="it-IT" sz="2800" b="1" dirty="0" smtClean="0">
                <a:solidFill>
                  <a:schemeClr val="bg1"/>
                </a:solidFill>
                <a:latin typeface="Times New Roman"/>
              </a:rPr>
              <a:t> Generation −</a:t>
            </a:r>
            <a:r>
              <a:rPr lang="it-IT" sz="28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sz="2800" b="1" dirty="0" smtClean="0">
                <a:solidFill>
                  <a:schemeClr val="bg1"/>
                </a:solidFill>
                <a:latin typeface="Times New Roman"/>
              </a:rPr>
              <a:t>Starlink </a:t>
            </a:r>
            <a:r>
              <a:rPr lang="it-IT" sz="2800" b="1" dirty="0" err="1" smtClean="0">
                <a:solidFill>
                  <a:schemeClr val="bg1"/>
                </a:solidFill>
                <a:latin typeface="Times New Roman"/>
              </a:rPr>
              <a:t>symbiont</a:t>
            </a:r>
            <a:endParaRPr lang="it-IT" sz="2800" b="1" dirty="0">
              <a:solidFill>
                <a:schemeClr val="bg1"/>
              </a:solidFill>
            </a:endParaRPr>
          </a:p>
        </p:txBody>
      </p:sp>
      <p:pic>
        <p:nvPicPr>
          <p:cNvPr id="3" name="Immagine 2" descr="spacex-starlink-internet-satelit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1707930"/>
            <a:ext cx="4456272" cy="2333569"/>
          </a:xfrm>
          <a:prstGeom prst="rect">
            <a:avLst/>
          </a:prstGeom>
        </p:spPr>
      </p:pic>
      <p:pic>
        <p:nvPicPr>
          <p:cNvPr id="4" name="Immagine 3" descr="launcher_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456267" cy="2616200"/>
          </a:xfrm>
          <a:prstGeom prst="rect">
            <a:avLst/>
          </a:prstGeom>
        </p:spPr>
      </p:pic>
      <p:pic>
        <p:nvPicPr>
          <p:cNvPr id="5" name="Immagine 4" descr="Starlink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96" y="1685576"/>
            <a:ext cx="4800604" cy="1692624"/>
          </a:xfrm>
          <a:prstGeom prst="rect">
            <a:avLst/>
          </a:prstGeom>
        </p:spPr>
      </p:pic>
      <p:pic>
        <p:nvPicPr>
          <p:cNvPr id="7" name="SpaceX Is Launching 60 Starlink Internet Satellites Tonight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7008" y="1736375"/>
            <a:ext cx="2896992" cy="1692624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456266" y="3354470"/>
            <a:ext cx="471313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latin typeface="Times New Roman"/>
              </a:rPr>
              <a:t>Starlink </a:t>
            </a:r>
            <a:r>
              <a:rPr lang="it-IT" sz="1600" dirty="0" err="1" smtClean="0">
                <a:latin typeface="Times New Roman"/>
              </a:rPr>
              <a:t>Constellation</a:t>
            </a:r>
            <a:r>
              <a:rPr lang="it-IT" sz="1600" dirty="0" smtClean="0">
                <a:latin typeface="Times New Roman"/>
              </a:rPr>
              <a:t> 12,000 </a:t>
            </a:r>
            <a:r>
              <a:rPr lang="it-IT" sz="1600" dirty="0" err="1" smtClean="0">
                <a:latin typeface="Times New Roman"/>
              </a:rPr>
              <a:t>sats</a:t>
            </a:r>
            <a:endParaRPr lang="it-IT" sz="1600" dirty="0" smtClean="0">
              <a:latin typeface="Times New Roman"/>
            </a:endParaRPr>
          </a:p>
          <a:p>
            <a:pPr algn="ctr"/>
            <a:r>
              <a:rPr lang="it-IT" sz="1600" dirty="0" err="1" smtClean="0">
                <a:latin typeface="Times New Roman"/>
              </a:rPr>
              <a:t>SpaceX</a:t>
            </a:r>
            <a:r>
              <a:rPr lang="it-IT" sz="1600" dirty="0" smtClean="0">
                <a:latin typeface="Times New Roman"/>
              </a:rPr>
              <a:t> (</a:t>
            </a:r>
            <a:r>
              <a:rPr lang="it-IT" sz="1600" dirty="0" err="1" smtClean="0">
                <a:latin typeface="Times New Roman"/>
              </a:rPr>
              <a:t>Elon</a:t>
            </a:r>
            <a:r>
              <a:rPr lang="it-IT" sz="1600" dirty="0" smtClean="0">
                <a:latin typeface="Times New Roman"/>
              </a:rPr>
              <a:t> </a:t>
            </a:r>
            <a:r>
              <a:rPr lang="it-IT" sz="1600" dirty="0" err="1" smtClean="0">
                <a:latin typeface="Times New Roman"/>
              </a:rPr>
              <a:t>Musk</a:t>
            </a:r>
            <a:r>
              <a:rPr lang="it-IT" sz="1600" dirty="0" smtClean="0">
                <a:latin typeface="Times New Roman"/>
              </a:rPr>
              <a:t>)</a:t>
            </a:r>
          </a:p>
          <a:p>
            <a:pPr algn="ctr"/>
            <a:endParaRPr lang="it-IT" sz="1600" dirty="0" smtClean="0">
              <a:latin typeface="Times New Roman"/>
            </a:endParaRPr>
          </a:p>
          <a:p>
            <a:pPr marL="400050" indent="-400050">
              <a:buFont typeface="Arial"/>
              <a:buChar char="•"/>
            </a:pPr>
            <a:r>
              <a:rPr lang="it-IT" sz="1600" dirty="0" smtClean="0">
                <a:latin typeface="Times New Roman"/>
              </a:rPr>
              <a:t>4425 @ 1200 km (</a:t>
            </a:r>
            <a:r>
              <a:rPr lang="it-IT" sz="1600" dirty="0" err="1" smtClean="0">
                <a:latin typeface="Times New Roman"/>
              </a:rPr>
              <a:t>completed</a:t>
            </a:r>
            <a:r>
              <a:rPr lang="it-IT" sz="1600" dirty="0" smtClean="0">
                <a:latin typeface="Times New Roman"/>
              </a:rPr>
              <a:t> by 2024)</a:t>
            </a:r>
          </a:p>
          <a:p>
            <a:pPr marL="400050" indent="-400050">
              <a:buFont typeface="Arial"/>
              <a:buChar char="•"/>
            </a:pPr>
            <a:r>
              <a:rPr lang="it-IT" sz="1600" dirty="0" smtClean="0">
                <a:latin typeface="Times New Roman"/>
              </a:rPr>
              <a:t>955 </a:t>
            </a:r>
            <a:r>
              <a:rPr lang="it-IT" sz="1600" dirty="0" err="1" smtClean="0">
                <a:latin typeface="Times New Roman"/>
              </a:rPr>
              <a:t>satellites</a:t>
            </a:r>
            <a:r>
              <a:rPr lang="it-IT" sz="1600" dirty="0" smtClean="0">
                <a:latin typeface="Times New Roman"/>
              </a:rPr>
              <a:t> </a:t>
            </a:r>
            <a:r>
              <a:rPr lang="it-IT" sz="1600" dirty="0" err="1" smtClean="0">
                <a:latin typeface="Times New Roman"/>
              </a:rPr>
              <a:t>launched</a:t>
            </a:r>
            <a:r>
              <a:rPr lang="it-IT" sz="1600" dirty="0" smtClean="0">
                <a:latin typeface="Times New Roman"/>
              </a:rPr>
              <a:t> </a:t>
            </a:r>
            <a:r>
              <a:rPr lang="it-IT" sz="1600" dirty="0" err="1" smtClean="0">
                <a:latin typeface="Times New Roman"/>
              </a:rPr>
              <a:t>at</a:t>
            </a:r>
            <a:r>
              <a:rPr lang="it-IT" sz="1600" dirty="0" smtClean="0">
                <a:latin typeface="Times New Roman"/>
              </a:rPr>
              <a:t> 25/11/2020</a:t>
            </a:r>
          </a:p>
          <a:p>
            <a:pPr marL="400050" indent="-400050">
              <a:buFont typeface="Arial"/>
              <a:buChar char="•"/>
            </a:pPr>
            <a:r>
              <a:rPr lang="it-IT" sz="1600" dirty="0" smtClean="0">
                <a:latin typeface="Times New Roman"/>
              </a:rPr>
              <a:t>7518 @ 340 km</a:t>
            </a:r>
          </a:p>
          <a:p>
            <a:pPr marL="400050" indent="-400050">
              <a:buFont typeface="Arial"/>
              <a:buChar char="•"/>
            </a:pPr>
            <a:r>
              <a:rPr lang="it-IT" sz="1600" dirty="0">
                <a:latin typeface="Times New Roman"/>
              </a:rPr>
              <a:t>u</a:t>
            </a:r>
            <a:r>
              <a:rPr lang="it-IT" sz="1600" dirty="0" smtClean="0">
                <a:latin typeface="Times New Roman"/>
              </a:rPr>
              <a:t>p to 1,000,000 </a:t>
            </a:r>
            <a:r>
              <a:rPr lang="it-IT" sz="1600" dirty="0" err="1" smtClean="0">
                <a:latin typeface="Times New Roman"/>
                <a:cs typeface="Times New Roman"/>
              </a:rPr>
              <a:t>fixed</a:t>
            </a:r>
            <a:r>
              <a:rPr lang="it-IT" sz="1600" dirty="0" smtClean="0">
                <a:latin typeface="Times New Roman"/>
                <a:cs typeface="Times New Roman"/>
              </a:rPr>
              <a:t> satellite </a:t>
            </a:r>
            <a:r>
              <a:rPr lang="it-IT" sz="1600" dirty="0" err="1" smtClean="0">
                <a:latin typeface="Times New Roman"/>
                <a:cs typeface="Times New Roman"/>
              </a:rPr>
              <a:t>earth</a:t>
            </a:r>
            <a:r>
              <a:rPr lang="it-IT" sz="1600" dirty="0" smtClean="0">
                <a:latin typeface="Times New Roman"/>
                <a:cs typeface="Times New Roman"/>
              </a:rPr>
              <a:t> </a:t>
            </a:r>
            <a:r>
              <a:rPr lang="it-IT" sz="1600" dirty="0" err="1" smtClean="0">
                <a:latin typeface="Times New Roman"/>
                <a:cs typeface="Times New Roman"/>
              </a:rPr>
              <a:t>stations</a:t>
            </a:r>
            <a:r>
              <a:rPr lang="it-IT" sz="1600" dirty="0" smtClean="0">
                <a:latin typeface="Times New Roman"/>
                <a:cs typeface="Times New Roman"/>
              </a:rPr>
              <a:t> </a:t>
            </a:r>
          </a:p>
          <a:p>
            <a:pPr marL="400050" indent="-400050">
              <a:buFont typeface="Arial"/>
              <a:buChar char="•"/>
            </a:pPr>
            <a:r>
              <a:rPr lang="it-IT" sz="1600" dirty="0" err="1">
                <a:latin typeface="Times New Roman"/>
              </a:rPr>
              <a:t>o</a:t>
            </a:r>
            <a:r>
              <a:rPr lang="it-IT" sz="1600" dirty="0" err="1" smtClean="0">
                <a:latin typeface="Times New Roman"/>
              </a:rPr>
              <a:t>ptical</a:t>
            </a:r>
            <a:r>
              <a:rPr lang="it-IT" sz="1600" dirty="0" smtClean="0">
                <a:latin typeface="Times New Roman"/>
              </a:rPr>
              <a:t> inter−satellite </a:t>
            </a:r>
            <a:r>
              <a:rPr lang="it-IT" sz="1600" dirty="0" err="1" smtClean="0">
                <a:latin typeface="Times New Roman"/>
              </a:rPr>
              <a:t>links</a:t>
            </a:r>
            <a:endParaRPr lang="it-IT" sz="1600" dirty="0" smtClean="0">
              <a:latin typeface="Times New Roman"/>
            </a:endParaRPr>
          </a:p>
          <a:p>
            <a:pPr marL="400050" indent="-400050">
              <a:buFont typeface="Arial"/>
              <a:buChar char="•"/>
            </a:pPr>
            <a:r>
              <a:rPr lang="it-IT" sz="1600" dirty="0" smtClean="0">
                <a:latin typeface="Times New Roman"/>
              </a:rPr>
              <a:t>100 </a:t>
            </a:r>
            <a:r>
              <a:rPr lang="it-IT" sz="1600" dirty="0">
                <a:latin typeface="Times New Roman"/>
              </a:rPr>
              <a:t>÷ </a:t>
            </a:r>
            <a:r>
              <a:rPr lang="it-IT" sz="1600" dirty="0" smtClean="0">
                <a:latin typeface="Times New Roman"/>
              </a:rPr>
              <a:t>500 kg </a:t>
            </a:r>
            <a:r>
              <a:rPr lang="it-IT" sz="1600" dirty="0" err="1" smtClean="0">
                <a:latin typeface="Times New Roman"/>
              </a:rPr>
              <a:t>satellites</a:t>
            </a:r>
            <a:r>
              <a:rPr lang="it-IT" sz="1600" dirty="0" smtClean="0">
                <a:latin typeface="Times New Roman"/>
              </a:rPr>
              <a:t> (mass production)</a:t>
            </a:r>
          </a:p>
          <a:p>
            <a:pPr marL="400050" indent="-400050">
              <a:buFont typeface="Arial"/>
              <a:buChar char="•"/>
            </a:pPr>
            <a:r>
              <a:rPr lang="it-IT" sz="1600" b="1" dirty="0" err="1">
                <a:latin typeface="Times New Roman"/>
              </a:rPr>
              <a:t>board</a:t>
            </a:r>
            <a:r>
              <a:rPr lang="it-IT" sz="1600" b="1" dirty="0">
                <a:latin typeface="Times New Roman"/>
              </a:rPr>
              <a:t> a </a:t>
            </a:r>
            <a:r>
              <a:rPr lang="it-IT" sz="1600" b="1" dirty="0" smtClean="0">
                <a:latin typeface="Times New Roman"/>
              </a:rPr>
              <a:t>10×10 </a:t>
            </a:r>
            <a:r>
              <a:rPr lang="it-IT" sz="1600" b="1" dirty="0">
                <a:latin typeface="Times New Roman"/>
              </a:rPr>
              <a:t>= </a:t>
            </a:r>
            <a:r>
              <a:rPr lang="it-IT" sz="1600" b="1" dirty="0" smtClean="0">
                <a:latin typeface="Times New Roman"/>
              </a:rPr>
              <a:t>100 </a:t>
            </a:r>
            <a:r>
              <a:rPr lang="it-IT" sz="1600" b="1" dirty="0">
                <a:latin typeface="Times New Roman"/>
              </a:rPr>
              <a:t>cm</a:t>
            </a:r>
            <a:r>
              <a:rPr lang="it-IT" sz="1600" b="1" baseline="30000" dirty="0">
                <a:latin typeface="Times New Roman"/>
              </a:rPr>
              <a:t>2</a:t>
            </a:r>
            <a:r>
              <a:rPr lang="it-IT" sz="1600" b="1" dirty="0">
                <a:latin typeface="Times New Roman"/>
              </a:rPr>
              <a:t> </a:t>
            </a:r>
            <a:r>
              <a:rPr lang="it-IT" sz="1600" b="1" dirty="0" err="1">
                <a:latin typeface="Times New Roman"/>
              </a:rPr>
              <a:t>effective</a:t>
            </a:r>
            <a:r>
              <a:rPr lang="it-IT" sz="1600" b="1" dirty="0">
                <a:latin typeface="Times New Roman"/>
              </a:rPr>
              <a:t> area detector (</a:t>
            </a:r>
            <a:r>
              <a:rPr lang="it-IT" sz="1600" b="1" i="1" dirty="0">
                <a:latin typeface="Times New Roman"/>
              </a:rPr>
              <a:t>e.g.</a:t>
            </a:r>
            <a:r>
              <a:rPr lang="it-IT" sz="1600" b="1" dirty="0">
                <a:latin typeface="Times New Roman"/>
              </a:rPr>
              <a:t> GAGG </a:t>
            </a:r>
            <a:r>
              <a:rPr lang="it-IT" sz="1600" b="1" dirty="0" err="1">
                <a:latin typeface="Times New Roman"/>
              </a:rPr>
              <a:t>crystal</a:t>
            </a:r>
            <a:r>
              <a:rPr lang="it-IT" sz="1600" b="1" dirty="0">
                <a:latin typeface="Times New Roman"/>
              </a:rPr>
              <a:t> − SDD </a:t>
            </a:r>
            <a:r>
              <a:rPr lang="it-IT" sz="1600" b="1" dirty="0" err="1">
                <a:latin typeface="Times New Roman"/>
              </a:rPr>
              <a:t>photodetector</a:t>
            </a:r>
            <a:r>
              <a:rPr lang="it-IT" sz="1600" b="1" dirty="0">
                <a:latin typeface="Times New Roman"/>
              </a:rPr>
              <a:t> + position sensitive with </a:t>
            </a:r>
            <a:r>
              <a:rPr lang="it-IT" sz="1600" b="1" dirty="0" err="1">
                <a:latin typeface="Times New Roman"/>
              </a:rPr>
              <a:t>coded</a:t>
            </a:r>
            <a:r>
              <a:rPr lang="it-IT" sz="1600" b="1" dirty="0">
                <a:latin typeface="Times New Roman"/>
              </a:rPr>
              <a:t> </a:t>
            </a:r>
            <a:r>
              <a:rPr lang="it-IT" sz="1600" b="1" dirty="0" err="1">
                <a:latin typeface="Times New Roman"/>
              </a:rPr>
              <a:t>mask</a:t>
            </a:r>
            <a:r>
              <a:rPr lang="it-IT" sz="1600" b="1" dirty="0">
                <a:latin typeface="Times New Roman"/>
              </a:rPr>
              <a:t>?) on each satellite</a:t>
            </a:r>
          </a:p>
          <a:p>
            <a:pPr marL="400050" indent="-400050">
              <a:buFont typeface="Arial"/>
              <a:buChar char="•"/>
            </a:pPr>
            <a:r>
              <a:rPr lang="it-IT" sz="1600" b="1" dirty="0" smtClean="0">
                <a:latin typeface="Times New Roman"/>
              </a:rPr>
              <a:t>120 m</a:t>
            </a:r>
            <a:r>
              <a:rPr lang="it-IT" sz="1600" b="1" baseline="30000" dirty="0" smtClean="0">
                <a:latin typeface="Times New Roman"/>
              </a:rPr>
              <a:t>2</a:t>
            </a:r>
            <a:r>
              <a:rPr lang="it-IT" sz="1600" b="1" dirty="0" smtClean="0">
                <a:latin typeface="Times New Roman"/>
              </a:rPr>
              <a:t> </a:t>
            </a:r>
            <a:r>
              <a:rPr lang="it-IT" sz="1600" b="1" dirty="0" err="1" smtClean="0">
                <a:latin typeface="Times New Roman"/>
              </a:rPr>
              <a:t>effective</a:t>
            </a:r>
            <a:r>
              <a:rPr lang="it-IT" sz="1600" b="1" dirty="0" smtClean="0">
                <a:latin typeface="Times New Roman"/>
              </a:rPr>
              <a:t> area </a:t>
            </a:r>
            <a:r>
              <a:rPr lang="it-IT" sz="1600" b="1" dirty="0" err="1" smtClean="0">
                <a:latin typeface="Times New Roman"/>
              </a:rPr>
              <a:t>All</a:t>
            </a:r>
            <a:r>
              <a:rPr lang="it-IT" sz="1600" b="1" dirty="0" smtClean="0">
                <a:latin typeface="Times New Roman"/>
              </a:rPr>
              <a:t> </a:t>
            </a:r>
            <a:r>
              <a:rPr lang="it-IT" sz="1600" b="1" dirty="0" err="1" smtClean="0">
                <a:latin typeface="Times New Roman"/>
              </a:rPr>
              <a:t>Sky</a:t>
            </a:r>
            <a:r>
              <a:rPr lang="it-IT" sz="1600" b="1" dirty="0" smtClean="0">
                <a:latin typeface="Times New Roman"/>
              </a:rPr>
              <a:t> Monitor!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909733" y="3371403"/>
            <a:ext cx="3259666" cy="999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6234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quantum_foam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"/>
            <a:ext cx="9144004" cy="171450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673" y="-2"/>
            <a:ext cx="8940800" cy="577056"/>
          </a:xfrm>
        </p:spPr>
        <p:txBody>
          <a:bodyPr>
            <a:noAutofit/>
          </a:bodyPr>
          <a:lstStyle/>
          <a:p>
            <a:r>
              <a:rPr lang="it-IT" sz="2800" b="1" i="1" dirty="0" err="1">
                <a:solidFill>
                  <a:schemeClr val="bg1"/>
                </a:solidFill>
                <a:latin typeface="Times New Roman"/>
              </a:rPr>
              <a:t>GrailQuest</a:t>
            </a:r>
            <a:r>
              <a:rPr lang="it-IT" sz="2800" b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Times New Roman"/>
              </a:rPr>
              <a:t>Next</a:t>
            </a:r>
            <a:r>
              <a:rPr lang="it-IT" sz="2800" b="1" dirty="0" smtClean="0">
                <a:solidFill>
                  <a:schemeClr val="bg1"/>
                </a:solidFill>
                <a:latin typeface="Times New Roman"/>
              </a:rPr>
              <a:t> Generation −</a:t>
            </a:r>
            <a:r>
              <a:rPr lang="it-IT" sz="2800" b="1" dirty="0">
                <a:solidFill>
                  <a:schemeClr val="bg1"/>
                </a:solidFill>
                <a:latin typeface="Times New Roman"/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  <a:latin typeface="Times New Roman"/>
              </a:rPr>
              <a:t>Kuiper</a:t>
            </a:r>
            <a:r>
              <a:rPr lang="it-IT" sz="2800" b="1" dirty="0" smtClean="0">
                <a:solidFill>
                  <a:schemeClr val="bg1"/>
                </a:solidFill>
                <a:latin typeface="Times New Roman"/>
              </a:rPr>
              <a:t> System </a:t>
            </a:r>
            <a:r>
              <a:rPr lang="it-IT" sz="2800" b="1" dirty="0" err="1" smtClean="0">
                <a:solidFill>
                  <a:schemeClr val="bg1"/>
                </a:solidFill>
                <a:latin typeface="Times New Roman"/>
              </a:rPr>
              <a:t>symbiont</a:t>
            </a:r>
            <a:endParaRPr lang="it-IT" sz="2800" b="1" dirty="0">
              <a:solidFill>
                <a:schemeClr val="bg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596318" y="1732871"/>
            <a:ext cx="4598356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 err="1" smtClean="0">
                <a:latin typeface="Times New Roman"/>
              </a:rPr>
              <a:t>Philantropy</a:t>
            </a:r>
            <a:r>
              <a:rPr lang="it-IT" sz="1600" b="1" dirty="0" smtClean="0">
                <a:latin typeface="Times New Roman"/>
              </a:rPr>
              <a:t> in </a:t>
            </a:r>
            <a:r>
              <a:rPr lang="it-IT" sz="1600" b="1" dirty="0" err="1">
                <a:latin typeface="Times New Roman"/>
              </a:rPr>
              <a:t>A</a:t>
            </a:r>
            <a:r>
              <a:rPr lang="it-IT" sz="1600" b="1" dirty="0" err="1" smtClean="0">
                <a:latin typeface="Times New Roman"/>
              </a:rPr>
              <a:t>stronomy</a:t>
            </a:r>
            <a:endParaRPr lang="it-IT" sz="1600" b="1" dirty="0" smtClean="0">
              <a:latin typeface="Times New Roman"/>
            </a:endParaRPr>
          </a:p>
          <a:p>
            <a:pPr algn="ctr"/>
            <a:endParaRPr lang="it-IT" sz="1600" b="1" dirty="0" smtClean="0">
              <a:latin typeface="Times New Roman"/>
            </a:endParaRPr>
          </a:p>
          <a:p>
            <a:r>
              <a:rPr lang="it-IT" sz="1600" dirty="0" err="1" smtClean="0">
                <a:latin typeface="Times New Roman"/>
              </a:rPr>
              <a:t>Hale</a:t>
            </a:r>
            <a:r>
              <a:rPr lang="it-IT" sz="1600" dirty="0" smtClean="0">
                <a:latin typeface="Times New Roman"/>
              </a:rPr>
              <a:t> </a:t>
            </a:r>
            <a:r>
              <a:rPr lang="it-IT" sz="1600" dirty="0" err="1" smtClean="0">
                <a:latin typeface="Times New Roman"/>
              </a:rPr>
              <a:t>reflector</a:t>
            </a:r>
            <a:r>
              <a:rPr lang="it-IT" sz="1600" dirty="0" smtClean="0">
                <a:latin typeface="Times New Roman"/>
              </a:rPr>
              <a:t> (5.1 m </a:t>
            </a:r>
            <a:r>
              <a:rPr lang="it-IT" sz="1600" dirty="0" err="1" smtClean="0">
                <a:latin typeface="Times New Roman"/>
              </a:rPr>
              <a:t>diameter</a:t>
            </a:r>
            <a:r>
              <a:rPr lang="it-IT" sz="1600" dirty="0" smtClean="0">
                <a:latin typeface="Times New Roman"/>
              </a:rPr>
              <a:t>) in </a:t>
            </a:r>
            <a:r>
              <a:rPr lang="it-IT" sz="1600" dirty="0" err="1" smtClean="0">
                <a:latin typeface="Times New Roman"/>
              </a:rPr>
              <a:t>Palomar</a:t>
            </a:r>
            <a:r>
              <a:rPr lang="it-IT" sz="1600" dirty="0" smtClean="0">
                <a:latin typeface="Times New Roman"/>
              </a:rPr>
              <a:t> </a:t>
            </a:r>
            <a:r>
              <a:rPr lang="it-IT" sz="1600" dirty="0" err="1" smtClean="0">
                <a:latin typeface="Times New Roman"/>
              </a:rPr>
              <a:t>Observatory</a:t>
            </a:r>
            <a:r>
              <a:rPr lang="it-IT" sz="1600" dirty="0" smtClean="0">
                <a:latin typeface="Times New Roman"/>
              </a:rPr>
              <a:t> </a:t>
            </a:r>
            <a:r>
              <a:rPr lang="it-IT" sz="1600" dirty="0" err="1" smtClean="0">
                <a:latin typeface="Times New Roman"/>
              </a:rPr>
              <a:t>funded</a:t>
            </a:r>
            <a:r>
              <a:rPr lang="it-IT" sz="1600" dirty="0" smtClean="0">
                <a:latin typeface="Times New Roman"/>
              </a:rPr>
              <a:t> by </a:t>
            </a:r>
            <a:r>
              <a:rPr lang="it-IT" sz="1600" dirty="0" err="1" smtClean="0">
                <a:latin typeface="Times New Roman"/>
              </a:rPr>
              <a:t>Rockfeller</a:t>
            </a:r>
            <a:r>
              <a:rPr lang="it-IT" sz="1600" dirty="0" smtClean="0">
                <a:latin typeface="Times New Roman"/>
              </a:rPr>
              <a:t> Foundation in 1928 </a:t>
            </a:r>
            <a:r>
              <a:rPr lang="it-IT" sz="1600" dirty="0" err="1" smtClean="0">
                <a:latin typeface="Times New Roman"/>
              </a:rPr>
              <a:t>proposed</a:t>
            </a:r>
            <a:r>
              <a:rPr lang="it-IT" sz="1600" dirty="0" smtClean="0">
                <a:latin typeface="Times New Roman"/>
              </a:rPr>
              <a:t> by George Ellery </a:t>
            </a:r>
            <a:r>
              <a:rPr lang="it-IT" sz="1600" dirty="0" err="1" smtClean="0">
                <a:latin typeface="Times New Roman"/>
              </a:rPr>
              <a:t>Hale</a:t>
            </a:r>
            <a:r>
              <a:rPr lang="it-IT" sz="1600" dirty="0" smtClean="0">
                <a:latin typeface="Times New Roman"/>
              </a:rPr>
              <a:t> </a:t>
            </a:r>
          </a:p>
          <a:p>
            <a:endParaRPr lang="it-IT" sz="1600" dirty="0" smtClean="0">
              <a:latin typeface="Times New Roman"/>
            </a:endParaRPr>
          </a:p>
          <a:p>
            <a:r>
              <a:rPr lang="it-IT" sz="1600" b="1" dirty="0" smtClean="0">
                <a:latin typeface="Times New Roman"/>
              </a:rPr>
              <a:t>From </a:t>
            </a:r>
            <a:r>
              <a:rPr lang="it-IT" sz="1600" b="1" dirty="0" err="1" smtClean="0">
                <a:latin typeface="Times New Roman"/>
              </a:rPr>
              <a:t>prototypes</a:t>
            </a:r>
            <a:r>
              <a:rPr lang="it-IT" sz="1600" b="1" dirty="0" smtClean="0">
                <a:latin typeface="Times New Roman"/>
              </a:rPr>
              <a:t> to industrial manufacturing</a:t>
            </a:r>
          </a:p>
          <a:p>
            <a:endParaRPr lang="it-IT" sz="1600" dirty="0">
              <a:latin typeface="Times New Roman"/>
            </a:endParaRPr>
          </a:p>
          <a:p>
            <a:r>
              <a:rPr lang="it-IT" sz="1600" dirty="0" smtClean="0">
                <a:latin typeface="Times New Roman"/>
              </a:rPr>
              <a:t>Mass production (</a:t>
            </a:r>
            <a:r>
              <a:rPr lang="it-IT" sz="1600" dirty="0" err="1" smtClean="0">
                <a:latin typeface="Times New Roman"/>
              </a:rPr>
              <a:t>cut</a:t>
            </a:r>
            <a:r>
              <a:rPr lang="it-IT" sz="1600" dirty="0" smtClean="0">
                <a:latin typeface="Times New Roman"/>
              </a:rPr>
              <a:t> of </a:t>
            </a:r>
            <a:r>
              <a:rPr lang="it-IT" sz="1600" dirty="0" err="1" smtClean="0">
                <a:latin typeface="Times New Roman"/>
              </a:rPr>
              <a:t>costs</a:t>
            </a:r>
            <a:r>
              <a:rPr lang="it-IT" sz="1600" dirty="0" smtClean="0">
                <a:latin typeface="Times New Roman"/>
              </a:rPr>
              <a:t>, </a:t>
            </a:r>
            <a:r>
              <a:rPr lang="it-IT" sz="1600" dirty="0" err="1" smtClean="0">
                <a:latin typeface="Times New Roman"/>
              </a:rPr>
              <a:t>great</a:t>
            </a:r>
            <a:r>
              <a:rPr lang="it-IT" sz="1600" dirty="0" smtClean="0">
                <a:latin typeface="Times New Roman"/>
              </a:rPr>
              <a:t> </a:t>
            </a:r>
            <a:r>
              <a:rPr lang="it-IT" sz="1600" dirty="0" err="1" smtClean="0">
                <a:latin typeface="Times New Roman"/>
              </a:rPr>
              <a:t>intuition</a:t>
            </a:r>
            <a:r>
              <a:rPr lang="it-IT" sz="1600" dirty="0" smtClean="0">
                <a:latin typeface="Times New Roman"/>
              </a:rPr>
              <a:t> of Henry Ford, inventor of the Assembly Line)</a:t>
            </a:r>
            <a:endParaRPr lang="it-IT" sz="1600" dirty="0">
              <a:latin typeface="Times New Roman"/>
            </a:endParaRPr>
          </a:p>
          <a:p>
            <a:pPr algn="ctr"/>
            <a:endParaRPr lang="it-IT" sz="1600" dirty="0" smtClean="0">
              <a:latin typeface="Times New Roman"/>
            </a:endParaRPr>
          </a:p>
        </p:txBody>
      </p:sp>
      <p:pic>
        <p:nvPicPr>
          <p:cNvPr id="12" name="Immagine 11" descr="Amazon Lays Out Satellite Constellation Service Goals, Deployment and Deorbit Plans to FCC | Spac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35" y="2778736"/>
            <a:ext cx="4589279" cy="3975694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4318" y="17227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>
                <a:latin typeface="Times New Roman"/>
              </a:rPr>
              <a:t>Amazon’s</a:t>
            </a:r>
            <a:r>
              <a:rPr lang="it-IT" dirty="0">
                <a:latin typeface="Times New Roman"/>
              </a:rPr>
              <a:t> </a:t>
            </a:r>
            <a:r>
              <a:rPr lang="it-IT" dirty="0" err="1">
                <a:latin typeface="Times New Roman"/>
              </a:rPr>
              <a:t>Kuiper</a:t>
            </a:r>
            <a:r>
              <a:rPr lang="it-IT" dirty="0">
                <a:latin typeface="Times New Roman"/>
              </a:rPr>
              <a:t> System </a:t>
            </a:r>
            <a:r>
              <a:rPr lang="it-IT" dirty="0" err="1">
                <a:latin typeface="Times New Roman"/>
              </a:rPr>
              <a:t>Satellites</a:t>
            </a:r>
            <a:r>
              <a:rPr lang="it-IT" dirty="0">
                <a:latin typeface="Times New Roman"/>
              </a:rPr>
              <a:t> 3,236 </a:t>
            </a:r>
            <a:r>
              <a:rPr lang="it-IT" dirty="0" err="1">
                <a:latin typeface="Times New Roman"/>
              </a:rPr>
              <a:t>sats</a:t>
            </a:r>
            <a:endParaRPr lang="it-IT" dirty="0">
              <a:latin typeface="Times New Roman"/>
            </a:endParaRPr>
          </a:p>
          <a:p>
            <a:r>
              <a:rPr lang="it-IT" dirty="0">
                <a:latin typeface="Times New Roman"/>
              </a:rPr>
              <a:t>Amazon &amp; Blue </a:t>
            </a:r>
            <a:r>
              <a:rPr lang="it-IT" dirty="0" err="1">
                <a:latin typeface="Times New Roman"/>
              </a:rPr>
              <a:t>Origin</a:t>
            </a:r>
            <a:r>
              <a:rPr lang="it-IT" dirty="0">
                <a:latin typeface="Times New Roman"/>
              </a:rPr>
              <a:t>(?) (Jeff </a:t>
            </a:r>
            <a:r>
              <a:rPr lang="it-IT" dirty="0" err="1">
                <a:latin typeface="Times New Roman"/>
              </a:rPr>
              <a:t>Bezos</a:t>
            </a:r>
            <a:r>
              <a:rPr lang="it-IT" dirty="0">
                <a:latin typeface="Times New Roman"/>
              </a:rPr>
              <a:t>)</a:t>
            </a:r>
          </a:p>
          <a:p>
            <a:r>
              <a:rPr lang="it-IT" dirty="0">
                <a:latin typeface="Times New Roman"/>
              </a:rPr>
              <a:t>April 2019</a:t>
            </a:r>
          </a:p>
        </p:txBody>
      </p:sp>
    </p:spTree>
    <p:extLst>
      <p:ext uri="{BB962C8B-B14F-4D97-AF65-F5344CB8AC3E}">
        <p14:creationId xmlns:p14="http://schemas.microsoft.com/office/powerpoint/2010/main" val="1542933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slide_grailquest_no_bulle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438376" y="2124902"/>
            <a:ext cx="6603999" cy="2709333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That’s</a:t>
            </a:r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it-IT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all</a:t>
            </a:r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it-IT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Folks</a:t>
            </a:r>
            <a:r>
              <a:rPr lang="it-IT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12" charset="0"/>
                <a:ea typeface="ＭＳ Ｐゴシック" pitchFamily="-112" charset="-128"/>
                <a:cs typeface="ＭＳ Ｐゴシック" pitchFamily="-112" charset="-128"/>
              </a:rPr>
              <a:t>!</a:t>
            </a:r>
          </a:p>
          <a:p>
            <a:endParaRPr lang="it-IT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r>
              <a:rPr lang="en-US" sz="4800" b="1" dirty="0">
                <a:solidFill>
                  <a:schemeClr val="bg1"/>
                </a:solidFill>
                <a:latin typeface="Comic Sans MS"/>
                <a:cs typeface="Comic Sans MS"/>
              </a:rPr>
              <a:t>Please, visit our websites:</a:t>
            </a:r>
            <a:endParaRPr lang="en-US" sz="4800" b="1" baseline="30000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r>
              <a:rPr lang="it-IT" sz="4800" b="1" u="sng" dirty="0">
                <a:solidFill>
                  <a:schemeClr val="bg1"/>
                </a:solidFill>
                <a:latin typeface="Comic Sans MS"/>
                <a:cs typeface="Comic Sans MS"/>
                <a:hlinkClick r:id="rId4"/>
              </a:rPr>
              <a:t>http://hermes.dsf.unica.it</a:t>
            </a:r>
            <a:endParaRPr lang="it-IT" sz="4800" b="1" u="sng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r>
              <a:rPr lang="it-IT" sz="4800" b="1" u="sng" dirty="0" err="1">
                <a:solidFill>
                  <a:schemeClr val="bg1"/>
                </a:solidFill>
                <a:latin typeface="Comic Sans MS"/>
                <a:cs typeface="Comic Sans MS"/>
              </a:rPr>
              <a:t>www.hermes-</a:t>
            </a:r>
            <a:r>
              <a:rPr lang="it-IT" sz="4800" b="1" u="sng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sp.eu</a:t>
            </a:r>
            <a:endParaRPr lang="it-IT" sz="4800" b="1" u="sng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21275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4898505" y="5061582"/>
            <a:ext cx="4506519" cy="1023416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>
              <a:spcBef>
                <a:spcPts val="514"/>
              </a:spcBef>
              <a:spcAft>
                <a:spcPts val="5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7772080" y="2817902"/>
            <a:ext cx="816309" cy="568347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</p:txBody>
      </p:sp>
      <p:sp>
        <p:nvSpPr>
          <p:cNvPr id="194" name="TextShape 3"/>
          <p:cNvSpPr txBox="1"/>
          <p:nvPr/>
        </p:nvSpPr>
        <p:spPr>
          <a:xfrm rot="16200000">
            <a:off x="6652480" y="3634170"/>
            <a:ext cx="2612240" cy="56870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</p:txBody>
      </p:sp>
      <p:sp>
        <p:nvSpPr>
          <p:cNvPr id="196" name="TextShape 5"/>
          <p:cNvSpPr txBox="1"/>
          <p:nvPr/>
        </p:nvSpPr>
        <p:spPr>
          <a:xfrm>
            <a:off x="1321816" y="22174"/>
            <a:ext cx="7266573" cy="650926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US" sz="2800" b="1" spc="-1" dirty="0">
                <a:latin typeface="Times New Roman"/>
                <a:cs typeface="Times New Roman"/>
              </a:rPr>
              <a:t>The </a:t>
            </a:r>
            <a:r>
              <a:rPr lang="en-US" sz="2800" b="1" spc="-1" dirty="0" smtClean="0">
                <a:latin typeface="Times New Roman"/>
                <a:cs typeface="Times New Roman"/>
              </a:rPr>
              <a:t>birth of Multi</a:t>
            </a:r>
            <a:r>
              <a:rPr lang="en-US" sz="2800" b="1" spc="-1" dirty="0">
                <a:latin typeface="Times New Roman"/>
                <a:cs typeface="Times New Roman"/>
              </a:rPr>
              <a:t>−Messenger Astronomy</a:t>
            </a:r>
            <a:endParaRPr lang="en-US" sz="2800" spc="-1" dirty="0">
              <a:latin typeface="Times New Roman"/>
              <a:cs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3333804-DE13-C149-AC18-10348BCAC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930" y="584305"/>
            <a:ext cx="5407070" cy="5894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D9AEE2E-BDEB-1142-91E8-408BFEEEE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0509" y="1017874"/>
            <a:ext cx="3115315" cy="23364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B083AEB-9264-D841-A862-22E76DBAE321}"/>
              </a:ext>
            </a:extLst>
          </p:cNvPr>
          <p:cNvSpPr/>
          <p:nvPr/>
        </p:nvSpPr>
        <p:spPr>
          <a:xfrm>
            <a:off x="1994914" y="610943"/>
            <a:ext cx="1286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1" dirty="0">
                <a:latin typeface="Times New Roman"/>
                <a:cs typeface="Times New Roman"/>
              </a:rPr>
              <a:t>GW170817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6CCEDA3-D433-BB45-AE81-F331AA974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509" y="4657255"/>
            <a:ext cx="3269069" cy="20275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652913-5ADD-9E47-AF9A-42251F3DB9D8}"/>
              </a:ext>
            </a:extLst>
          </p:cNvPr>
          <p:cNvSpPr/>
          <p:nvPr/>
        </p:nvSpPr>
        <p:spPr>
          <a:xfrm>
            <a:off x="1093074" y="3386249"/>
            <a:ext cx="272125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-1" dirty="0">
                <a:latin typeface="Times New Roman"/>
                <a:cs typeface="Times New Roman"/>
              </a:rPr>
              <a:t>NS-NS merging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-1" dirty="0">
                <a:latin typeface="Times New Roman"/>
                <a:cs typeface="Times New Roman"/>
              </a:rPr>
              <a:t>Host galaxy NGC 4993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-1" dirty="0">
                <a:latin typeface="Times New Roman"/>
                <a:cs typeface="Times New Roman"/>
              </a:rPr>
              <a:t>~ 40 </a:t>
            </a:r>
            <a:r>
              <a:rPr lang="en-US" b="1" spc="-1" dirty="0" err="1">
                <a:latin typeface="Times New Roman"/>
                <a:cs typeface="Times New Roman"/>
              </a:rPr>
              <a:t>Mpc</a:t>
            </a:r>
            <a:endParaRPr lang="en-US" b="1" spc="-1" dirty="0"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pc="-1" dirty="0">
                <a:latin typeface="Times New Roman"/>
                <a:cs typeface="Times New Roman"/>
              </a:rPr>
              <a:t>70 observatories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72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83AE9A0-0EEE-D84A-9305-77914E93A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50" y="628029"/>
            <a:ext cx="8127298" cy="442706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3407B91-373F-3943-B958-20F067E114AB}"/>
              </a:ext>
            </a:extLst>
          </p:cNvPr>
          <p:cNvCxnSpPr>
            <a:cxnSpLocks/>
          </p:cNvCxnSpPr>
          <p:nvPr/>
        </p:nvCxnSpPr>
        <p:spPr>
          <a:xfrm>
            <a:off x="5170354" y="512946"/>
            <a:ext cx="0" cy="39602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3" name="TextShape 2"/>
          <p:cNvSpPr txBox="1"/>
          <p:nvPr/>
        </p:nvSpPr>
        <p:spPr>
          <a:xfrm>
            <a:off x="7772080" y="2817902"/>
            <a:ext cx="816309" cy="568347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</p:txBody>
      </p:sp>
      <p:sp>
        <p:nvSpPr>
          <p:cNvPr id="194" name="TextShape 3"/>
          <p:cNvSpPr txBox="1"/>
          <p:nvPr/>
        </p:nvSpPr>
        <p:spPr>
          <a:xfrm rot="16200000">
            <a:off x="6652480" y="3634170"/>
            <a:ext cx="2612240" cy="56870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</p:txBody>
      </p:sp>
      <p:sp>
        <p:nvSpPr>
          <p:cNvPr id="196" name="TextShape 5"/>
          <p:cNvSpPr txBox="1"/>
          <p:nvPr/>
        </p:nvSpPr>
        <p:spPr>
          <a:xfrm>
            <a:off x="1321816" y="22174"/>
            <a:ext cx="7266573" cy="650926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US" sz="2800" b="1" spc="-1" dirty="0">
                <a:latin typeface="Times New Roman"/>
                <a:cs typeface="Times New Roman"/>
              </a:rPr>
              <a:t>The Multi−Messenger Astronomy </a:t>
            </a:r>
            <a:r>
              <a:rPr lang="en-US" sz="2800" b="1" spc="-1" dirty="0" smtClean="0">
                <a:latin typeface="Times New Roman"/>
                <a:cs typeface="Times New Roman"/>
              </a:rPr>
              <a:t>Paradox I</a:t>
            </a:r>
            <a:endParaRPr lang="en-US" sz="2800" spc="-1" dirty="0">
              <a:latin typeface="Times New Roman"/>
              <a:cs typeface="Times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3C1A37B-C9E4-9240-B282-1D5A614E67A3}"/>
              </a:ext>
            </a:extLst>
          </p:cNvPr>
          <p:cNvSpPr/>
          <p:nvPr/>
        </p:nvSpPr>
        <p:spPr>
          <a:xfrm>
            <a:off x="939112" y="5064438"/>
            <a:ext cx="4374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2025+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LIGO/VIRGO/KAGRA/LIGO-INDIA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GW170817 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300 </a:t>
            </a:r>
            <a:r>
              <a:rPr lang="it-IT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Mpc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localisation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~10 deg</a:t>
            </a:r>
            <a:r>
              <a:rPr 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DBF4559-3A04-464E-867F-191BD8B4EA6E}"/>
              </a:ext>
            </a:extLst>
          </p:cNvPr>
          <p:cNvSpPr/>
          <p:nvPr/>
        </p:nvSpPr>
        <p:spPr>
          <a:xfrm>
            <a:off x="5313405" y="5098304"/>
            <a:ext cx="3936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FERMI GBM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would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have been able to detect GRB 170817A at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&gt; 60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Mpc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8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4898505" y="5061582"/>
            <a:ext cx="4506519" cy="1023416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>
              <a:spcBef>
                <a:spcPts val="514"/>
              </a:spcBef>
              <a:spcAft>
                <a:spcPts val="5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7772080" y="2817902"/>
            <a:ext cx="816309" cy="568347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</p:txBody>
      </p:sp>
      <p:sp>
        <p:nvSpPr>
          <p:cNvPr id="194" name="TextShape 3"/>
          <p:cNvSpPr txBox="1"/>
          <p:nvPr/>
        </p:nvSpPr>
        <p:spPr>
          <a:xfrm rot="16200000">
            <a:off x="6652480" y="3634170"/>
            <a:ext cx="2612240" cy="56870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</p:txBody>
      </p:sp>
      <p:sp>
        <p:nvSpPr>
          <p:cNvPr id="195" name="TextShape 4"/>
          <p:cNvSpPr txBox="1"/>
          <p:nvPr/>
        </p:nvSpPr>
        <p:spPr>
          <a:xfrm>
            <a:off x="998817" y="609600"/>
            <a:ext cx="8044236" cy="604520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One of he most thrilling research field in Science: </a:t>
            </a:r>
          </a:p>
          <a:p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t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he whole field based on ONE discovery: </a:t>
            </a:r>
            <a:r>
              <a:rPr lang="en-US" dirty="0" smtClean="0">
                <a:latin typeface="Times New Roman"/>
              </a:rPr>
              <a:t>GRB </a:t>
            </a:r>
            <a:r>
              <a:rPr lang="en-US" dirty="0">
                <a:latin typeface="Times New Roman"/>
              </a:rPr>
              <a:t>170817A - GW170817 connection</a:t>
            </a:r>
          </a:p>
          <a:p>
            <a:endParaRPr lang="en-US" spc="-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Fact ♯ 1: </a:t>
            </a:r>
          </a:p>
          <a:p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within 2025 LIGO − Virgo − KAGRA 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 − 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Einstein Telescope GW antennas will provide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detectability of NS−NS mergers events like </a:t>
            </a:r>
            <a:r>
              <a:rPr lang="en-US" dirty="0" smtClean="0">
                <a:latin typeface="Times New Roman"/>
              </a:rPr>
              <a:t>GW170817 within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 3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00 </a:t>
            </a:r>
            <a:r>
              <a:rPr lang="en-US" spc="-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Mpc</a:t>
            </a:r>
            <a:endParaRPr lang="en-US" spc="-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Localization accuracies:</a:t>
            </a:r>
            <a:endParaRPr lang="en-US" spc="-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100 square </a:t>
            </a:r>
            <a:r>
              <a:rPr lang="en-US" spc="-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deg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LIGO − 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Virgo)</a:t>
            </a:r>
          </a:p>
          <a:p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10 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square </a:t>
            </a:r>
            <a:r>
              <a:rPr lang="en-US" spc="-1" dirty="0" err="1">
                <a:solidFill>
                  <a:srgbClr val="000000"/>
                </a:solidFill>
                <a:latin typeface="Times New Roman"/>
                <a:cs typeface="Times New Roman"/>
              </a:rPr>
              <a:t>deg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 (LIGO − 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Virgo − KAGRA)</a:t>
            </a:r>
          </a:p>
          <a:p>
            <a:endParaRPr lang="en-US" spc="-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b="1" spc="-1" dirty="0">
                <a:solidFill>
                  <a:srgbClr val="000000"/>
                </a:solidFill>
                <a:latin typeface="Times New Roman"/>
                <a:cs typeface="Times New Roman"/>
              </a:rPr>
              <a:t>Fact ♯ </a:t>
            </a:r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2: </a:t>
            </a:r>
            <a:endParaRPr lang="en-US" b="1" spc="-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GBM </a:t>
            </a:r>
            <a:r>
              <a:rPr lang="en-US" dirty="0" smtClean="0">
                <a:latin typeface="Times New Roman"/>
                <a:cs typeface="Times New Roman"/>
              </a:rPr>
              <a:t>would </a:t>
            </a:r>
            <a:r>
              <a:rPr lang="en-US" dirty="0">
                <a:latin typeface="Times New Roman"/>
                <a:cs typeface="Times New Roman"/>
              </a:rPr>
              <a:t>not have been able to </a:t>
            </a:r>
            <a:r>
              <a:rPr lang="en-US" dirty="0" smtClean="0">
                <a:latin typeface="Times New Roman"/>
                <a:cs typeface="Times New Roman"/>
              </a:rPr>
              <a:t>detect an event 60% fainter than </a:t>
            </a:r>
            <a:r>
              <a:rPr lang="en-US" dirty="0" smtClean="0">
                <a:latin typeface="Times New Roman"/>
              </a:rPr>
              <a:t>GRB 170817A.</a:t>
            </a:r>
            <a:endParaRPr lang="en-US" spc="-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pc="-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Kilonova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events seen at angles ≥ 25 degrees are undetectable by GBM for distances ≥ 60 </a:t>
            </a:r>
            <a:r>
              <a:rPr lang="en-US" spc="-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Mpc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</a:p>
          <a:p>
            <a:endParaRPr lang="en-US" spc="-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b="1" spc="-1" dirty="0">
                <a:solidFill>
                  <a:srgbClr val="000000"/>
                </a:solidFill>
                <a:latin typeface="Times New Roman"/>
                <a:cs typeface="Times New Roman"/>
              </a:rPr>
              <a:t>Fact ♯ 1 </a:t>
            </a:r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+ </a:t>
            </a:r>
            <a:r>
              <a:rPr lang="en-US" b="1" spc="-1" dirty="0">
                <a:solidFill>
                  <a:srgbClr val="000000"/>
                </a:solidFill>
                <a:latin typeface="Times New Roman"/>
                <a:cs typeface="Times New Roman"/>
              </a:rPr>
              <a:t>Fact ♯ </a:t>
            </a:r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 </a:t>
            </a:r>
            <a:r>
              <a:rPr lang="en-US" b="1" spc="-1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spc="-1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</a:t>
            </a:r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No EM counterpart detected, </a:t>
            </a:r>
            <a:r>
              <a:rPr lang="en-US" b="1" spc="-1" dirty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n</a:t>
            </a:r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o party! </a:t>
            </a:r>
          </a:p>
          <a:p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(quoting George Clooney)</a:t>
            </a:r>
          </a:p>
          <a:p>
            <a:endParaRPr lang="en-US" spc="-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2400" b="1" spc="-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We need a All-sky Monitor at least 10÷100×GBM Area for letting Multi−Messenger Astronomy to develop from infancy to maturity!</a:t>
            </a:r>
            <a:endParaRPr lang="en-US" sz="2400" b="1" spc="-1" dirty="0">
              <a:solidFill>
                <a:srgbClr val="000000"/>
              </a:solidFill>
              <a:latin typeface="Times New Roman"/>
              <a:cs typeface="Times New Roman"/>
              <a:sym typeface="Wingdings"/>
            </a:endParaRPr>
          </a:p>
          <a:p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 </a:t>
            </a:r>
            <a:endParaRPr lang="en-US" spc="-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pc="-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en-US" spc="-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96" name="TextShape 5"/>
          <p:cNvSpPr txBox="1"/>
          <p:nvPr/>
        </p:nvSpPr>
        <p:spPr>
          <a:xfrm>
            <a:off x="1321816" y="22174"/>
            <a:ext cx="7266573" cy="650926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US" sz="2800" b="1" spc="-1" dirty="0" smtClean="0">
                <a:latin typeface="Times New Roman"/>
                <a:cs typeface="Times New Roman"/>
              </a:rPr>
              <a:t>The Multi−Messenger Astronomy Paradox II</a:t>
            </a:r>
            <a:endParaRPr lang="en-US" sz="2800" spc="-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6418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1578" y="1577963"/>
            <a:ext cx="2788922" cy="126682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tx1"/>
                </a:solidFill>
                <a:effectLst/>
                <a:latin typeface="Times New Roman"/>
              </a:rPr>
              <a:t>Long GRB: </a:t>
            </a:r>
            <a:br>
              <a:rPr lang="en-US" sz="3200" dirty="0">
                <a:solidFill>
                  <a:schemeClr val="tx1"/>
                </a:solidFill>
                <a:effectLst/>
                <a:latin typeface="Times New Roman"/>
              </a:rPr>
            </a:br>
            <a:r>
              <a:rPr lang="en-US" sz="3200" dirty="0">
                <a:solidFill>
                  <a:schemeClr val="tx1"/>
                </a:solidFill>
                <a:effectLst/>
                <a:latin typeface="Times New Roman"/>
              </a:rPr>
              <a:t>BH collapse of a massive star </a:t>
            </a:r>
            <a:endParaRPr lang="it-IT" sz="32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2563" r="3355" b="51282"/>
          <a:stretch>
            <a:fillRect/>
          </a:stretch>
        </p:blipFill>
        <p:spPr bwMode="auto">
          <a:xfrm>
            <a:off x="1257300" y="2806700"/>
            <a:ext cx="251883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832775"/>
              </p:ext>
            </p:extLst>
          </p:nvPr>
        </p:nvGraphicFramePr>
        <p:xfrm>
          <a:off x="1092200" y="4375755"/>
          <a:ext cx="2832100" cy="24949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Fotografia di Photo Editor " r:id="rId5" imgW="3200000" imgH="2266667" progId="MSPhotoEd.3">
                  <p:embed/>
                </p:oleObj>
              </mc:Choice>
              <mc:Fallback>
                <p:oleObj name="Fotografia di Photo Editor " r:id="rId5" imgW="3200000" imgH="226666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2200" y="4375755"/>
                        <a:ext cx="2832100" cy="24949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2501900" y="4445000"/>
            <a:ext cx="0" cy="20320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778000" y="5105400"/>
            <a:ext cx="6223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600" dirty="0">
                <a:latin typeface="Times New Roman"/>
              </a:rPr>
              <a:t>short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844800" y="5105400"/>
            <a:ext cx="6223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1600" dirty="0">
                <a:latin typeface="Times New Roman"/>
              </a:rPr>
              <a:t>long</a:t>
            </a:r>
          </a:p>
        </p:txBody>
      </p:sp>
      <p:pic>
        <p:nvPicPr>
          <p:cNvPr id="8" name="Immagine 7" descr="grb3nc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1" y="2871342"/>
            <a:ext cx="6100669" cy="3999488"/>
          </a:xfrm>
          <a:prstGeom prst="rect">
            <a:avLst/>
          </a:prstGeom>
        </p:spPr>
      </p:pic>
      <p:pic>
        <p:nvPicPr>
          <p:cNvPr id="12" name="Immagine 11" descr="F3.larg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1" y="0"/>
            <a:ext cx="6100669" cy="2876662"/>
          </a:xfrm>
          <a:prstGeom prst="rect">
            <a:avLst/>
          </a:prstGeom>
        </p:spPr>
      </p:pic>
      <p:sp>
        <p:nvSpPr>
          <p:cNvPr id="14" name="Titolo 1"/>
          <p:cNvSpPr txBox="1">
            <a:spLocks/>
          </p:cNvSpPr>
          <p:nvPr/>
        </p:nvSpPr>
        <p:spPr>
          <a:xfrm>
            <a:off x="6281926" y="4538096"/>
            <a:ext cx="2788922" cy="1841500"/>
          </a:xfrm>
          <a:prstGeom prst="rect">
            <a:avLst/>
          </a:prstGeom>
        </p:spPr>
        <p:txBody>
          <a:bodyPr anchor="ctr">
            <a:normAutofit fontScale="8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tx1"/>
                </a:solidFill>
                <a:effectLst/>
                <a:latin typeface="Times New Roman"/>
              </a:rPr>
              <a:t>Short GRB: </a:t>
            </a:r>
            <a:br>
              <a:rPr lang="en-US" sz="3200" dirty="0">
                <a:solidFill>
                  <a:schemeClr val="tx1"/>
                </a:solidFill>
                <a:effectLst/>
                <a:latin typeface="Times New Roman"/>
              </a:rPr>
            </a:br>
            <a:r>
              <a:rPr lang="en-US" sz="3200" dirty="0">
                <a:solidFill>
                  <a:schemeClr val="tx1"/>
                </a:solidFill>
                <a:effectLst/>
                <a:latin typeface="Times New Roman"/>
              </a:rPr>
              <a:t>NS−NS binary</a:t>
            </a:r>
          </a:p>
          <a:p>
            <a:r>
              <a:rPr lang="en-US" sz="3200" dirty="0">
                <a:solidFill>
                  <a:schemeClr val="tx1"/>
                </a:solidFill>
                <a:effectLst/>
                <a:latin typeface="Times New Roman"/>
              </a:rPr>
              <a:t>system coalescence</a:t>
            </a:r>
          </a:p>
          <a:p>
            <a:r>
              <a:rPr lang="en-US" sz="3200" dirty="0">
                <a:solidFill>
                  <a:schemeClr val="tx1"/>
                </a:solidFill>
                <a:effectLst/>
                <a:latin typeface="Times New Roman"/>
              </a:rPr>
              <a:t>(emission of GW)</a:t>
            </a:r>
            <a:endParaRPr lang="it-IT" sz="3200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6281926" y="20109"/>
            <a:ext cx="2788922" cy="1266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latin typeface="Times New Roman"/>
              </a:rPr>
              <a:t>GRB </a:t>
            </a:r>
            <a:br>
              <a:rPr lang="en-US" sz="3200" b="1" dirty="0" smtClean="0">
                <a:latin typeface="Times New Roman"/>
              </a:rPr>
            </a:br>
            <a:r>
              <a:rPr lang="en-US" sz="3200" b="1" dirty="0" smtClean="0">
                <a:latin typeface="Times New Roman"/>
              </a:rPr>
              <a:t>progenitors </a:t>
            </a:r>
            <a:endParaRPr lang="it-IT" sz="3200" b="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7059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4898505" y="5061582"/>
            <a:ext cx="4506519" cy="1023416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>
              <a:spcBef>
                <a:spcPts val="514"/>
              </a:spcBef>
              <a:spcAft>
                <a:spcPts val="5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7772080" y="2817902"/>
            <a:ext cx="816309" cy="568347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</p:txBody>
      </p:sp>
      <p:sp>
        <p:nvSpPr>
          <p:cNvPr id="194" name="TextShape 3"/>
          <p:cNvSpPr txBox="1"/>
          <p:nvPr/>
        </p:nvSpPr>
        <p:spPr>
          <a:xfrm rot="16200000">
            <a:off x="6652480" y="3634170"/>
            <a:ext cx="2612240" cy="568705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endParaRPr lang="en-US" sz="1600" spc="-1">
              <a:latin typeface="Arial"/>
            </a:endParaRPr>
          </a:p>
          <a:p>
            <a:endParaRPr lang="en-US" sz="1600" spc="-1">
              <a:latin typeface="Arial"/>
            </a:endParaRPr>
          </a:p>
        </p:txBody>
      </p:sp>
      <p:sp>
        <p:nvSpPr>
          <p:cNvPr id="195" name="TextShape 4"/>
          <p:cNvSpPr txBox="1"/>
          <p:nvPr/>
        </p:nvSpPr>
        <p:spPr>
          <a:xfrm>
            <a:off x="88900" y="685800"/>
            <a:ext cx="6111689" cy="5956299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b="1" spc="-1" dirty="0">
                <a:solidFill>
                  <a:srgbClr val="000000"/>
                </a:solidFill>
                <a:latin typeface="Times New Roman"/>
                <a:cs typeface="Times New Roman"/>
              </a:rPr>
              <a:t>Aims: </a:t>
            </a:r>
            <a:endParaRPr lang="en-US" b="1" spc="-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b="1" spc="-1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ll Sky Monitor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for 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f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ast 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and 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accurate detection </a:t>
            </a:r>
          </a:p>
          <a:p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of 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the position 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of bright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transient, high-energy events</a:t>
            </a:r>
          </a:p>
          <a:p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a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nd All Sky Monitor of known bright sources (timing): </a:t>
            </a:r>
          </a:p>
          <a:p>
            <a:pPr marL="342900" indent="-342900">
              <a:buFont typeface="Arial"/>
              <a:buChar char="•"/>
            </a:pPr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GRBs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GW events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high-energy counterparts of </a:t>
            </a:r>
            <a:r>
              <a:rPr lang="en-US" b="1" spc="-1" dirty="0">
                <a:solidFill>
                  <a:srgbClr val="000000"/>
                </a:solidFill>
                <a:latin typeface="Times New Roman"/>
                <a:cs typeface="Times New Roman"/>
              </a:rPr>
              <a:t>Fast Radio Bursts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flares 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from </a:t>
            </a:r>
            <a:r>
              <a:rPr lang="en-US" b="1" spc="-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Magnetars</a:t>
            </a:r>
            <a:endParaRPr lang="en-US" b="1" spc="-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b="1" i="1" spc="-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GrailQuest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(only) </a:t>
            </a:r>
          </a:p>
          <a:p>
            <a:r>
              <a:rPr lang="en-US" b="1" spc="-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   </a:t>
            </a:r>
            <a:r>
              <a:rPr lang="en-US" b="1" spc="-1" dirty="0" smtClean="0">
                <a:solidFill>
                  <a:srgbClr val="FF0000"/>
                </a:solidFill>
                <a:latin typeface="Times New Roman"/>
                <a:cs typeface="Times New Roman"/>
              </a:rPr>
              <a:t>first dedicated experiment in Quantum Gravity</a:t>
            </a:r>
            <a:endParaRPr lang="en-US" spc="-1" dirty="0">
              <a:latin typeface="Times New Roman"/>
              <a:cs typeface="Times New Roman"/>
            </a:endParaRPr>
          </a:p>
          <a:p>
            <a:endParaRPr lang="en-US" b="1" spc="-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How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</a:p>
          <a:p>
            <a:r>
              <a:rPr lang="en-US" b="1" spc="-1" dirty="0">
                <a:solidFill>
                  <a:srgbClr val="000000"/>
                </a:solidFill>
                <a:latin typeface="Times New Roman"/>
                <a:cs typeface="Times New Roman"/>
              </a:rPr>
              <a:t>temporal </a:t>
            </a:r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triangulation 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of signals detected by a </a:t>
            </a:r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swarm</a:t>
            </a:r>
            <a:r>
              <a:rPr lang="en-US" b="1" spc="-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of </a:t>
            </a:r>
            <a:r>
              <a:rPr lang="en-US" b="1" spc="-1" dirty="0">
                <a:solidFill>
                  <a:srgbClr val="000000"/>
                </a:solidFill>
                <a:latin typeface="Times New Roman"/>
                <a:cs typeface="Times New Roman"/>
              </a:rPr>
              <a:t>LEO </a:t>
            </a:r>
            <a:r>
              <a:rPr lang="en-US" b="1" spc="-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nano</a:t>
            </a:r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/micro/small satellites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equipped 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with:</a:t>
            </a:r>
            <a:endParaRPr lang="en-US" spc="-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pc="-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keV</a:t>
            </a:r>
            <a:r>
              <a:rPr lang="en-US" spc="-1" dirty="0" err="1">
                <a:solidFill>
                  <a:srgbClr val="000000"/>
                </a:solidFill>
                <a:latin typeface="Times New Roman"/>
                <a:cs typeface="Times New Roman"/>
              </a:rPr>
              <a:t>-Mev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 scintillators, </a:t>
            </a:r>
            <a:endParaRPr lang="en-US" spc="-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sub </a:t>
            </a:r>
            <a:r>
              <a:rPr lang="en-US" spc="-1" dirty="0" err="1">
                <a:solidFill>
                  <a:srgbClr val="000000"/>
                </a:solidFill>
                <a:latin typeface="Times New Roman"/>
                <a:ea typeface="Georgia"/>
                <a:cs typeface="Times New Roman"/>
              </a:rPr>
              <a:t>μ</a:t>
            </a:r>
            <a:r>
              <a:rPr lang="en-US" spc="-1" dirty="0" err="1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 time </a:t>
            </a: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resolution</a:t>
            </a:r>
          </a:p>
          <a:p>
            <a:pPr marL="285750" indent="-285750">
              <a:buFont typeface="Arial"/>
              <a:buChar char="•"/>
            </a:pP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temporal triangulation</a:t>
            </a:r>
            <a:endParaRPr lang="en-US" spc="-1" dirty="0">
              <a:latin typeface="Times New Roman"/>
              <a:cs typeface="Times New Roman"/>
            </a:endParaRPr>
          </a:p>
          <a:p>
            <a:endParaRPr lang="en-US" b="1" spc="-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b="1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Pros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: </a:t>
            </a:r>
            <a:endParaRPr lang="en-US" spc="-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modularity</a:t>
            </a:r>
            <a:r>
              <a:rPr lang="en-US" spc="-1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endParaRPr lang="en-US" spc="-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limited cost,</a:t>
            </a:r>
          </a:p>
          <a:p>
            <a:pPr marL="342900" indent="-342900">
              <a:buFont typeface="Arial"/>
              <a:buChar char="•"/>
            </a:pPr>
            <a:r>
              <a:rPr lang="en-US" spc="-1" dirty="0" smtClean="0">
                <a:solidFill>
                  <a:srgbClr val="000000"/>
                </a:solidFill>
                <a:latin typeface="Times New Roman"/>
                <a:cs typeface="Times New Roman"/>
              </a:rPr>
              <a:t>quick </a:t>
            </a:r>
            <a:r>
              <a:rPr lang="en-US" spc="-1" dirty="0" err="1">
                <a:solidFill>
                  <a:srgbClr val="000000"/>
                </a:solidFill>
                <a:latin typeface="Times New Roman"/>
                <a:cs typeface="Times New Roman"/>
              </a:rPr>
              <a:t>developement</a:t>
            </a:r>
            <a:endParaRPr lang="en-US" spc="-1" dirty="0">
              <a:latin typeface="Times New Roman"/>
              <a:cs typeface="Times New Roman"/>
            </a:endParaRPr>
          </a:p>
        </p:txBody>
      </p:sp>
      <p:sp>
        <p:nvSpPr>
          <p:cNvPr id="196" name="TextShape 5"/>
          <p:cNvSpPr txBox="1"/>
          <p:nvPr/>
        </p:nvSpPr>
        <p:spPr>
          <a:xfrm>
            <a:off x="0" y="47574"/>
            <a:ext cx="8648700" cy="764712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US" sz="2800" b="1" i="1" spc="-1" dirty="0" err="1" smtClean="0">
                <a:latin typeface="Times New Roman"/>
                <a:cs typeface="Times New Roman"/>
              </a:rPr>
              <a:t>GrailQues</a:t>
            </a:r>
            <a:r>
              <a:rPr lang="en-US" sz="2400" b="1" i="1" spc="-1" dirty="0" err="1" smtClean="0">
                <a:latin typeface="Times New Roman"/>
                <a:cs typeface="Times New Roman"/>
              </a:rPr>
              <a:t>t</a:t>
            </a:r>
            <a:r>
              <a:rPr lang="en-US" sz="2400" b="1" spc="-1" dirty="0" smtClean="0">
                <a:latin typeface="Times New Roman"/>
                <a:cs typeface="Times New Roman"/>
              </a:rPr>
              <a:t> &amp; HERMES in </a:t>
            </a:r>
            <a:r>
              <a:rPr lang="en-US" sz="2400" b="1" spc="-1" dirty="0">
                <a:latin typeface="Times New Roman"/>
                <a:cs typeface="Times New Roman"/>
              </a:rPr>
              <a:t>a </a:t>
            </a:r>
            <a:r>
              <a:rPr lang="en-US" sz="2400" b="1" spc="-1" dirty="0" smtClean="0">
                <a:latin typeface="Times New Roman"/>
                <a:cs typeface="Times New Roman"/>
              </a:rPr>
              <a:t>nutshell</a:t>
            </a:r>
            <a:endParaRPr lang="en-US" sz="2400" spc="-1" dirty="0">
              <a:latin typeface="Times New Roman"/>
              <a:cs typeface="Times New Roman"/>
            </a:endParaRPr>
          </a:p>
        </p:txBody>
      </p:sp>
      <p:pic>
        <p:nvPicPr>
          <p:cNvPr id="198" name="Immagine 10"/>
          <p:cNvPicPr/>
          <p:nvPr/>
        </p:nvPicPr>
        <p:blipFill>
          <a:blip r:embed="rId3"/>
          <a:stretch/>
        </p:blipFill>
        <p:spPr>
          <a:xfrm>
            <a:off x="6199838" y="2089013"/>
            <a:ext cx="2954773" cy="2719315"/>
          </a:xfrm>
          <a:prstGeom prst="rect">
            <a:avLst/>
          </a:prstGeom>
          <a:ln>
            <a:noFill/>
          </a:ln>
        </p:spPr>
      </p:pic>
      <p:pic>
        <p:nvPicPr>
          <p:cNvPr id="2" name="Immagine 1" descr="swarm_of_satellit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39" y="4800600"/>
            <a:ext cx="2944160" cy="2057400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 flipV="1">
            <a:off x="6832600" y="5854701"/>
            <a:ext cx="266700" cy="1003299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>
            <a:off x="6654800" y="5435600"/>
            <a:ext cx="1358900" cy="508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6654800" y="5435600"/>
            <a:ext cx="279400" cy="749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H="1">
            <a:off x="6934200" y="5943600"/>
            <a:ext cx="1079500" cy="241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Immagine 12" descr="Hermes_logo_ner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812286"/>
            <a:ext cx="3013347" cy="127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54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253" y="44822"/>
            <a:ext cx="8217647" cy="102197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/>
              </a:rPr>
              <a:t>M</a:t>
            </a:r>
            <a:r>
              <a:rPr lang="en-US" sz="3200" b="1" dirty="0" smtClean="0">
                <a:solidFill>
                  <a:schemeClr val="tx1"/>
                </a:solidFill>
                <a:effectLst/>
                <a:latin typeface="Times New Roman"/>
              </a:rPr>
              <a:t>onte-</a:t>
            </a:r>
            <a:r>
              <a:rPr lang="en-US" sz="3200" b="1" dirty="0">
                <a:latin typeface="Times New Roman"/>
              </a:rPr>
              <a:t>C</a:t>
            </a:r>
            <a:r>
              <a:rPr lang="en-US" sz="3200" b="1" dirty="0" smtClean="0">
                <a:solidFill>
                  <a:schemeClr val="tx1"/>
                </a:solidFill>
                <a:effectLst/>
                <a:latin typeface="Times New Roman"/>
              </a:rPr>
              <a:t>arlo simulations of a true long GRB</a:t>
            </a:r>
            <a:endParaRPr lang="it-IT" sz="3200" b="1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596901" y="1305289"/>
            <a:ext cx="8326966" cy="1060458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Template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(1ms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resolution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 of a long GRB (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derived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from GRB130502327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observed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by Fermi GBM)</a:t>
            </a:r>
            <a:b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</a:b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Δt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= 40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;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φ</a:t>
            </a:r>
            <a:r>
              <a:rPr lang="it-IT" sz="1800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GRB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= 6.5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phot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/cm</a:t>
            </a:r>
            <a:r>
              <a:rPr lang="it-IT" sz="1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;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φ</a:t>
            </a:r>
            <a:r>
              <a:rPr lang="it-IT" sz="1800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BCK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= 2.8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phot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/cm</a:t>
            </a:r>
            <a:r>
              <a:rPr lang="it-IT" sz="18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;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variability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≈ 5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ms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; </a:t>
            </a:r>
          </a:p>
          <a:p>
            <a:r>
              <a:rPr lang="it-IT" sz="1800" dirty="0">
                <a:solidFill>
                  <a:schemeClr val="tx1"/>
                </a:solidFill>
                <a:latin typeface="Times New Roman"/>
              </a:rPr>
              <a:t>(Long and Short GRB with </a:t>
            </a:r>
            <a:r>
              <a:rPr lang="it-IT" sz="1800" dirty="0" err="1">
                <a:solidFill>
                  <a:schemeClr val="tx1"/>
                </a:solidFill>
                <a:latin typeface="Times New Roman"/>
              </a:rPr>
              <a:t>millisecond</a:t>
            </a:r>
            <a:r>
              <a:rPr lang="it-IT" sz="1800" dirty="0">
                <a:solidFill>
                  <a:schemeClr val="tx1"/>
                </a:solidFill>
                <a:latin typeface="Times New Roman"/>
              </a:rPr>
              <a:t> time </a:t>
            </a:r>
            <a:r>
              <a:rPr lang="it-IT" sz="1800" dirty="0" err="1">
                <a:solidFill>
                  <a:schemeClr val="tx1"/>
                </a:solidFill>
                <a:latin typeface="Times New Roman"/>
              </a:rPr>
              <a:t>variability</a:t>
            </a:r>
            <a:r>
              <a:rPr lang="it-IT" sz="1800" dirty="0">
                <a:solidFill>
                  <a:schemeClr val="tx1"/>
                </a:solidFill>
                <a:latin typeface="Times New Roman"/>
              </a:rPr>
              <a:t>, 40% of </a:t>
            </a:r>
            <a:r>
              <a:rPr lang="it-IT" sz="1800" dirty="0" err="1">
                <a:solidFill>
                  <a:schemeClr val="tx1"/>
                </a:solidFill>
                <a:latin typeface="Times New Roman"/>
              </a:rPr>
              <a:t>bright</a:t>
            </a:r>
            <a:r>
              <a:rPr lang="it-IT" sz="1800" dirty="0">
                <a:solidFill>
                  <a:schemeClr val="tx1"/>
                </a:solidFill>
                <a:latin typeface="Times New Roman"/>
              </a:rPr>
              <a:t>)</a:t>
            </a:r>
          </a:p>
          <a:p>
            <a:endParaRPr lang="it-IT" sz="1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Immagine 4" descr="template_ligh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1" y="2311400"/>
            <a:ext cx="5397500" cy="3778250"/>
          </a:xfrm>
          <a:prstGeom prst="rect">
            <a:avLst/>
          </a:prstGeom>
        </p:spPr>
      </p:pic>
      <p:pic>
        <p:nvPicPr>
          <p:cNvPr id="6" name="Immagine 5" descr="zoo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354580"/>
            <a:ext cx="2895600" cy="2026920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5994401" y="4457700"/>
            <a:ext cx="2705099" cy="1060458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dirty="0">
                <a:solidFill>
                  <a:srgbClr val="000000"/>
                </a:solidFill>
                <a:latin typeface="Times New Roman"/>
                <a:cs typeface="Times New Roman"/>
              </a:rPr>
              <a:t>z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oom of 10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ms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of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template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centered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at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the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main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peak</a:t>
            </a:r>
            <a:endParaRPr lang="it-IT" sz="18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(≈ 5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ms</a:t>
            </a:r>
            <a:r>
              <a:rPr lang="it-IT" sz="18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sz="18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width</a:t>
            </a:r>
            <a:r>
              <a:rPr lang="it-IT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) </a:t>
            </a:r>
          </a:p>
          <a:p>
            <a:endParaRPr lang="it-IT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839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911" y="-50794"/>
            <a:ext cx="9035343" cy="74506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/>
                <a:latin typeface="Times New Roman"/>
              </a:rPr>
              <a:t>Accuracy in delays from cross−correlation analysis</a:t>
            </a:r>
            <a:endParaRPr lang="it-IT" sz="2800" b="1" dirty="0">
              <a:solidFill>
                <a:schemeClr val="tx1"/>
              </a:solidFill>
              <a:effectLst/>
              <a:latin typeface="Times New Roman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13648" y="6260727"/>
            <a:ext cx="457200" cy="476250"/>
          </a:xfrm>
        </p:spPr>
        <p:txBody>
          <a:bodyPr/>
          <a:lstStyle/>
          <a:p>
            <a:fld id="{CA9F694B-D2EF-A14F-BE97-019F3FAA7774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3" name="Immagine 2" descr="GRB_LONG_TEMPLATE_SUM_SI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75" y="220129"/>
            <a:ext cx="4846211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84667" y="4885241"/>
            <a:ext cx="48598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GB" b="1" dirty="0" smtClean="0">
                <a:latin typeface="Times New Roman"/>
              </a:rPr>
              <a:t>Best fit formula:</a:t>
            </a:r>
            <a:endParaRPr lang="en-GB" dirty="0">
              <a:latin typeface="Times New Roman"/>
            </a:endParaRPr>
          </a:p>
          <a:p>
            <a:pPr marL="82296"/>
            <a:r>
              <a:rPr lang="en-GB" sz="2000" b="1" dirty="0" err="1" smtClean="0">
                <a:latin typeface="Times New Roman"/>
              </a:rPr>
              <a:t>σ</a:t>
            </a:r>
            <a:r>
              <a:rPr lang="en-GB" sz="2000" b="1" baseline="-25000" dirty="0" err="1" smtClean="0">
                <a:latin typeface="Times New Roman"/>
              </a:rPr>
              <a:t>DELAYS</a:t>
            </a:r>
            <a:r>
              <a:rPr lang="en-GB" sz="2000" b="1" dirty="0" smtClean="0">
                <a:latin typeface="Times New Roman"/>
              </a:rPr>
              <a:t> </a:t>
            </a:r>
            <a:r>
              <a:rPr lang="en-GB" sz="2000" b="1" dirty="0">
                <a:latin typeface="Times New Roman"/>
              </a:rPr>
              <a:t>≈ </a:t>
            </a:r>
            <a:r>
              <a:rPr lang="en-GB" sz="2000" b="1" dirty="0" err="1">
                <a:latin typeface="Times New Roman"/>
              </a:rPr>
              <a:t>σ</a:t>
            </a:r>
            <a:r>
              <a:rPr lang="en-GB" sz="2000" b="1" baseline="-25000" dirty="0" err="1">
                <a:latin typeface="Times New Roman"/>
              </a:rPr>
              <a:t>ToA</a:t>
            </a:r>
            <a:r>
              <a:rPr lang="en-GB" sz="2000" b="1" dirty="0" smtClean="0">
                <a:latin typeface="Times New Roman"/>
              </a:rPr>
              <a:t> </a:t>
            </a:r>
            <a:r>
              <a:rPr lang="en-GB" sz="2000" b="1" dirty="0">
                <a:latin typeface="Times New Roman"/>
              </a:rPr>
              <a:t>= </a:t>
            </a:r>
            <a:r>
              <a:rPr lang="en-GB" sz="2000" b="1" dirty="0" smtClean="0">
                <a:latin typeface="Times New Roman"/>
              </a:rPr>
              <a:t>3.3 </a:t>
            </a:r>
            <a:r>
              <a:rPr lang="en-GB" sz="2000" b="1" dirty="0" err="1" smtClean="0">
                <a:latin typeface="Times New Roman"/>
              </a:rPr>
              <a:t>μs</a:t>
            </a:r>
            <a:r>
              <a:rPr lang="en-GB" sz="2000" b="1" dirty="0" smtClean="0">
                <a:latin typeface="Times New Roman"/>
              </a:rPr>
              <a:t> × (A/1 m</a:t>
            </a:r>
            <a:r>
              <a:rPr lang="en-GB" sz="2000" b="1" baseline="30000" dirty="0" smtClean="0">
                <a:latin typeface="Times New Roman"/>
              </a:rPr>
              <a:t>2</a:t>
            </a:r>
            <a:r>
              <a:rPr lang="en-GB" sz="2000" b="1" dirty="0" smtClean="0">
                <a:latin typeface="Times New Roman"/>
              </a:rPr>
              <a:t>)</a:t>
            </a:r>
            <a:r>
              <a:rPr lang="en-GB" sz="2000" b="1" baseline="30000" dirty="0" smtClean="0">
                <a:latin typeface="Times New Roman"/>
              </a:rPr>
              <a:t>−0.58</a:t>
            </a:r>
            <a:r>
              <a:rPr lang="en-GB" sz="2000" b="1" dirty="0" smtClean="0">
                <a:latin typeface="Times New Roman"/>
              </a:rPr>
              <a:t> </a:t>
            </a:r>
            <a:r>
              <a:rPr lang="en-GB" sz="1600" b="1" dirty="0" smtClean="0">
                <a:latin typeface="Times New Roman"/>
              </a:rPr>
              <a:t>   </a:t>
            </a:r>
          </a:p>
          <a:p>
            <a:pPr marL="82296" indent="0">
              <a:buNone/>
            </a:pPr>
            <a:endParaRPr lang="en-GB" sz="1600" b="1" dirty="0">
              <a:latin typeface="Times New Roman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87866" y="1058386"/>
            <a:ext cx="4859867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2296" indent="0">
              <a:buNone/>
            </a:pPr>
            <a:r>
              <a:rPr lang="en-GB" dirty="0">
                <a:latin typeface="Times New Roman"/>
              </a:rPr>
              <a:t>Accuracy in determining </a:t>
            </a:r>
            <a:r>
              <a:rPr lang="en-GB" dirty="0" smtClean="0">
                <a:latin typeface="Times New Roman"/>
              </a:rPr>
              <a:t>delays </a:t>
            </a:r>
          </a:p>
          <a:p>
            <a:pPr marL="82296" indent="0">
              <a:buNone/>
            </a:pPr>
            <a:r>
              <a:rPr lang="en-GB" dirty="0">
                <a:latin typeface="Times New Roman"/>
              </a:rPr>
              <a:t>f</a:t>
            </a:r>
            <a:r>
              <a:rPr lang="en-GB" dirty="0" smtClean="0">
                <a:latin typeface="Times New Roman"/>
              </a:rPr>
              <a:t>rom 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it-IT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bright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 long 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GRB</a:t>
            </a:r>
            <a:r>
              <a:rPr lang="en-GB" dirty="0" smtClean="0">
                <a:latin typeface="Times New Roman"/>
              </a:rPr>
              <a:t> with</a:t>
            </a:r>
          </a:p>
          <a:p>
            <a:pPr marL="82296"/>
            <a:r>
              <a:rPr lang="it-IT" dirty="0" err="1">
                <a:solidFill>
                  <a:srgbClr val="000000"/>
                </a:solidFill>
                <a:latin typeface="Times New Roman"/>
                <a:cs typeface="Times New Roman"/>
              </a:rPr>
              <a:t>Δt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 = 40 </a:t>
            </a:r>
            <a:r>
              <a:rPr lang="it-IT" dirty="0" err="1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; </a:t>
            </a:r>
            <a:endParaRPr lang="it-IT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82296"/>
            <a:r>
              <a:rPr lang="it-IT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φ</a:t>
            </a:r>
            <a:r>
              <a:rPr lang="it-IT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GRB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= 6.5 </a:t>
            </a:r>
            <a:r>
              <a:rPr lang="it-IT" dirty="0" err="1">
                <a:solidFill>
                  <a:srgbClr val="000000"/>
                </a:solidFill>
                <a:latin typeface="Times New Roman"/>
                <a:cs typeface="Times New Roman"/>
              </a:rPr>
              <a:t>phot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lang="it-IT" dirty="0" err="1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/cm</a:t>
            </a:r>
            <a:r>
              <a:rPr lang="it-IT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; </a:t>
            </a:r>
            <a:endParaRPr lang="it-IT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82296"/>
            <a:r>
              <a:rPr lang="it-IT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φ</a:t>
            </a:r>
            <a:r>
              <a:rPr lang="it-IT" baseline="-25000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BCK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= 2.8 </a:t>
            </a:r>
            <a:r>
              <a:rPr lang="it-IT" dirty="0" err="1">
                <a:solidFill>
                  <a:srgbClr val="000000"/>
                </a:solidFill>
                <a:latin typeface="Times New Roman"/>
                <a:cs typeface="Times New Roman"/>
              </a:rPr>
              <a:t>phot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/</a:t>
            </a:r>
            <a:r>
              <a:rPr lang="it-IT" dirty="0" err="1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/cm</a:t>
            </a:r>
            <a:r>
              <a:rPr lang="it-IT" baseline="30000" dirty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; </a:t>
            </a:r>
            <a:endParaRPr lang="it-IT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82296"/>
            <a:r>
              <a:rPr lang="it-IT" dirty="0" err="1">
                <a:solidFill>
                  <a:srgbClr val="000000"/>
                </a:solidFill>
                <a:latin typeface="Times New Roman"/>
                <a:cs typeface="Times New Roman"/>
              </a:rPr>
              <a:t>v</a:t>
            </a:r>
            <a:r>
              <a:rPr lang="it-IT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ariability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timescale</a:t>
            </a:r>
            <a:r>
              <a:rPr lang="it-IT" dirty="0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≈ 5 </a:t>
            </a:r>
            <a:r>
              <a:rPr lang="it-IT" dirty="0" err="1">
                <a:solidFill>
                  <a:srgbClr val="000000"/>
                </a:solidFill>
                <a:latin typeface="Times New Roman"/>
                <a:cs typeface="Times New Roman"/>
              </a:rPr>
              <a:t>ms</a:t>
            </a:r>
            <a:r>
              <a:rPr lang="it-IT" dirty="0">
                <a:solidFill>
                  <a:srgbClr val="000000"/>
                </a:solidFill>
                <a:latin typeface="Times New Roman"/>
                <a:cs typeface="Times New Roman"/>
              </a:rPr>
              <a:t>; </a:t>
            </a:r>
          </a:p>
          <a:p>
            <a:pPr marL="82296"/>
            <a:endParaRPr lang="en-GB" dirty="0" smtClean="0">
              <a:latin typeface="Times New Roman"/>
            </a:endParaRPr>
          </a:p>
          <a:p>
            <a:pPr marL="82296" indent="0">
              <a:buNone/>
            </a:pPr>
            <a:r>
              <a:rPr lang="en-GB" dirty="0" smtClean="0">
                <a:latin typeface="Times New Roman"/>
              </a:rPr>
              <a:t>1000 pair of Monte-Carlo simulations </a:t>
            </a:r>
          </a:p>
          <a:p>
            <a:pPr marL="82296" indent="0">
              <a:buNone/>
            </a:pPr>
            <a:r>
              <a:rPr lang="en-GB" dirty="0" smtClean="0">
                <a:latin typeface="Times New Roman"/>
              </a:rPr>
              <a:t>for detectors of different effective </a:t>
            </a:r>
          </a:p>
          <a:p>
            <a:pPr marL="82296" indent="0">
              <a:buNone/>
            </a:pPr>
            <a:r>
              <a:rPr lang="en-GB" dirty="0">
                <a:latin typeface="Times New Roman"/>
              </a:rPr>
              <a:t>a</a:t>
            </a:r>
            <a:r>
              <a:rPr lang="en-GB" dirty="0" smtClean="0">
                <a:latin typeface="Times New Roman"/>
              </a:rPr>
              <a:t>reas A</a:t>
            </a:r>
          </a:p>
        </p:txBody>
      </p:sp>
    </p:spTree>
    <p:extLst>
      <p:ext uri="{BB962C8B-B14F-4D97-AF65-F5344CB8AC3E}">
        <p14:creationId xmlns:p14="http://schemas.microsoft.com/office/powerpoint/2010/main" val="11527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58990</TotalTime>
  <Words>1811</Words>
  <Application>Microsoft Macintosh PowerPoint</Application>
  <PresentationFormat>Presentazione su schermo (4:3)</PresentationFormat>
  <Paragraphs>279</Paragraphs>
  <Slides>23</Slides>
  <Notes>22</Notes>
  <HiddenSlides>0</HiddenSlides>
  <MMClips>1</MMClips>
  <ScaleCrop>false</ScaleCrop>
  <HeadingPairs>
    <vt:vector size="8" baseType="variant"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23</vt:i4>
      </vt:variant>
      <vt:variant>
        <vt:lpstr>Presentazioni personalizzate</vt:lpstr>
      </vt:variant>
      <vt:variant>
        <vt:i4>1</vt:i4>
      </vt:variant>
    </vt:vector>
  </HeadingPairs>
  <TitlesOfParts>
    <vt:vector size="27" baseType="lpstr">
      <vt:lpstr>1_Tema di Office</vt:lpstr>
      <vt:lpstr>2_Tema di Office</vt:lpstr>
      <vt:lpstr>Fotografia di Photo Editor </vt:lpstr>
      <vt:lpstr>GrailQuest  Gamma-ray Astronomy International Laboratory for Quantum Exploration of Space-Time &amp; HERMES  High Energy Rapid Modular Ensamble of Satellites  Hunting for Gravitational Wave Electromagnetic Counterparts  Probing Space-Time Quantum Foam  </vt:lpstr>
      <vt:lpstr>Two compelling (astro)-physical problems  for the next decades</vt:lpstr>
      <vt:lpstr>Presentazione di PowerPoint</vt:lpstr>
      <vt:lpstr>Presentazione di PowerPoint</vt:lpstr>
      <vt:lpstr>Presentazione di PowerPoint</vt:lpstr>
      <vt:lpstr>Long GRB:  BH collapse of a massive star </vt:lpstr>
      <vt:lpstr>Presentazione di PowerPoint</vt:lpstr>
      <vt:lpstr>Monte-Carlo simulations of a true long GRB</vt:lpstr>
      <vt:lpstr>Accuracy in delays from cross−correlation analysis</vt:lpstr>
      <vt:lpstr>Presentazione di PowerPoint</vt:lpstr>
      <vt:lpstr>Quantum Gravity  Minimal Length Hypotesis,  LIV and Dispersion Relation for photons in vacuo</vt:lpstr>
      <vt:lpstr>First and second order Dispersion Relation for photons in vacuo</vt:lpstr>
      <vt:lpstr>Dispersion Relation for photons in vacuo and Delays in travel time </vt:lpstr>
      <vt:lpstr>The Energy &amp; Redshift delay</vt:lpstr>
      <vt:lpstr>GRBs &amp; Quantum Gravity</vt:lpstr>
      <vt:lpstr>Location of GRBs  with fleets of satellites and redshifts </vt:lpstr>
      <vt:lpstr>MEANS: Moon-Earth Array of NanoSats</vt:lpstr>
      <vt:lpstr>GrailQuest: First Quantum-Gravity dedicated experiment</vt:lpstr>
      <vt:lpstr>GrailQuest selected for the 2019 Call for White Papers for the Voyage 2050 long term plan in the ESA Science Programme  </vt:lpstr>
      <vt:lpstr>HERMES Next Generation − OneWeb </vt:lpstr>
      <vt:lpstr>GrailQuest Next Generation − Starlink symbiont</vt:lpstr>
      <vt:lpstr>GrailQuest Next Generation − Kuiper System symbiont</vt:lpstr>
      <vt:lpstr>Presentazione di PowerPoint</vt:lpstr>
      <vt:lpstr>Presentazione personalizzata 1</vt:lpstr>
    </vt:vector>
  </TitlesOfParts>
  <Company>Università degli Studi di Cagliari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Quantum Clock:  a critical discussion on (space-)time</dc:title>
  <dc:creator>Luciano Burderi</dc:creator>
  <cp:lastModifiedBy>Luciano Burderi</cp:lastModifiedBy>
  <cp:revision>762</cp:revision>
  <cp:lastPrinted>2021-01-01T21:55:56Z</cp:lastPrinted>
  <dcterms:created xsi:type="dcterms:W3CDTF">2013-03-28T09:14:59Z</dcterms:created>
  <dcterms:modified xsi:type="dcterms:W3CDTF">2021-03-26T02:18:40Z</dcterms:modified>
</cp:coreProperties>
</file>