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g" ContentType="vide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39" r:id="rId1"/>
  </p:sldMasterIdLst>
  <p:notesMasterIdLst>
    <p:notesMasterId r:id="rId17"/>
  </p:notesMasterIdLst>
  <p:handoutMasterIdLst>
    <p:handoutMasterId r:id="rId18"/>
  </p:handoutMasterIdLst>
  <p:sldIdLst>
    <p:sldId id="256" r:id="rId2"/>
    <p:sldId id="1160" r:id="rId3"/>
    <p:sldId id="1162" r:id="rId4"/>
    <p:sldId id="311" r:id="rId5"/>
    <p:sldId id="1161" r:id="rId6"/>
    <p:sldId id="1082" r:id="rId7"/>
    <p:sldId id="323" r:id="rId8"/>
    <p:sldId id="1207" r:id="rId9"/>
    <p:sldId id="1122" r:id="rId10"/>
    <p:sldId id="269" r:id="rId11"/>
    <p:sldId id="1134" r:id="rId12"/>
    <p:sldId id="1146" r:id="rId13"/>
    <p:sldId id="1206" r:id="rId14"/>
    <p:sldId id="1128" r:id="rId15"/>
    <p:sldId id="114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zu-Ching Chang" initials="TCC" lastIdx="13" clrIdx="0">
    <p:extLst>
      <p:ext uri="{19B8F6BF-5375-455C-9EA6-DF929625EA0E}">
        <p15:presenceInfo xmlns:p15="http://schemas.microsoft.com/office/powerpoint/2012/main" userId="Tzu-Ching Ch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78"/>
    <p:restoredTop sz="96196"/>
  </p:normalViewPr>
  <p:slideViewPr>
    <p:cSldViewPr snapToGrid="0" snapToObjects="1">
      <p:cViewPr varScale="1">
        <p:scale>
          <a:sx n="124" d="100"/>
          <a:sy n="124" d="100"/>
        </p:scale>
        <p:origin x="192" y="3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6048A-E05A-234E-BAB6-216C87A0BB84}" type="datetimeFigureOut">
              <a:rPr lang="en-US" smtClean="0"/>
              <a:t>3/24/21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C8F7C-D324-EF41-91BD-0ACA3A8E8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020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4D155-921A-434D-8CDA-B46DCCD818F5}" type="datetimeFigureOut">
              <a:rPr lang="en-US" smtClean="0"/>
              <a:t>3/24/21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0F1B3-197E-2549-8066-277F12789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574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60F1B3-197E-2549-8066-277F127899A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44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2" name="Google Shape;832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SCORPIO on Gemini will go down to mag 24.4 (0.3 microJy) in imaging (S/N=3) and mag 20.7 (8.4 microJy) in spectroscopy (S/N=10, R~4000) in the J channel in a 30-minute integration; so we should be able to get a nice spectrum (and multi-color light curves) of several afterglows with some 8-10 meter class telescopes, and then go after the host galaxies with the ELTs and JWST</a:t>
            </a:r>
            <a:endParaRPr dirty="0"/>
          </a:p>
        </p:txBody>
      </p:sp>
      <p:sp>
        <p:nvSpPr>
          <p:cNvPr id="833" name="Google Shape;833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6053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6685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6177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8277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6" name="Google Shape;516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610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1556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6447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252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2" name="Google Shape;702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XCAT thresholds      LEXT thresholds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7σ &amp; &gt;50cts, P &gt;1e-10 &amp; &gt;5 counts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bkg=100 cts/s,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2-10 keV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568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Figure 1. 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Reionization histories predicted by integrating Equation (24) with a constant emission rate of ionizing photons per hydrogen atom, ⟨n ̇ ion ⟩/⟨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⟩ = 2.9 Gyr−1. Left panel: Average neutral fraction (1 − Q) of an IGM that recombines according to Equation (22) (solid curve) or Equation (23) (dashed curve). In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̄ ̄</a:t>
            </a:r>
            <a:b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both models the photon mean free path includes a contribution from the LLSs. The dotted line shows a model without LLSs and with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trec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trec,S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The curves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illustrate that the process of reionization is quite extended: even if it completes at redshift 6, the typical location in the IGM is 50% likely to be fully ionized already at z ∼ 8. The data points represent constraints on the ionization state of the IGM from: the Gunn-Peterson optical depth at 5 &lt; z &lt; 6.1 (red open circles, Fan et al. 2006), measurements of the Lyα forest opacity combined with hydrodynamical simulations (green triangles, Bolton &amp;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Haehnelt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2007), the dark pixel statistics at z = 5.6 and z = 5.9 (blue squares,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McGreer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 al. 2015), the gap/peak statistics at z = 6.32 (magenta square,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Gallerani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 al. 2008), the damping wing absorption profiles in the spectra of quasars at z = 6.3 (orange pentagon, Schroeder et al. 2013) and z = 7.1 (turquoise hexagon, Greig et al. 2017;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Mortlock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 al. 2011), the redshift-dependent prevalence of LAEs in narrow-band surveys at z = 7 and z = 8 (firebrick stars, Schenker et al. 2014) and their clustering properties at z = 6.6 (gold hexagon,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Ouchi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 al. 2010). The recent limit on the redshift at which ⟨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xHI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⟩ = 0.5, extracted from the </a:t>
            </a:r>
            <a:r>
              <a:rPr lang="en-US" sz="1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Planck 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CMB data (Planck Collaboration et al. 2016), is plotted as the green dot.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6" name="Google Shape;26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1288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9" name="Google Shape;789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 min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Tot: 6 min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XCAT”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Same technique as INTEGRAL IBIS and Swift BAT, but at lower energies.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Covers twice the sky area of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Swift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(1/3 of all-sky)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Lower-energy range to catch higher- redshift bursts (1–20 keV)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Improved position accuracy (30”)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Triggering software from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Swift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BAT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(LANL)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4862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7795F-370D-EC48-BA80-147E1413E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DEFCD-84DD-9345-A0B8-B73208D3B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48E1C-52DE-DF42-906C-742D19930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C68C0-AC6D-344B-A1C4-CFFE8F06CF14}" type="datetime1">
              <a:rPr lang="en-US" smtClean="0"/>
              <a:t>3/25/21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7077C-4794-8B40-A23C-7211C30BC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14CD-3839-EF4F-81DB-992A7D0061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365BEA-406E-C04A-B975-064BF37EF565}"/>
              </a:ext>
            </a:extLst>
          </p:cNvPr>
          <p:cNvSpPr txBox="1"/>
          <p:nvPr userDrawn="1"/>
        </p:nvSpPr>
        <p:spPr>
          <a:xfrm>
            <a:off x="0" y="6127234"/>
            <a:ext cx="1209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Gamow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66B455-424C-6F4E-AA9B-042EAF29E3A1}"/>
              </a:ext>
            </a:extLst>
          </p:cNvPr>
          <p:cNvCxnSpPr>
            <a:cxnSpLocks/>
            <a:stCxn id="7" idx="3"/>
          </p:cNvCxnSpPr>
          <p:nvPr userDrawn="1"/>
        </p:nvCxnSpPr>
        <p:spPr>
          <a:xfrm flipV="1">
            <a:off x="1209370" y="6298264"/>
            <a:ext cx="10287821" cy="13636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3895FE7D-9080-504D-B1DD-6AE994DD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 err="1"/>
              <a:t>newhite@gwu.edu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08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indent="-342900"/>
            <a:lvl2pPr marL="971550" indent="-400050"/>
            <a:lvl3pPr marL="1508760" indent="-48006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812370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146C4-C661-994E-8EA4-D6CF104A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017" y="6327"/>
            <a:ext cx="10192174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E0110-D0AA-A946-A339-C14920F85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A6BEB-CAC3-3D41-9ADD-628F9ADB3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DBCC-8EE1-A742-8DA1-6FCDA7CF4927}" type="datetime1">
              <a:rPr lang="en-US" smtClean="0"/>
              <a:t>3/25/21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A6FBA-DBA8-0444-B736-D774473B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14CD-3839-EF4F-81DB-992A7D0061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8D73A7-9569-1A41-A92F-1617E80C320A}"/>
              </a:ext>
            </a:extLst>
          </p:cNvPr>
          <p:cNvSpPr txBox="1"/>
          <p:nvPr userDrawn="1"/>
        </p:nvSpPr>
        <p:spPr>
          <a:xfrm>
            <a:off x="0" y="6127234"/>
            <a:ext cx="1209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Gamow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CF7DA8-F205-1B48-A615-09A744DE73D6}"/>
              </a:ext>
            </a:extLst>
          </p:cNvPr>
          <p:cNvCxnSpPr>
            <a:cxnSpLocks/>
            <a:stCxn id="7" idx="3"/>
          </p:cNvCxnSpPr>
          <p:nvPr userDrawn="1"/>
        </p:nvCxnSpPr>
        <p:spPr>
          <a:xfrm flipV="1">
            <a:off x="1209370" y="6298264"/>
            <a:ext cx="10287821" cy="13636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EAB06BFA-47F4-9D4F-ACAC-36C58C88D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err="1"/>
              <a:t>newhite@gwu.edu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733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B8C60-614C-7F48-951C-9DA2E157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6C687-C999-3343-B9BD-9204408C7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BF2C7-711C-F642-A7D5-0A5D816E3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58D6-E6F4-9B4E-8355-4EA263A65C2C}" type="datetime1">
              <a:rPr lang="en-US" smtClean="0"/>
              <a:t>3/25/21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62C5E-E0EC-1341-9122-57F97D6F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14CD-3839-EF4F-81DB-992A7D0061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12FBA-6A08-C145-9616-8D21EC9BD398}"/>
              </a:ext>
            </a:extLst>
          </p:cNvPr>
          <p:cNvSpPr txBox="1"/>
          <p:nvPr userDrawn="1"/>
        </p:nvSpPr>
        <p:spPr>
          <a:xfrm>
            <a:off x="0" y="6127234"/>
            <a:ext cx="1209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Gamow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2DF34C-0162-7B41-93E5-118873F14058}"/>
              </a:ext>
            </a:extLst>
          </p:cNvPr>
          <p:cNvCxnSpPr>
            <a:cxnSpLocks/>
            <a:stCxn id="7" idx="3"/>
          </p:cNvCxnSpPr>
          <p:nvPr userDrawn="1"/>
        </p:nvCxnSpPr>
        <p:spPr>
          <a:xfrm flipV="1">
            <a:off x="1209370" y="6298264"/>
            <a:ext cx="10287821" cy="13636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FB072C3E-804C-F24F-9A51-2B7EC27E7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err="1"/>
              <a:t>newhite@gwu.edu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037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29F86-AF24-6F43-94FC-7322CF29B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1F3CBD-FED7-B542-A838-A69F505E4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7FAD38-B806-5A42-B517-67091BD59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0E52A-FF80-704B-BA3A-E5C07033FF03}" type="datetime1">
              <a:rPr lang="en-US" smtClean="0"/>
              <a:t>3/25/21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71DCD-66C0-004A-9E76-0410CBF61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14CD-3839-EF4F-81DB-992A7D0061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51E637-12D3-E843-8A22-1CC22A76F6EB}"/>
              </a:ext>
            </a:extLst>
          </p:cNvPr>
          <p:cNvSpPr txBox="1"/>
          <p:nvPr userDrawn="1"/>
        </p:nvSpPr>
        <p:spPr>
          <a:xfrm>
            <a:off x="0" y="6127234"/>
            <a:ext cx="1209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Gamow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5278A7-23B4-1D4D-817F-840B9D18E45E}"/>
              </a:ext>
            </a:extLst>
          </p:cNvPr>
          <p:cNvCxnSpPr>
            <a:cxnSpLocks/>
            <a:stCxn id="8" idx="3"/>
          </p:cNvCxnSpPr>
          <p:nvPr userDrawn="1"/>
        </p:nvCxnSpPr>
        <p:spPr>
          <a:xfrm flipV="1">
            <a:off x="1209370" y="6298264"/>
            <a:ext cx="10287821" cy="13636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99673152-096C-CA40-A100-A4A612064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err="1"/>
              <a:t>newhite@gwu.edu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74CFC04-F047-D949-860F-673CB7E5A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017" y="6327"/>
            <a:ext cx="10192174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21520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2A09F-DF7E-534F-B721-D452EA73F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B8C985-ADAB-A44A-A07A-954D242C6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4FA23C-3440-1541-A788-B8425B3601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57E505-13A0-C749-934F-5EBB9D0D97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AAB3B1-8412-5C4E-B0D3-350B651D6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2FE7-3B9F-1942-AA43-B94DDA23AB05}" type="datetime1">
              <a:rPr lang="en-US" smtClean="0"/>
              <a:t>3/25/21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E0134E-903F-5244-AAE9-5E0E4C460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err="1"/>
              <a:t>newhite@gwu.edu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D99D57-B87A-8F4B-8471-3B6315986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14CD-3839-EF4F-81DB-992A7D0061C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81D16-DC5E-2747-B0F9-B809B13A6C94}"/>
              </a:ext>
            </a:extLst>
          </p:cNvPr>
          <p:cNvSpPr txBox="1"/>
          <p:nvPr userDrawn="1"/>
        </p:nvSpPr>
        <p:spPr>
          <a:xfrm>
            <a:off x="0" y="6127234"/>
            <a:ext cx="1209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Gamow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BE84ED-295D-2A4B-BBCD-DB104E2A4EED}"/>
              </a:ext>
            </a:extLst>
          </p:cNvPr>
          <p:cNvCxnSpPr>
            <a:cxnSpLocks/>
            <a:stCxn id="10" idx="3"/>
          </p:cNvCxnSpPr>
          <p:nvPr userDrawn="1"/>
        </p:nvCxnSpPr>
        <p:spPr>
          <a:xfrm flipV="1">
            <a:off x="1209370" y="6298264"/>
            <a:ext cx="10287821" cy="13636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DE927FCC-BF40-714C-B2DF-FF004B859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017" y="6327"/>
            <a:ext cx="10192174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6607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5F400C-D92D-5544-BD1B-CEF75DCBE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75CA6-1178-8645-8CEF-B4580C6EF962}" type="datetime1">
              <a:rPr lang="en-US" smtClean="0"/>
              <a:t>3/25/21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E4F1EF-2361-7942-8B16-2787F3146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14CD-3839-EF4F-81DB-992A7D0061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219BB3-40D4-4D4F-B71C-A941BABC2C33}"/>
              </a:ext>
            </a:extLst>
          </p:cNvPr>
          <p:cNvSpPr txBox="1"/>
          <p:nvPr userDrawn="1"/>
        </p:nvSpPr>
        <p:spPr>
          <a:xfrm>
            <a:off x="0" y="6127234"/>
            <a:ext cx="1209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Gamow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81BCC4-84B6-124C-9D01-F35A87DCD6E9}"/>
              </a:ext>
            </a:extLst>
          </p:cNvPr>
          <p:cNvCxnSpPr>
            <a:cxnSpLocks/>
            <a:stCxn id="6" idx="3"/>
          </p:cNvCxnSpPr>
          <p:nvPr userDrawn="1"/>
        </p:nvCxnSpPr>
        <p:spPr>
          <a:xfrm flipV="1">
            <a:off x="1209370" y="6298264"/>
            <a:ext cx="10287821" cy="13636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1254B5-B28F-2541-9611-CD6729A5E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algn="ctr"/>
            <a:r>
              <a:rPr lang="en-US" dirty="0" err="1"/>
              <a:t>newhite@gwu.edu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848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564B0C-7B0E-2A49-9B21-9EBDBF79D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B74EE-1690-5244-AD77-47698BBD6BFC}" type="datetime1">
              <a:rPr lang="en-US" smtClean="0"/>
              <a:t>3/25/21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C8166-F6EB-0745-810C-00A06E783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14CD-3839-EF4F-81DB-992A7D0061C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C90E7B-3161-5B42-9896-375AFE67F570}"/>
              </a:ext>
            </a:extLst>
          </p:cNvPr>
          <p:cNvSpPr txBox="1"/>
          <p:nvPr userDrawn="1"/>
        </p:nvSpPr>
        <p:spPr>
          <a:xfrm>
            <a:off x="0" y="6127234"/>
            <a:ext cx="1209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Gamow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8859EB-06F0-5444-BBE0-DBA8BB67396D}"/>
              </a:ext>
            </a:extLst>
          </p:cNvPr>
          <p:cNvCxnSpPr>
            <a:cxnSpLocks/>
            <a:stCxn id="5" idx="3"/>
          </p:cNvCxnSpPr>
          <p:nvPr userDrawn="1"/>
        </p:nvCxnSpPr>
        <p:spPr>
          <a:xfrm flipV="1">
            <a:off x="1209370" y="6298264"/>
            <a:ext cx="10287821" cy="13636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62E45F30-E0F4-4347-B681-133DAD6BA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algn="ctr"/>
            <a:r>
              <a:rPr lang="en-US" dirty="0" err="1"/>
              <a:t>newhite@gwu.edu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191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E06D6-D30C-744A-8AFE-58DEBC7A6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17F1C-780E-8F42-A79B-33F60FF34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A836C9-5989-F548-AA5C-09657E0DC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8AA9E-1BAA-194C-AC93-6922128FD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4F182-C7A8-8342-A39B-7695E327E7B4}" type="datetime1">
              <a:rPr lang="en-US" smtClean="0"/>
              <a:t>3/25/21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8C484-5D91-4D47-B087-7FECD6BE7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14CD-3839-EF4F-81DB-992A7D0061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8611CC-4B1A-8D46-8C02-B3E4AC2E6F32}"/>
              </a:ext>
            </a:extLst>
          </p:cNvPr>
          <p:cNvSpPr txBox="1"/>
          <p:nvPr userDrawn="1"/>
        </p:nvSpPr>
        <p:spPr>
          <a:xfrm>
            <a:off x="0" y="6127234"/>
            <a:ext cx="1209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Gamow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A05327-8985-4241-A8C0-4DACA26CADA0}"/>
              </a:ext>
            </a:extLst>
          </p:cNvPr>
          <p:cNvCxnSpPr>
            <a:cxnSpLocks/>
            <a:stCxn id="8" idx="3"/>
          </p:cNvCxnSpPr>
          <p:nvPr userDrawn="1"/>
        </p:nvCxnSpPr>
        <p:spPr>
          <a:xfrm flipV="1">
            <a:off x="1209370" y="6298264"/>
            <a:ext cx="10287821" cy="13636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53850002-2F01-B149-8CE0-7F8BB96F3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algn="ctr"/>
            <a:r>
              <a:rPr lang="en-US" dirty="0" err="1"/>
              <a:t>newhite@gwu.edu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8791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12FCE-0F2B-9947-AAA2-6511013F3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5CAB01-BE87-CC47-BC0C-CF0B610F7E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94253F-F6F6-4C46-B2EE-57DEE49D4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51D561-EA1B-6941-B2C1-A4C34896A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28602-DCE8-7047-815D-129F061B35D9}" type="datetime1">
              <a:rPr lang="en-US" smtClean="0"/>
              <a:t>3/25/21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00099-F739-9D4F-9E2B-A6EC12934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14CD-3839-EF4F-81DB-992A7D0061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F42690-47C7-2D49-B8D0-366E66266B64}"/>
              </a:ext>
            </a:extLst>
          </p:cNvPr>
          <p:cNvSpPr txBox="1"/>
          <p:nvPr userDrawn="1"/>
        </p:nvSpPr>
        <p:spPr>
          <a:xfrm>
            <a:off x="0" y="6127234"/>
            <a:ext cx="1209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latin typeface="Gill Sans Ultra Bold" charset="0"/>
                <a:ea typeface="Gill Sans Ultra Bold" charset="0"/>
                <a:cs typeface="Gill Sans Ultra Bold" charset="0"/>
              </a:rPr>
              <a:t>Gamow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D0631D-3105-BF43-928B-328F94704630}"/>
              </a:ext>
            </a:extLst>
          </p:cNvPr>
          <p:cNvCxnSpPr>
            <a:cxnSpLocks/>
            <a:stCxn id="8" idx="3"/>
          </p:cNvCxnSpPr>
          <p:nvPr userDrawn="1"/>
        </p:nvCxnSpPr>
        <p:spPr>
          <a:xfrm flipV="1">
            <a:off x="1209370" y="6298264"/>
            <a:ext cx="10287821" cy="13636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741699D1-BA8C-C64C-A152-2EE45C061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algn="ctr"/>
            <a:r>
              <a:rPr lang="en-US" dirty="0" err="1"/>
              <a:t>newhite@gwu.edu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967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CF45EF-83A1-984C-ABB6-26FF11397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68C70-7794-2848-AC7B-61A87FEDC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C6576-3963-A345-A019-72518685D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4222C-CB7D-2C4F-B9C5-F9D0F8E88121}" type="datetime1">
              <a:rPr lang="en-US" smtClean="0"/>
              <a:t>3/24/21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24DD5-7A6E-D141-8A54-2251CF67B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014CD-3839-EF4F-81DB-992A7D0061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36E98851-1EBE-FA40-9E9E-523034D7CB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Proprietary to Gamow Team</a:t>
            </a:r>
          </a:p>
        </p:txBody>
      </p:sp>
    </p:spTree>
    <p:extLst>
      <p:ext uri="{BB962C8B-B14F-4D97-AF65-F5344CB8AC3E}">
        <p14:creationId xmlns:p14="http://schemas.microsoft.com/office/powerpoint/2010/main" val="3414254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242" r:id="rId3"/>
    <p:sldLayoutId id="2147484243" r:id="rId4"/>
    <p:sldLayoutId id="2147484244" r:id="rId5"/>
    <p:sldLayoutId id="2147484245" r:id="rId6"/>
    <p:sldLayoutId id="2147484246" r:id="rId7"/>
    <p:sldLayoutId id="2147484247" r:id="rId8"/>
    <p:sldLayoutId id="2147484248" r:id="rId9"/>
    <p:sldLayoutId id="2147484250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6.png"/><Relationship Id="rId7" Type="http://schemas.openxmlformats.org/officeDocument/2006/relationships/image" Target="../media/image4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8.png"/><Relationship Id="rId10" Type="http://schemas.openxmlformats.org/officeDocument/2006/relationships/image" Target="../media/image13.png"/><Relationship Id="rId4" Type="http://schemas.openxmlformats.org/officeDocument/2006/relationships/image" Target="../media/image47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jpe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tiff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ctrTitle"/>
          </p:nvPr>
        </p:nvSpPr>
        <p:spPr>
          <a:xfrm>
            <a:off x="203403" y="1874515"/>
            <a:ext cx="1099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i="1" dirty="0">
                <a:solidFill>
                  <a:schemeClr val="bg1"/>
                </a:solidFill>
              </a:rPr>
              <a:t>The Gamow Explorer</a:t>
            </a:r>
            <a:endParaRPr lang="en-US" sz="2800" b="1" i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03" y="2655899"/>
            <a:ext cx="5762563" cy="1364531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</a:rPr>
              <a:t>Nicholas E. White</a:t>
            </a:r>
          </a:p>
          <a:p>
            <a:pPr algn="l"/>
            <a:r>
              <a:rPr lang="en-US" sz="2400" b="1" dirty="0">
                <a:solidFill>
                  <a:schemeClr val="bg1"/>
                </a:solidFill>
              </a:rPr>
              <a:t>The George Washington University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October 28, 2020</a:t>
            </a:r>
          </a:p>
          <a:p>
            <a:pPr algn="l"/>
            <a:r>
              <a:rPr lang="en-US" sz="2400" dirty="0" err="1">
                <a:solidFill>
                  <a:schemeClr val="bg1"/>
                </a:solidFill>
              </a:rPr>
              <a:t>newhite@gwu.edu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14CD-3839-EF4F-81DB-992A7D0061C8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BD1475-0856-4848-9C6A-05A02C02EEBC}"/>
              </a:ext>
            </a:extLst>
          </p:cNvPr>
          <p:cNvSpPr txBox="1"/>
          <p:nvPr/>
        </p:nvSpPr>
        <p:spPr>
          <a:xfrm>
            <a:off x="215635" y="5002485"/>
            <a:ext cx="6174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A proposal for MIDEX 2021 </a:t>
            </a:r>
          </a:p>
          <a:p>
            <a:r>
              <a:rPr lang="en-US" sz="2400" i="1" dirty="0">
                <a:solidFill>
                  <a:schemeClr val="bg1"/>
                </a:solidFill>
              </a:rPr>
              <a:t>Cost cap $290M plus launch</a:t>
            </a:r>
          </a:p>
          <a:p>
            <a:r>
              <a:rPr lang="en-US" sz="2400" i="1" dirty="0">
                <a:solidFill>
                  <a:schemeClr val="bg1"/>
                </a:solidFill>
              </a:rPr>
              <a:t>If successful Launch 2028</a:t>
            </a:r>
          </a:p>
        </p:txBody>
      </p:sp>
      <p:pic>
        <p:nvPicPr>
          <p:cNvPr id="9" name="Picture 8" descr="JPL-logo_Stacked_RedBlack-RGB_small_040615.eps">
            <a:extLst>
              <a:ext uri="{FF2B5EF4-FFF2-40B4-BE49-F238E27FC236}">
                <a16:creationId xmlns:a16="http://schemas.microsoft.com/office/drawing/2014/main" id="{7410510B-792C-6447-BD5C-1C986F5234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678"/>
          <a:stretch/>
        </p:blipFill>
        <p:spPr>
          <a:xfrm>
            <a:off x="10083075" y="313171"/>
            <a:ext cx="1959955" cy="507710"/>
          </a:xfrm>
          <a:prstGeom prst="rect">
            <a:avLst/>
          </a:prstGeom>
        </p:spPr>
      </p:pic>
      <p:pic>
        <p:nvPicPr>
          <p:cNvPr id="10" name="Google Shape;126;p3">
            <a:extLst>
              <a:ext uri="{FF2B5EF4-FFF2-40B4-BE49-F238E27FC236}">
                <a16:creationId xmlns:a16="http://schemas.microsoft.com/office/drawing/2014/main" id="{370BE028-402A-0F4A-AE97-26C628598F3A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635" y="214456"/>
            <a:ext cx="858092" cy="8100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9B2A53-4169-2C4F-99C9-B93FAF375A8F}"/>
              </a:ext>
            </a:extLst>
          </p:cNvPr>
          <p:cNvSpPr txBox="1"/>
          <p:nvPr/>
        </p:nvSpPr>
        <p:spPr>
          <a:xfrm>
            <a:off x="8610600" y="4239208"/>
            <a:ext cx="354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Mission named in honor of George Gamow who was a Professor at GWU from 1934 to 1954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2D79894-EF5C-F14C-98B7-6C051AE6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669" y="1803118"/>
            <a:ext cx="3201928" cy="243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553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4"/>
          <p:cNvSpPr txBox="1">
            <a:spLocks noGrp="1"/>
          </p:cNvSpPr>
          <p:nvPr>
            <p:ph type="title" idx="4294967295"/>
          </p:nvPr>
        </p:nvSpPr>
        <p:spPr>
          <a:xfrm>
            <a:off x="1688840" y="0"/>
            <a:ext cx="1025976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000"/>
            </a:pPr>
            <a:r>
              <a:rPr lang="en-US" sz="2800" dirty="0">
                <a:sym typeface="Calibri"/>
              </a:rPr>
              <a:t>Determine </a:t>
            </a:r>
            <a:r>
              <a:rPr lang="en-US" sz="2800" dirty="0"/>
              <a:t>the timeline and sources of reionization</a:t>
            </a:r>
            <a:endParaRPr sz="2800" b="1" dirty="0"/>
          </a:p>
        </p:txBody>
      </p:sp>
      <p:sp>
        <p:nvSpPr>
          <p:cNvPr id="270" name="Google Shape;270;p1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74" name="Google Shape;274;p14"/>
          <p:cNvSpPr/>
          <p:nvPr/>
        </p:nvSpPr>
        <p:spPr>
          <a:xfrm>
            <a:off x="258278" y="45405"/>
            <a:ext cx="1280158" cy="1280158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B0104821-06C3-D449-AF35-70AF9B32DF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20905"/>
          </a:xfrm>
        </p:spPr>
        <p:txBody>
          <a:bodyPr/>
          <a:lstStyle/>
          <a:p>
            <a:fld id="{0BCFC67C-39CA-2E43-936F-3B91922B9669}" type="datetime1">
              <a:rPr lang="en-US" smtClean="0"/>
              <a:t>3/26/21</a:t>
            </a:fld>
            <a:endParaRPr lang="en-US" dirty="0"/>
          </a:p>
        </p:txBody>
      </p:sp>
      <p:sp>
        <p:nvSpPr>
          <p:cNvPr id="13" name="Google Shape;525;p33">
            <a:extLst>
              <a:ext uri="{FF2B5EF4-FFF2-40B4-BE49-F238E27FC236}">
                <a16:creationId xmlns:a16="http://schemas.microsoft.com/office/drawing/2014/main" id="{D69F5FC1-2924-7B44-8ADF-4B8EBCF10BB5}"/>
              </a:ext>
            </a:extLst>
          </p:cNvPr>
          <p:cNvSpPr txBox="1"/>
          <p:nvPr/>
        </p:nvSpPr>
        <p:spPr>
          <a:xfrm>
            <a:off x="595643" y="1543535"/>
            <a:ext cx="6223078" cy="10156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Gamow Explorer together with &gt;8m telescopes (ground and space) will measure the IGM neutral fraction </a:t>
            </a:r>
            <a:r>
              <a:rPr lang="en-US" sz="2000" i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000" i="1" baseline="-25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to constrain the timeline of reionization at high redshift</a:t>
            </a:r>
            <a:endParaRPr dirty="0"/>
          </a:p>
        </p:txBody>
      </p:sp>
      <p:sp>
        <p:nvSpPr>
          <p:cNvPr id="14" name="Google Shape;271;p14">
            <a:extLst>
              <a:ext uri="{FF2B5EF4-FFF2-40B4-BE49-F238E27FC236}">
                <a16:creationId xmlns:a16="http://schemas.microsoft.com/office/drawing/2014/main" id="{0AD25607-FC54-6D4C-AF0E-B7E159C923DF}"/>
              </a:ext>
            </a:extLst>
          </p:cNvPr>
          <p:cNvSpPr txBox="1"/>
          <p:nvPr/>
        </p:nvSpPr>
        <p:spPr>
          <a:xfrm>
            <a:off x="595643" y="2864559"/>
            <a:ext cx="6223078" cy="29546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Reionization history Fischer matrix forecasts for 20 GRB z&gt;6 sightlines Incorporate expected GRB redshift distribution </a:t>
            </a:r>
            <a:r>
              <a:rPr lang="en-US" dirty="0" err="1">
                <a:solidFill>
                  <a:schemeClr val="bg1"/>
                </a:solidFill>
              </a:rPr>
              <a:t>dN</a:t>
            </a:r>
            <a:r>
              <a:rPr lang="en-US" baseline="-25000" dirty="0" err="1">
                <a:solidFill>
                  <a:schemeClr val="bg1"/>
                </a:solidFill>
              </a:rPr>
              <a:t>GRB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dz</a:t>
            </a:r>
            <a:r>
              <a:rPr lang="en-US" dirty="0">
                <a:solidFill>
                  <a:schemeClr val="bg1"/>
                </a:solidFill>
              </a:rPr>
              <a:t> following SFRD (</a:t>
            </a:r>
            <a:r>
              <a:rPr lang="en-US" dirty="0" err="1">
                <a:solidFill>
                  <a:schemeClr val="bg1"/>
                </a:solidFill>
              </a:rPr>
              <a:t>Lidz</a:t>
            </a:r>
            <a:r>
              <a:rPr lang="en-US" dirty="0">
                <a:solidFill>
                  <a:schemeClr val="bg1"/>
                </a:solidFill>
              </a:rPr>
              <a:t> et al in preparation)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Includes distribution of ionized bubble sizes L vs. </a:t>
            </a:r>
            <a:r>
              <a:rPr lang="en-US" sz="1600" i="1" dirty="0">
                <a:solidFill>
                  <a:schemeClr val="bg1"/>
                </a:solidFill>
              </a:rPr>
              <a:t>z</a:t>
            </a:r>
            <a:r>
              <a:rPr lang="en-US" sz="1600" dirty="0">
                <a:solidFill>
                  <a:schemeClr val="bg1"/>
                </a:solidFill>
              </a:rPr>
              <a:t> around GRB hosts from reionization simulations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Distribution of DLA galaxy column density N</a:t>
            </a:r>
            <a:r>
              <a:rPr lang="en-US" sz="1600" baseline="-25000" dirty="0">
                <a:solidFill>
                  <a:schemeClr val="bg1"/>
                </a:solidFill>
              </a:rPr>
              <a:t>HI </a:t>
            </a:r>
            <a:r>
              <a:rPr lang="en-US" sz="1600" dirty="0">
                <a:solidFill>
                  <a:schemeClr val="bg1"/>
                </a:solidFill>
              </a:rPr>
              <a:t>from GRB observations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Spectral signal to noise ratio of spectroscopy of 20 at R=3,000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Error bars on X</a:t>
            </a:r>
            <a:r>
              <a:rPr lang="en-US" sz="1600" baseline="-25000" dirty="0">
                <a:solidFill>
                  <a:schemeClr val="bg1"/>
                </a:solidFill>
              </a:rPr>
              <a:t>HI</a:t>
            </a:r>
            <a:r>
              <a:rPr lang="en-US" sz="1600" dirty="0">
                <a:solidFill>
                  <a:schemeClr val="bg1"/>
                </a:solidFill>
              </a:rPr>
              <a:t> marginalize over degenerate parameters L and N</a:t>
            </a:r>
            <a:r>
              <a:rPr lang="en-US" sz="1600" baseline="-25000" dirty="0">
                <a:solidFill>
                  <a:schemeClr val="bg1"/>
                </a:solidFill>
              </a:rPr>
              <a:t>HI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z</a:t>
            </a:r>
            <a:r>
              <a:rPr lang="en-US" dirty="0">
                <a:solidFill>
                  <a:schemeClr val="bg1"/>
                </a:solidFill>
              </a:rPr>
              <a:t> &gt; 8 is the sweet spot for GRBs (where QSOs are rare)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C51535C-D287-944F-B97B-ACE34C40C48D}"/>
              </a:ext>
            </a:extLst>
          </p:cNvPr>
          <p:cNvGrpSpPr/>
          <p:nvPr/>
        </p:nvGrpSpPr>
        <p:grpSpPr>
          <a:xfrm>
            <a:off x="7088848" y="1687373"/>
            <a:ext cx="4569153" cy="3986819"/>
            <a:chOff x="7331882" y="1543535"/>
            <a:chExt cx="4569153" cy="3986819"/>
          </a:xfrm>
        </p:grpSpPr>
        <p:pic>
          <p:nvPicPr>
            <p:cNvPr id="2050" name="Picture 2" descr="Image">
              <a:extLst>
                <a:ext uri="{FF2B5EF4-FFF2-40B4-BE49-F238E27FC236}">
                  <a16:creationId xmlns:a16="http://schemas.microsoft.com/office/drawing/2014/main" id="{964CE95C-8BDA-8141-9BC5-BB865B347F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1882" y="1543535"/>
              <a:ext cx="4569153" cy="3986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Google Shape;525;p33">
              <a:extLst>
                <a:ext uri="{FF2B5EF4-FFF2-40B4-BE49-F238E27FC236}">
                  <a16:creationId xmlns:a16="http://schemas.microsoft.com/office/drawing/2014/main" id="{822AB316-5208-CB44-BE57-8AD215F6EA8C}"/>
                </a:ext>
              </a:extLst>
            </p:cNvPr>
            <p:cNvSpPr txBox="1"/>
            <p:nvPr/>
          </p:nvSpPr>
          <p:spPr>
            <a:xfrm>
              <a:off x="8745311" y="3986675"/>
              <a:ext cx="2608489" cy="584735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i="1" dirty="0">
                  <a:ln w="9525">
                    <a:noFill/>
                  </a:ln>
                  <a:latin typeface="Calibri"/>
                  <a:ea typeface="Calibri"/>
                  <a:cs typeface="Calibri"/>
                  <a:sym typeface="Calibri"/>
                </a:rPr>
                <a:t>Preliminary GRB forecast (</a:t>
              </a:r>
              <a:r>
                <a:rPr lang="en-US" sz="1600" i="1" dirty="0" err="1">
                  <a:ln w="9525">
                    <a:noFill/>
                  </a:ln>
                  <a:latin typeface="Calibri"/>
                  <a:ea typeface="Calibri"/>
                  <a:cs typeface="Calibri"/>
                  <a:sym typeface="Calibri"/>
                </a:rPr>
                <a:t>Lidz</a:t>
              </a:r>
              <a:r>
                <a:rPr lang="en-US" sz="1600" i="1" dirty="0">
                  <a:ln w="9525">
                    <a:noFill/>
                  </a:ln>
                  <a:latin typeface="Calibri"/>
                  <a:ea typeface="Calibri"/>
                  <a:cs typeface="Calibri"/>
                  <a:sym typeface="Calibri"/>
                </a:rPr>
                <a:t>, Chang, </a:t>
              </a:r>
              <a:r>
                <a:rPr lang="en-US" sz="1600" i="1" dirty="0" err="1">
                  <a:ln w="9525">
                    <a:noFill/>
                  </a:ln>
                  <a:latin typeface="Calibri"/>
                  <a:ea typeface="Calibri"/>
                  <a:cs typeface="Calibri"/>
                  <a:sym typeface="Calibri"/>
                </a:rPr>
                <a:t>Hennawi</a:t>
              </a:r>
              <a:r>
                <a:rPr lang="en-US" sz="1600" i="1" dirty="0">
                  <a:ln w="9525">
                    <a:noFill/>
                  </a:ln>
                  <a:latin typeface="Calibri"/>
                  <a:ea typeface="Calibri"/>
                  <a:cs typeface="Calibri"/>
                  <a:sym typeface="Calibri"/>
                </a:rPr>
                <a:t>  et al)</a:t>
              </a:r>
              <a:endParaRPr sz="1200" i="1" dirty="0">
                <a:ln w="9525"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6597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CB8E8-FC41-A347-B67E-7CFB61A68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32B98-9513-CD49-9FF5-80A2E4B15638}" type="datetime1">
              <a:rPr lang="en-US" smtClean="0"/>
              <a:pPr/>
              <a:t>3/25/21</a:t>
            </a:fld>
            <a:endParaRPr lang="en-US" dirty="0"/>
          </a:p>
        </p:txBody>
      </p:sp>
      <p:sp>
        <p:nvSpPr>
          <p:cNvPr id="794" name="Google Shape;794;p60"/>
          <p:cNvSpPr txBox="1"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3CC014CD-3839-EF4F-81DB-992A7D0061C8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  <p:sp>
        <p:nvSpPr>
          <p:cNvPr id="792" name="Google Shape;792;p60"/>
          <p:cNvSpPr txBox="1">
            <a:spLocks noGrp="1"/>
          </p:cNvSpPr>
          <p:nvPr>
            <p:ph type="title" idx="4294967295"/>
          </p:nvPr>
        </p:nvSpPr>
        <p:spPr>
          <a:xfrm>
            <a:off x="1676400" y="354013"/>
            <a:ext cx="10515600" cy="78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dirty="0"/>
              <a:t>Lobster Eye X-ray Telescope (LEXT)</a:t>
            </a:r>
            <a:endParaRPr sz="3600" dirty="0"/>
          </a:p>
        </p:txBody>
      </p:sp>
      <p:sp>
        <p:nvSpPr>
          <p:cNvPr id="793" name="Google Shape;793;p60"/>
          <p:cNvSpPr txBox="1">
            <a:spLocks noGrp="1"/>
          </p:cNvSpPr>
          <p:nvPr>
            <p:ph type="body" idx="4294967295"/>
          </p:nvPr>
        </p:nvSpPr>
        <p:spPr>
          <a:xfrm>
            <a:off x="457200" y="1441450"/>
            <a:ext cx="5049545" cy="4770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ts val="1850"/>
              <a:buNone/>
            </a:pPr>
            <a:r>
              <a:rPr lang="en-US" sz="1850" dirty="0"/>
              <a:t>Micro channel plate optics on a spherical frame provide wide field of view X-ray telescope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50"/>
              <a:buNone/>
            </a:pPr>
            <a:r>
              <a:rPr lang="en-US" sz="1850" dirty="0"/>
              <a:t>(Wayne Baumgartner, Nick Thomas MSFC, Charly Feldman, Paul O’Brien University of Leicester)</a:t>
            </a:r>
            <a:endParaRPr dirty="0"/>
          </a:p>
          <a:p>
            <a:pPr marL="68580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65"/>
              <a:buChar char="•"/>
            </a:pPr>
            <a:r>
              <a:rPr lang="en-US" sz="1665" dirty="0"/>
              <a:t>1358 sq deg in two modules (18.5x36.9 deg each module)</a:t>
            </a:r>
            <a:endParaRPr dirty="0"/>
          </a:p>
          <a:p>
            <a:pPr marL="68580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65"/>
              <a:buChar char="•"/>
            </a:pPr>
            <a:r>
              <a:rPr lang="en-US" sz="1665" dirty="0"/>
              <a:t>0.5 to 5 </a:t>
            </a:r>
            <a:r>
              <a:rPr lang="en-US" sz="1665" dirty="0" err="1"/>
              <a:t>keV</a:t>
            </a:r>
            <a:endParaRPr dirty="0"/>
          </a:p>
          <a:p>
            <a:pPr marL="68580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65"/>
              <a:buChar char="•"/>
            </a:pPr>
            <a:r>
              <a:rPr lang="en-US" sz="1665" dirty="0"/>
              <a:t>7 arc minute PSF, localization 1-2 arc min</a:t>
            </a:r>
            <a:endParaRPr dirty="0"/>
          </a:p>
          <a:p>
            <a:pPr marL="68580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65"/>
              <a:buChar char="•"/>
            </a:pPr>
            <a:r>
              <a:rPr lang="en-US" sz="1665" dirty="0"/>
              <a:t>Heritage: </a:t>
            </a:r>
            <a:r>
              <a:rPr lang="en-US" sz="1665" dirty="0" err="1"/>
              <a:t>BepiColombo</a:t>
            </a:r>
            <a:r>
              <a:rPr lang="en-US" sz="1665" dirty="0"/>
              <a:t>, SVOM, SMILE</a:t>
            </a:r>
            <a:endParaRPr lang="en-US" sz="185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850"/>
              <a:buNone/>
            </a:pPr>
            <a:r>
              <a:rPr lang="en-US" sz="1850" dirty="0"/>
              <a:t>Focal planes are array of CCD chips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850"/>
              <a:buNone/>
            </a:pPr>
            <a:r>
              <a:rPr lang="en-US" sz="1850" dirty="0"/>
              <a:t>(Mark </a:t>
            </a:r>
            <a:r>
              <a:rPr lang="en-US" sz="1850" dirty="0" err="1"/>
              <a:t>Bautz</a:t>
            </a:r>
            <a:r>
              <a:rPr lang="en-US" sz="1850" dirty="0"/>
              <a:t>, Catherine Grant  MIT/LL)</a:t>
            </a:r>
            <a:endParaRPr sz="1850" dirty="0"/>
          </a:p>
          <a:p>
            <a:pPr marL="68580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65"/>
              <a:buChar char="•"/>
            </a:pPr>
            <a:r>
              <a:rPr lang="en-US" sz="1665" dirty="0"/>
              <a:t>Each detector 5 x 5 cm </a:t>
            </a:r>
            <a:endParaRPr dirty="0"/>
          </a:p>
          <a:p>
            <a:pPr marL="68580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65"/>
              <a:buChar char="•"/>
            </a:pPr>
            <a:r>
              <a:rPr lang="en-US" sz="1665" dirty="0"/>
              <a:t>Focal plane for each module is 2 x 4 detectors</a:t>
            </a:r>
            <a:endParaRPr dirty="0"/>
          </a:p>
          <a:p>
            <a:pPr marL="68580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65"/>
              <a:buChar char="•"/>
            </a:pPr>
            <a:r>
              <a:rPr lang="en-US" sz="1665" dirty="0"/>
              <a:t>Heritage: ASCA, Chandra, Suzaku, TESS</a:t>
            </a:r>
            <a:endParaRPr sz="1480" dirty="0"/>
          </a:p>
        </p:txBody>
      </p:sp>
      <p:pic>
        <p:nvPicPr>
          <p:cNvPr id="795" name="Google Shape;795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9070" y="4146905"/>
            <a:ext cx="3285730" cy="1828420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60"/>
          <p:cNvSpPr txBox="1"/>
          <p:nvPr/>
        </p:nvSpPr>
        <p:spPr>
          <a:xfrm>
            <a:off x="8610600" y="5975325"/>
            <a:ext cx="18031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 shaped PSF</a:t>
            </a:r>
            <a:endParaRPr dirty="0"/>
          </a:p>
        </p:txBody>
      </p:sp>
      <p:sp>
        <p:nvSpPr>
          <p:cNvPr id="797" name="Google Shape;797;p60"/>
          <p:cNvSpPr/>
          <p:nvPr/>
        </p:nvSpPr>
        <p:spPr>
          <a:xfrm>
            <a:off x="148970" y="184878"/>
            <a:ext cx="1097280" cy="1097280"/>
          </a:xfrm>
          <a:prstGeom prst="ellipse">
            <a:avLst/>
          </a:prstGeom>
          <a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88D4D9-3265-5F48-8E76-D8508A5E51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2903" y="4224359"/>
            <a:ext cx="2464805" cy="16499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410C91-FF79-C647-A5FB-D243B27AA0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492" y="2109168"/>
            <a:ext cx="2607628" cy="1971271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F3C0921-BC66-C143-A6B4-422E4F40C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375" y="1282158"/>
            <a:ext cx="2614320" cy="279828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62D9D8-DFB4-7D44-883B-8F8217A5DE0F}"/>
              </a:ext>
            </a:extLst>
          </p:cNvPr>
          <p:cNvSpPr txBox="1"/>
          <p:nvPr/>
        </p:nvSpPr>
        <p:spPr>
          <a:xfrm>
            <a:off x="5591492" y="1269743"/>
            <a:ext cx="31748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Optics based on how a Lobster’s eye works (Angel 1979)</a:t>
            </a:r>
          </a:p>
        </p:txBody>
      </p:sp>
      <p:pic>
        <p:nvPicPr>
          <p:cNvPr id="13" name="Google Shape;122;p3">
            <a:extLst>
              <a:ext uri="{FF2B5EF4-FFF2-40B4-BE49-F238E27FC236}">
                <a16:creationId xmlns:a16="http://schemas.microsoft.com/office/drawing/2014/main" id="{4B92EDAA-33BE-9C43-AE95-CF98AC9F1F1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106307" y="231910"/>
            <a:ext cx="1028722" cy="829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3;p3">
            <a:extLst>
              <a:ext uri="{FF2B5EF4-FFF2-40B4-BE49-F238E27FC236}">
                <a16:creationId xmlns:a16="http://schemas.microsoft.com/office/drawing/2014/main" id="{7D639254-22C7-0049-8B68-CE4677A9ABA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72070" y="215447"/>
            <a:ext cx="877059" cy="843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8;p3">
            <a:extLst>
              <a:ext uri="{FF2B5EF4-FFF2-40B4-BE49-F238E27FC236}">
                <a16:creationId xmlns:a16="http://schemas.microsoft.com/office/drawing/2014/main" id="{62060D04-2F85-7642-AA57-011EAD180CA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077562" y="354229"/>
            <a:ext cx="2028745" cy="584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1974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E85B8C0-7A5E-214A-AB9A-F76D68CE7B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772" y="1854457"/>
            <a:ext cx="6126259" cy="4359953"/>
          </a:xfrm>
          <a:prstGeom prst="rect">
            <a:avLst/>
          </a:prstGeom>
        </p:spPr>
      </p:pic>
      <p:sp>
        <p:nvSpPr>
          <p:cNvPr id="836" name="Google Shape;836;p63"/>
          <p:cNvSpPr txBox="1"/>
          <p:nvPr/>
        </p:nvSpPr>
        <p:spPr>
          <a:xfrm>
            <a:off x="145458" y="2199373"/>
            <a:ext cx="5384845" cy="357016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Alex </a:t>
            </a:r>
            <a:r>
              <a:rPr lang="en-US" sz="1600" dirty="0" err="1">
                <a:solidFill>
                  <a:schemeClr val="bg1"/>
                </a:solidFill>
              </a:rPr>
              <a:t>Kann</a:t>
            </a:r>
            <a:r>
              <a:rPr lang="en-US" sz="1600" dirty="0">
                <a:solidFill>
                  <a:schemeClr val="bg1"/>
                </a:solidFill>
              </a:rPr>
              <a:t> gathered photometry data from a large sample of Swift-era GRBs transforming afterglow </a:t>
            </a:r>
            <a:r>
              <a:rPr lang="en-US" sz="1600" dirty="0" err="1">
                <a:solidFill>
                  <a:schemeClr val="bg1"/>
                </a:solidFill>
              </a:rPr>
              <a:t>lightcurves</a:t>
            </a:r>
            <a:r>
              <a:rPr lang="en-US" sz="1600" dirty="0">
                <a:solidFill>
                  <a:schemeClr val="bg1"/>
                </a:solidFill>
              </a:rPr>
              <a:t> into a sample of extinction-corrected z=6 J band </a:t>
            </a:r>
            <a:r>
              <a:rPr lang="en-US" sz="1600" dirty="0" err="1">
                <a:solidFill>
                  <a:schemeClr val="bg1"/>
                </a:solidFill>
              </a:rPr>
              <a:t>lightcurves</a:t>
            </a:r>
            <a:r>
              <a:rPr lang="en-US" sz="1600" dirty="0">
                <a:solidFill>
                  <a:schemeClr val="bg1"/>
                </a:solidFill>
              </a:rPr>
              <a:t>  (solid lines are z &gt; 6 GRBs)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Cosmological redshift </a:t>
            </a: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Wingdings" pitchFamily="2" charset="2"/>
              </a:rPr>
              <a:t> </a:t>
            </a: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longer </a:t>
            </a:r>
            <a:endParaRPr sz="1600" dirty="0"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Cosmological dimming </a:t>
            </a: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Wingdings" pitchFamily="2" charset="2"/>
              </a:rPr>
              <a:t></a:t>
            </a: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fainter</a:t>
            </a:r>
            <a:endParaRPr sz="1600"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two effects roughly cancel out!</a:t>
            </a:r>
            <a:endParaRPr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 detect &gt;80% IR afterglow requires a sensitivity of Apparent AB Mag ~21 (15</a:t>
            </a:r>
            <a:r>
              <a:rPr lang="en-US" dirty="0">
                <a:latin typeface="Symbol" pitchFamily="2" charset="2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Symbol" pitchFamily="2" charset="2"/>
              </a:rPr>
              <a:t>m</a:t>
            </a:r>
            <a:r>
              <a:rPr lang="en-US" dirty="0" err="1">
                <a:solidFill>
                  <a:schemeClr val="bg1"/>
                </a:solidFill>
              </a:rPr>
              <a:t>Jy</a:t>
            </a: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 in 500s</a:t>
            </a:r>
            <a:endParaRPr sz="16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74AC8-06A6-DE4B-81D1-A81F69E67D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32B98-9513-CD49-9FF5-80A2E4B15638}" type="datetime1">
              <a:rPr lang="en-US" smtClean="0"/>
              <a:pPr/>
              <a:t>3/24/21</a:t>
            </a:fld>
            <a:endParaRPr lang="en-US" dirty="0"/>
          </a:p>
        </p:txBody>
      </p:sp>
      <p:sp>
        <p:nvSpPr>
          <p:cNvPr id="837" name="Google Shape;837;p63"/>
          <p:cNvSpPr txBox="1"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3CC014CD-3839-EF4F-81DB-992A7D0061C8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  <p:grpSp>
        <p:nvGrpSpPr>
          <p:cNvPr id="840" name="Google Shape;840;p63"/>
          <p:cNvGrpSpPr/>
          <p:nvPr/>
        </p:nvGrpSpPr>
        <p:grpSpPr>
          <a:xfrm>
            <a:off x="7299199" y="2245348"/>
            <a:ext cx="511658" cy="3540752"/>
            <a:chOff x="8506612" y="1357078"/>
            <a:chExt cx="511658" cy="4072172"/>
          </a:xfrm>
        </p:grpSpPr>
        <p:cxnSp>
          <p:nvCxnSpPr>
            <p:cNvPr id="841" name="Google Shape;841;p63"/>
            <p:cNvCxnSpPr/>
            <p:nvPr/>
          </p:nvCxnSpPr>
          <p:spPr>
            <a:xfrm>
              <a:off x="8981431" y="1357078"/>
              <a:ext cx="36839" cy="4072172"/>
            </a:xfrm>
            <a:prstGeom prst="straightConnector1">
              <a:avLst/>
            </a:prstGeom>
            <a:noFill/>
            <a:ln w="41275" cap="flat" cmpd="sng">
              <a:solidFill>
                <a:schemeClr val="accent1"/>
              </a:solidFill>
              <a:prstDash val="dot"/>
              <a:miter lim="800000"/>
              <a:headEnd type="none" w="sm" len="sm"/>
              <a:tailEnd type="none" w="sm" len="sm"/>
            </a:ln>
          </p:spPr>
        </p:cxnSp>
        <p:sp>
          <p:nvSpPr>
            <p:cNvPr id="842" name="Google Shape;842;p63"/>
            <p:cNvSpPr/>
            <p:nvPr/>
          </p:nvSpPr>
          <p:spPr>
            <a:xfrm rot="10800000">
              <a:off x="8506612" y="2118812"/>
              <a:ext cx="474819" cy="34328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3" name="Google Shape;843;p63"/>
          <p:cNvGrpSpPr/>
          <p:nvPr/>
        </p:nvGrpSpPr>
        <p:grpSpPr>
          <a:xfrm>
            <a:off x="4081193" y="3408122"/>
            <a:ext cx="5095202" cy="1190053"/>
            <a:chOff x="6058350" y="3070492"/>
            <a:chExt cx="5095202" cy="1190053"/>
          </a:xfrm>
        </p:grpSpPr>
        <p:sp>
          <p:nvSpPr>
            <p:cNvPr id="844" name="Google Shape;844;p63"/>
            <p:cNvSpPr/>
            <p:nvPr/>
          </p:nvSpPr>
          <p:spPr>
            <a:xfrm rot="16200000">
              <a:off x="8513616" y="3233425"/>
              <a:ext cx="474819" cy="34328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45" name="Google Shape;845;p63"/>
            <p:cNvGrpSpPr/>
            <p:nvPr/>
          </p:nvGrpSpPr>
          <p:grpSpPr>
            <a:xfrm>
              <a:off x="6058350" y="3070492"/>
              <a:ext cx="5095202" cy="1190053"/>
              <a:chOff x="6058350" y="3070492"/>
              <a:chExt cx="5095202" cy="1190053"/>
            </a:xfrm>
          </p:grpSpPr>
          <p:cxnSp>
            <p:nvCxnSpPr>
              <p:cNvPr id="846" name="Google Shape;846;p63"/>
              <p:cNvCxnSpPr/>
              <p:nvPr/>
            </p:nvCxnSpPr>
            <p:spPr>
              <a:xfrm rot="10800000" flipH="1">
                <a:off x="7635240" y="3665520"/>
                <a:ext cx="3518312" cy="1"/>
              </a:xfrm>
              <a:prstGeom prst="straightConnector1">
                <a:avLst/>
              </a:prstGeom>
              <a:noFill/>
              <a:ln w="41275" cap="flat" cmpd="sng">
                <a:solidFill>
                  <a:schemeClr val="accent1"/>
                </a:solidFill>
                <a:prstDash val="dot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847" name="Google Shape;847;p63"/>
              <p:cNvSpPr/>
              <p:nvPr/>
            </p:nvSpPr>
            <p:spPr>
              <a:xfrm>
                <a:off x="6058350" y="3070492"/>
                <a:ext cx="2068306" cy="1190053"/>
              </a:xfrm>
              <a:prstGeom prst="rightArrowCallout">
                <a:avLst>
                  <a:gd name="adj1" fmla="val 25000"/>
                  <a:gd name="adj2" fmla="val 25000"/>
                  <a:gd name="adj3" fmla="val 25000"/>
                  <a:gd name="adj4" fmla="val 64977"/>
                </a:avLst>
              </a:prstGeom>
              <a:solidFill>
                <a:srgbClr val="FF0000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/>
                <a:r>
                  <a:rPr lang="en-US" sz="1600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Gamow 5 sigma 15 </a:t>
                </a:r>
                <a:r>
                  <a:rPr lang="en-US" sz="1600" dirty="0" err="1">
                    <a:solidFill>
                      <a:schemeClr val="bg1"/>
                    </a:solidFill>
                    <a:latin typeface="Symbol" pitchFamily="2" charset="2"/>
                  </a:rPr>
                  <a:t>m</a:t>
                </a:r>
                <a:r>
                  <a:rPr lang="en-US" sz="1600" dirty="0" err="1">
                    <a:solidFill>
                      <a:schemeClr val="bg1"/>
                    </a:solidFill>
                  </a:rPr>
                  <a:t>Jy</a:t>
                </a:r>
                <a:r>
                  <a:rPr lang="en-US" sz="1600" dirty="0"/>
                  <a:t> </a:t>
                </a:r>
                <a:r>
                  <a:rPr lang="en-US" sz="1600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Limit in 500s</a:t>
                </a:r>
                <a:endParaRPr sz="1200" dirty="0"/>
              </a:p>
            </p:txBody>
          </p:sp>
        </p:grpSp>
      </p:grpSp>
      <p:sp>
        <p:nvSpPr>
          <p:cNvPr id="848" name="Google Shape;848;p63"/>
          <p:cNvSpPr/>
          <p:nvPr/>
        </p:nvSpPr>
        <p:spPr>
          <a:xfrm>
            <a:off x="148970" y="184878"/>
            <a:ext cx="1097280" cy="1097280"/>
          </a:xfrm>
          <a:prstGeom prst="ellipse">
            <a:avLst/>
          </a:prstGeom>
          <a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63"/>
          <p:cNvSpPr txBox="1"/>
          <p:nvPr/>
        </p:nvSpPr>
        <p:spPr>
          <a:xfrm>
            <a:off x="9977819" y="2923763"/>
            <a:ext cx="162123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JWST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NIRSpec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 ~ 1000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sigma limit in 10</a:t>
            </a:r>
            <a:r>
              <a:rPr lang="en-US" sz="18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</a:t>
            </a:r>
            <a:endParaRPr sz="1800" baseline="30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63"/>
          <p:cNvSpPr/>
          <p:nvPr/>
        </p:nvSpPr>
        <p:spPr>
          <a:xfrm>
            <a:off x="9579753" y="2576615"/>
            <a:ext cx="2232561" cy="1894627"/>
          </a:xfrm>
          <a:prstGeom prst="corner">
            <a:avLst>
              <a:gd name="adj1" fmla="val 3247"/>
              <a:gd name="adj2" fmla="val 2183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EC7379CC-4609-7A41-84D7-BD5E659083B1}"/>
              </a:ext>
            </a:extLst>
          </p:cNvPr>
          <p:cNvSpPr txBox="1">
            <a:spLocks/>
          </p:cNvSpPr>
          <p:nvPr/>
        </p:nvSpPr>
        <p:spPr>
          <a:xfrm>
            <a:off x="1401288" y="365125"/>
            <a:ext cx="9952512" cy="751071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latin typeface="+mn-lt"/>
              </a:rPr>
              <a:t>Setting the Gamow IR Sensitivity Requirements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6C0F18-1652-794C-A91A-BCB892DC97DA}"/>
              </a:ext>
            </a:extLst>
          </p:cNvPr>
          <p:cNvSpPr txBox="1"/>
          <p:nvPr/>
        </p:nvSpPr>
        <p:spPr>
          <a:xfrm>
            <a:off x="1571626" y="1049408"/>
            <a:ext cx="9286874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The afterglow lightcurves from ground-based telescopes can be used to set the sensitivity requirements for the Gamow IR telescope – a very diverse sample obtained in various filters and at different redshifts (Cosmological time dilation and luminosity effects are important)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B5FB2B-F27C-324A-84FC-56942957824B}"/>
              </a:ext>
            </a:extLst>
          </p:cNvPr>
          <p:cNvSpPr txBox="1"/>
          <p:nvPr/>
        </p:nvSpPr>
        <p:spPr>
          <a:xfrm>
            <a:off x="8026115" y="5327831"/>
            <a:ext cx="133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</a:t>
            </a:r>
            <a:r>
              <a:rPr lang="en-US" dirty="0" err="1"/>
              <a:t>Kann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6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" grpId="0"/>
      <p:bldP spid="8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6F14CF-1BA3-364C-9057-1F4591B953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32B98-9513-CD49-9FF5-80A2E4B15638}" type="datetime1">
              <a:rPr lang="en-US" smtClean="0"/>
              <a:pPr/>
              <a:t>3/24/21</a:t>
            </a:fld>
            <a:endParaRPr lang="en-US" dirty="0"/>
          </a:p>
        </p:txBody>
      </p:sp>
      <p:sp>
        <p:nvSpPr>
          <p:cNvPr id="825" name="Google Shape;825;p62"/>
          <p:cNvSpPr txBox="1"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3CC014CD-3839-EF4F-81DB-992A7D0061C8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sp>
        <p:nvSpPr>
          <p:cNvPr id="824" name="Google Shape;824;p62"/>
          <p:cNvSpPr txBox="1">
            <a:spLocks noGrp="1"/>
          </p:cNvSpPr>
          <p:nvPr>
            <p:ph type="title" idx="4294967295"/>
          </p:nvPr>
        </p:nvSpPr>
        <p:spPr>
          <a:xfrm>
            <a:off x="1382232" y="217488"/>
            <a:ext cx="7228367" cy="903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3600" dirty="0"/>
              <a:t>Photo-z Infra-Red Telescope (PIRT) Design</a:t>
            </a:r>
            <a:endParaRPr sz="4000" dirty="0"/>
          </a:p>
        </p:txBody>
      </p:sp>
      <p:sp>
        <p:nvSpPr>
          <p:cNvPr id="829" name="Google Shape;829;p62"/>
          <p:cNvSpPr/>
          <p:nvPr/>
        </p:nvSpPr>
        <p:spPr>
          <a:xfrm>
            <a:off x="148970" y="184878"/>
            <a:ext cx="1097280" cy="1097280"/>
          </a:xfrm>
          <a:prstGeom prst="ellipse">
            <a:avLst/>
          </a:prstGeom>
          <a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508AEBD4-031A-D14A-B8D0-C19DD8526E6B}"/>
              </a:ext>
            </a:extLst>
          </p:cNvPr>
          <p:cNvSpPr txBox="1">
            <a:spLocks/>
          </p:cNvSpPr>
          <p:nvPr/>
        </p:nvSpPr>
        <p:spPr>
          <a:xfrm>
            <a:off x="338667" y="1371600"/>
            <a:ext cx="11514667" cy="47625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Simultaneous coverage in 5 Bands (0.5-2.5 </a:t>
            </a:r>
            <a:r>
              <a:rPr lang="en-US" sz="2400" dirty="0">
                <a:latin typeface="Symbol" pitchFamily="2" charset="2"/>
              </a:rPr>
              <a:t>m</a:t>
            </a:r>
            <a:r>
              <a:rPr lang="en-US" sz="2400" dirty="0"/>
              <a:t>m)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E52CF0CC-5B95-1940-848A-788944D317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1" t="3501" r="3896" b="20515"/>
          <a:stretch/>
        </p:blipFill>
        <p:spPr>
          <a:xfrm>
            <a:off x="306022" y="1923326"/>
            <a:ext cx="6550755" cy="2841142"/>
          </a:xfrm>
          <a:prstGeom prst="rect">
            <a:avLst/>
          </a:prstGeom>
        </p:spPr>
      </p:pic>
      <p:pic>
        <p:nvPicPr>
          <p:cNvPr id="11" name="Content Placeholder 2">
            <a:extLst>
              <a:ext uri="{FF2B5EF4-FFF2-40B4-BE49-F238E27FC236}">
                <a16:creationId xmlns:a16="http://schemas.microsoft.com/office/drawing/2014/main" id="{27F5DE96-1147-2D40-B1DA-FD1060F3F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5071" y="1146892"/>
            <a:ext cx="3064216" cy="1624418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70D2E28E-DED8-2E45-A4E3-256554A60C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58" y="3622608"/>
            <a:ext cx="1874330" cy="1624419"/>
          </a:xfrm>
          <a:prstGeom prst="rect">
            <a:avLst/>
          </a:prstGeom>
        </p:spPr>
      </p:pic>
      <p:pic>
        <p:nvPicPr>
          <p:cNvPr id="13" name="Picture 5" descr="E:\CDR\ASIC-FP_assy_photo3.JPG">
            <a:extLst>
              <a:ext uri="{FF2B5EF4-FFF2-40B4-BE49-F238E27FC236}">
                <a16:creationId xmlns:a16="http://schemas.microsoft.com/office/drawing/2014/main" id="{287BAF4D-A8FC-FD4F-924B-FF1E807F2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238" y="4846553"/>
            <a:ext cx="1692095" cy="112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BA2D50-885B-7B41-983E-134CDBF1F7D0}"/>
              </a:ext>
            </a:extLst>
          </p:cNvPr>
          <p:cNvSpPr txBox="1"/>
          <p:nvPr/>
        </p:nvSpPr>
        <p:spPr>
          <a:xfrm>
            <a:off x="530487" y="4882278"/>
            <a:ext cx="577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All-aluminum 30 cm telescope passively cooled to =&lt;200K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3CCE87B-663E-824D-A507-2B6CDB1B9D40}"/>
              </a:ext>
            </a:extLst>
          </p:cNvPr>
          <p:cNvCxnSpPr>
            <a:cxnSpLocks/>
          </p:cNvCxnSpPr>
          <p:nvPr/>
        </p:nvCxnSpPr>
        <p:spPr>
          <a:xfrm flipV="1">
            <a:off x="6378983" y="2438724"/>
            <a:ext cx="2231616" cy="765465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34706CD-18AA-DA40-AB68-912DEF489186}"/>
              </a:ext>
            </a:extLst>
          </p:cNvPr>
          <p:cNvSpPr txBox="1"/>
          <p:nvPr/>
        </p:nvSpPr>
        <p:spPr>
          <a:xfrm>
            <a:off x="7889132" y="2759965"/>
            <a:ext cx="3813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Monolithic fused silica epoxy-bonded  five-channel dichroic beam splitter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57FBA16-4E0A-9744-8ADB-E647271A9C84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6856777" y="3343897"/>
            <a:ext cx="1218404" cy="80443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06AEC6C-4CFC-5E46-8F1E-228AB6BA35ED}"/>
              </a:ext>
            </a:extLst>
          </p:cNvPr>
          <p:cNvSpPr txBox="1"/>
          <p:nvPr/>
        </p:nvSpPr>
        <p:spPr>
          <a:xfrm>
            <a:off x="6378983" y="5305854"/>
            <a:ext cx="3712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JWST flight spare H2RG detector and SIDECAR ASIC, passively cooled to 100K &amp; 130K respectively</a:t>
            </a:r>
          </a:p>
        </p:txBody>
      </p:sp>
      <p:pic>
        <p:nvPicPr>
          <p:cNvPr id="21" name="Google Shape;124;p3">
            <a:extLst>
              <a:ext uri="{FF2B5EF4-FFF2-40B4-BE49-F238E27FC236}">
                <a16:creationId xmlns:a16="http://schemas.microsoft.com/office/drawing/2014/main" id="{B0412D17-FB17-D645-B01B-C87F57E51A3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0332" y="265759"/>
            <a:ext cx="1543002" cy="6588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7CD1E5-1D4D-CA45-8411-2381231789C4}"/>
              </a:ext>
            </a:extLst>
          </p:cNvPr>
          <p:cNvSpPr txBox="1"/>
          <p:nvPr/>
        </p:nvSpPr>
        <p:spPr>
          <a:xfrm>
            <a:off x="265301" y="5582853"/>
            <a:ext cx="583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JPL Team: Mike </a:t>
            </a:r>
            <a:r>
              <a:rPr lang="en-US" dirty="0" err="1"/>
              <a:t>Seiffert</a:t>
            </a:r>
            <a:r>
              <a:rPr lang="en-US" dirty="0"/>
              <a:t>, Phil Willems, Mike </a:t>
            </a:r>
            <a:r>
              <a:rPr lang="en-US" dirty="0" err="1"/>
              <a:t>Rud</a:t>
            </a:r>
            <a:r>
              <a:rPr lang="en-US" dirty="0"/>
              <a:t>, Erick Young </a:t>
            </a:r>
          </a:p>
        </p:txBody>
      </p:sp>
    </p:spTree>
    <p:extLst>
      <p:ext uri="{BB962C8B-B14F-4D97-AF65-F5344CB8AC3E}">
        <p14:creationId xmlns:p14="http://schemas.microsoft.com/office/powerpoint/2010/main" val="2005992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47FB6-6632-D14B-A096-2F4FDC074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32B98-9513-CD49-9FF5-80A2E4B15638}" type="datetime1">
              <a:rPr lang="en-US" smtClean="0"/>
              <a:pPr/>
              <a:t>3/24/21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D1BAE-6371-A640-ACEF-F55F7D7444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CC014CD-3839-EF4F-81DB-992A7D0061C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63759E-03AD-A047-9D96-FDACB71A15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77926" y="111125"/>
            <a:ext cx="10714074" cy="1325563"/>
          </a:xfrm>
        </p:spPr>
        <p:txBody>
          <a:bodyPr>
            <a:normAutofit/>
          </a:bodyPr>
          <a:lstStyle/>
          <a:p>
            <a:r>
              <a:rPr lang="en-US" sz="2400" dirty="0"/>
              <a:t>Objective 2A: Search for X-ray and Optical-IR EM counterparts for up to 50% of GW events and rapidly provide their location to other telescopes for follow up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B4174-9A3D-2A4A-9DD0-34BC50CB53D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1211" y="1567718"/>
            <a:ext cx="6895881" cy="421702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buSzPts val="2200"/>
            </a:pPr>
            <a:r>
              <a:rPr lang="en-US" sz="2000" dirty="0"/>
              <a:t>Rapidly identify uncatalogued X-ray source associated with gravitational wave merger, requires 1000 sq deg X-ray field of view with arc minute positioning capability during O5(A+) observing runs (currently projected to start in 2026)</a:t>
            </a:r>
          </a:p>
          <a:p>
            <a:pPr>
              <a:lnSpc>
                <a:spcPct val="120000"/>
              </a:lnSpc>
              <a:buSzPts val="2200"/>
            </a:pPr>
            <a:r>
              <a:rPr lang="en-US" sz="2000" dirty="0"/>
              <a:t>External trigger requirement for LEXT to be on target within 100-1000s for 50% of the sky</a:t>
            </a:r>
          </a:p>
          <a:p>
            <a:pPr>
              <a:lnSpc>
                <a:spcPct val="120000"/>
              </a:lnSpc>
              <a:buSzPts val="2200"/>
            </a:pPr>
            <a:r>
              <a:rPr lang="en-US" sz="2000" dirty="0"/>
              <a:t>IR telescope rapid follow up provides arc second position and </a:t>
            </a:r>
            <a:r>
              <a:rPr lang="en-US" sz="2000" dirty="0" err="1"/>
              <a:t>Kilonova</a:t>
            </a:r>
            <a:r>
              <a:rPr lang="en-US" sz="2000" dirty="0"/>
              <a:t> characterization</a:t>
            </a:r>
          </a:p>
          <a:p>
            <a:pPr>
              <a:lnSpc>
                <a:spcPct val="120000"/>
              </a:lnSpc>
              <a:buSzPts val="2200"/>
            </a:pPr>
            <a:r>
              <a:rPr lang="en-US" sz="2000" dirty="0"/>
              <a:t>Horizon of ~200Mpc for LEXT and PIRT in 1000s</a:t>
            </a:r>
          </a:p>
          <a:p>
            <a:pPr>
              <a:lnSpc>
                <a:spcPct val="120000"/>
              </a:lnSpc>
              <a:buSzPts val="2200"/>
            </a:pPr>
            <a:r>
              <a:rPr lang="en-US" sz="2000" dirty="0"/>
              <a:t>This capability will enable other multi-messenger and Time Domain Astronomy science e.g. following up neutrino events</a:t>
            </a:r>
          </a:p>
        </p:txBody>
      </p:sp>
      <p:sp>
        <p:nvSpPr>
          <p:cNvPr id="6" name="Google Shape;682;p48">
            <a:extLst>
              <a:ext uri="{FF2B5EF4-FFF2-40B4-BE49-F238E27FC236}">
                <a16:creationId xmlns:a16="http://schemas.microsoft.com/office/drawing/2014/main" id="{E269C9D6-88F5-0A49-865E-30BB947BF427}"/>
              </a:ext>
            </a:extLst>
          </p:cNvPr>
          <p:cNvSpPr>
            <a:spLocks noChangeAspect="1"/>
          </p:cNvSpPr>
          <p:nvPr/>
        </p:nvSpPr>
        <p:spPr>
          <a:xfrm>
            <a:off x="161105" y="168994"/>
            <a:ext cx="1103998" cy="1103998"/>
          </a:xfrm>
          <a:prstGeom prst="ellipse">
            <a:avLst/>
          </a:prstGeom>
          <a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795;p60">
            <a:extLst>
              <a:ext uri="{FF2B5EF4-FFF2-40B4-BE49-F238E27FC236}">
                <a16:creationId xmlns:a16="http://schemas.microsoft.com/office/drawing/2014/main" id="{FDF2394E-BE1F-2842-A00E-587DF68192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9936" y="1677323"/>
            <a:ext cx="3373864" cy="17516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E42D27-772F-4E4C-A1A3-22532B5B5E05}"/>
              </a:ext>
            </a:extLst>
          </p:cNvPr>
          <p:cNvSpPr txBox="1"/>
          <p:nvPr/>
        </p:nvSpPr>
        <p:spPr>
          <a:xfrm>
            <a:off x="8079171" y="1032720"/>
            <a:ext cx="376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Wide Field of View X-ray Optics provide arc min location</a:t>
            </a:r>
          </a:p>
        </p:txBody>
      </p: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6D964CA7-7986-914F-9D4C-BB42CA607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8275" y="3507043"/>
            <a:ext cx="3762513" cy="25356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910230-6129-CE48-B903-A62B42243E8B}"/>
              </a:ext>
            </a:extLst>
          </p:cNvPr>
          <p:cNvSpPr txBox="1"/>
          <p:nvPr/>
        </p:nvSpPr>
        <p:spPr>
          <a:xfrm>
            <a:off x="8290639" y="4857511"/>
            <a:ext cx="258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Near-IR telescope provides arc sec location</a:t>
            </a:r>
          </a:p>
        </p:txBody>
      </p:sp>
    </p:spTree>
    <p:extLst>
      <p:ext uri="{BB962C8B-B14F-4D97-AF65-F5344CB8AC3E}">
        <p14:creationId xmlns:p14="http://schemas.microsoft.com/office/powerpoint/2010/main" val="1496907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E1885-3E1F-6C46-A84B-8CAC57B707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32B98-9513-CD49-9FF5-80A2E4B15638}" type="datetime1">
              <a:rPr lang="en-US" smtClean="0"/>
              <a:pPr/>
              <a:t>3/25/21</a:t>
            </a:fld>
            <a:endParaRPr lang="en-US" dirty="0"/>
          </a:p>
        </p:txBody>
      </p:sp>
      <p:sp>
        <p:nvSpPr>
          <p:cNvPr id="970" name="Google Shape;970;p75"/>
          <p:cNvSpPr txBox="1"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3CC014CD-3839-EF4F-81DB-992A7D0061C8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  <p:sp>
        <p:nvSpPr>
          <p:cNvPr id="968" name="Google Shape;968;p75"/>
          <p:cNvSpPr txBox="1">
            <a:spLocks noGrp="1"/>
          </p:cNvSpPr>
          <p:nvPr>
            <p:ph type="title" idx="4294967295"/>
          </p:nvPr>
        </p:nvSpPr>
        <p:spPr>
          <a:xfrm>
            <a:off x="1520455" y="20638"/>
            <a:ext cx="10671545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/>
              <a:t>Gamow Explorer Summary</a:t>
            </a:r>
            <a:endParaRPr dirty="0"/>
          </a:p>
        </p:txBody>
      </p:sp>
      <p:sp>
        <p:nvSpPr>
          <p:cNvPr id="969" name="Google Shape;969;p75"/>
          <p:cNvSpPr txBox="1">
            <a:spLocks noGrp="1"/>
          </p:cNvSpPr>
          <p:nvPr>
            <p:ph type="body" idx="4294967295"/>
          </p:nvPr>
        </p:nvSpPr>
        <p:spPr>
          <a:xfrm>
            <a:off x="1180306" y="2034894"/>
            <a:ext cx="9831387" cy="6111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dirty="0">
                <a:solidFill>
                  <a:schemeClr val="lt1"/>
                </a:solidFill>
              </a:rPr>
              <a:t>Use the most luminous cosmic explosions to illuminate the era of reionization</a:t>
            </a:r>
            <a:endParaRPr dirty="0"/>
          </a:p>
        </p:txBody>
      </p:sp>
      <p:sp>
        <p:nvSpPr>
          <p:cNvPr id="971" name="Google Shape;971;p75"/>
          <p:cNvSpPr txBox="1"/>
          <p:nvPr/>
        </p:nvSpPr>
        <p:spPr>
          <a:xfrm>
            <a:off x="1179833" y="3267524"/>
            <a:ext cx="9831860" cy="6116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20000"/>
              </a:lnSpc>
              <a:buClr>
                <a:schemeClr val="lt1"/>
              </a:buClr>
              <a:buSzPts val="2400"/>
            </a:pPr>
            <a:r>
              <a:rPr lang="en-US" sz="24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Key component of Multi-Messenger/Time domain Astrophysics Network</a:t>
            </a:r>
            <a:endParaRPr dirty="0"/>
          </a:p>
        </p:txBody>
      </p:sp>
      <p:sp>
        <p:nvSpPr>
          <p:cNvPr id="972" name="Google Shape;972;p75"/>
          <p:cNvSpPr txBox="1"/>
          <p:nvPr/>
        </p:nvSpPr>
        <p:spPr>
          <a:xfrm>
            <a:off x="1179833" y="2651604"/>
            <a:ext cx="9831860" cy="6116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20000"/>
              </a:lnSpc>
              <a:buClr>
                <a:schemeClr val="lt1"/>
              </a:buClr>
              <a:buSzPts val="2400"/>
            </a:pPr>
            <a:r>
              <a:rPr lang="en-US" sz="2400" dirty="0">
                <a:solidFill>
                  <a:schemeClr val="bg1"/>
                </a:solidFill>
              </a:rPr>
              <a:t>Timely 2028 launch overlaps JWST &amp; A+ gravitational wave facilities era</a:t>
            </a:r>
          </a:p>
        </p:txBody>
      </p:sp>
      <p:sp>
        <p:nvSpPr>
          <p:cNvPr id="973" name="Google Shape;973;p75"/>
          <p:cNvSpPr txBox="1"/>
          <p:nvPr/>
        </p:nvSpPr>
        <p:spPr>
          <a:xfrm>
            <a:off x="1179832" y="3887384"/>
            <a:ext cx="9831861" cy="61166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20000"/>
              </a:lnSpc>
              <a:buClr>
                <a:schemeClr val="lt1"/>
              </a:buClr>
              <a:buSzPts val="2400"/>
            </a:pPr>
            <a:r>
              <a:rPr lang="en-US" sz="24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L2 orbit optimizes follow up observations &amp; rapid response</a:t>
            </a:r>
            <a:endParaRPr lang="en-US" sz="2400" dirty="0"/>
          </a:p>
        </p:txBody>
      </p:sp>
      <p:sp>
        <p:nvSpPr>
          <p:cNvPr id="974" name="Google Shape;974;p75"/>
          <p:cNvSpPr/>
          <p:nvPr/>
        </p:nvSpPr>
        <p:spPr>
          <a:xfrm>
            <a:off x="148970" y="184878"/>
            <a:ext cx="1097280" cy="1097280"/>
          </a:xfrm>
          <a:prstGeom prst="ellipse">
            <a:avLst/>
          </a:prstGeom>
          <a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AF8657-A597-D344-8365-137DBF0336CB}"/>
              </a:ext>
            </a:extLst>
          </p:cNvPr>
          <p:cNvSpPr txBox="1"/>
          <p:nvPr/>
        </p:nvSpPr>
        <p:spPr>
          <a:xfrm>
            <a:off x="2429779" y="5336380"/>
            <a:ext cx="6869958" cy="400110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International contributions to the Gamow mission are welcome!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C6DE84-D3F1-9943-BBAF-4DCE8A181C65}"/>
              </a:ext>
            </a:extLst>
          </p:cNvPr>
          <p:cNvSpPr/>
          <p:nvPr/>
        </p:nvSpPr>
        <p:spPr>
          <a:xfrm>
            <a:off x="4638052" y="6356350"/>
            <a:ext cx="1969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newhite@gwu.edu</a:t>
            </a:r>
            <a:endParaRPr lang="en-US" dirty="0"/>
          </a:p>
        </p:txBody>
      </p:sp>
      <p:sp>
        <p:nvSpPr>
          <p:cNvPr id="13" name="Google Shape;973;p75">
            <a:extLst>
              <a:ext uri="{FF2B5EF4-FFF2-40B4-BE49-F238E27FC236}">
                <a16:creationId xmlns:a16="http://schemas.microsoft.com/office/drawing/2014/main" id="{AA3DBD24-9AE6-E842-9033-B98760E7382B}"/>
              </a:ext>
            </a:extLst>
          </p:cNvPr>
          <p:cNvSpPr txBox="1"/>
          <p:nvPr/>
        </p:nvSpPr>
        <p:spPr>
          <a:xfrm>
            <a:off x="1179832" y="4507244"/>
            <a:ext cx="9831861" cy="6116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20000"/>
              </a:lnSpc>
              <a:buClr>
                <a:schemeClr val="lt1"/>
              </a:buClr>
              <a:buSzPts val="2400"/>
            </a:pPr>
            <a:r>
              <a:rPr lang="en-US" sz="24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Low risk with high heritage technology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21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1" grpId="0" animBg="1"/>
      <p:bldP spid="972" grpId="0" animBg="1"/>
      <p:bldP spid="973" grpId="0" animBg="1"/>
      <p:bldP spid="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77803668-6A9D-684F-A946-D7DBA007D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1/5/2021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588D97-0D18-6841-B30D-744FF0250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3CC014CD-3839-EF4F-81DB-992A7D0061C8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1D97E9-B2E0-D34F-8620-91B332CAEF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77927" y="365125"/>
            <a:ext cx="10714074" cy="603250"/>
          </a:xfrm>
        </p:spPr>
        <p:txBody>
          <a:bodyPr>
            <a:noAutofit/>
          </a:bodyPr>
          <a:lstStyle/>
          <a:p>
            <a:r>
              <a:rPr lang="en-US" sz="3200" i="1" dirty="0"/>
              <a:t>Gamow Explorer </a:t>
            </a:r>
            <a:r>
              <a:rPr lang="en-US" sz="3200" dirty="0"/>
              <a:t>Team Institutions</a:t>
            </a:r>
            <a:endParaRPr lang="en-US" sz="3600" dirty="0"/>
          </a:p>
        </p:txBody>
      </p:sp>
      <p:sp>
        <p:nvSpPr>
          <p:cNvPr id="4" name="Google Shape;137;p3">
            <a:extLst>
              <a:ext uri="{FF2B5EF4-FFF2-40B4-BE49-F238E27FC236}">
                <a16:creationId xmlns:a16="http://schemas.microsoft.com/office/drawing/2014/main" id="{E92BEF86-0BBD-1B49-B5CE-F55CBBB129A5}"/>
              </a:ext>
            </a:extLst>
          </p:cNvPr>
          <p:cNvSpPr/>
          <p:nvPr/>
        </p:nvSpPr>
        <p:spPr>
          <a:xfrm>
            <a:off x="148970" y="184878"/>
            <a:ext cx="1097280" cy="1097280"/>
          </a:xfrm>
          <a:prstGeom prst="ellipse">
            <a:avLst/>
          </a:prstGeom>
          <a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Google Shape;121;p3">
            <a:extLst>
              <a:ext uri="{FF2B5EF4-FFF2-40B4-BE49-F238E27FC236}">
                <a16:creationId xmlns:a16="http://schemas.microsoft.com/office/drawing/2014/main" id="{D8452F5B-BF20-B846-A014-589FD3F1A2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41082" y="3374232"/>
            <a:ext cx="1805157" cy="56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2;p3">
            <a:extLst>
              <a:ext uri="{FF2B5EF4-FFF2-40B4-BE49-F238E27FC236}">
                <a16:creationId xmlns:a16="http://schemas.microsoft.com/office/drawing/2014/main" id="{B367BB29-2953-B44E-B4E9-03202C3B326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5297" y="2151480"/>
            <a:ext cx="1362328" cy="108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3;p3">
            <a:extLst>
              <a:ext uri="{FF2B5EF4-FFF2-40B4-BE49-F238E27FC236}">
                <a16:creationId xmlns:a16="http://schemas.microsoft.com/office/drawing/2014/main" id="{E9434D66-1DE7-E04E-B313-E99D2ED4A1E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55297" y="3374231"/>
            <a:ext cx="1272912" cy="134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4;p3">
            <a:extLst>
              <a:ext uri="{FF2B5EF4-FFF2-40B4-BE49-F238E27FC236}">
                <a16:creationId xmlns:a16="http://schemas.microsoft.com/office/drawing/2014/main" id="{A8E44600-CAAD-004F-B3C0-8AB6E4486104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470" y="3972256"/>
            <a:ext cx="2569657" cy="109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5;p3">
            <a:extLst>
              <a:ext uri="{FF2B5EF4-FFF2-40B4-BE49-F238E27FC236}">
                <a16:creationId xmlns:a16="http://schemas.microsoft.com/office/drawing/2014/main" id="{F8920ACB-F875-0C40-9091-38E416E5EF1E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1082" y="4752020"/>
            <a:ext cx="1189748" cy="101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6;p3">
            <a:extLst>
              <a:ext uri="{FF2B5EF4-FFF2-40B4-BE49-F238E27FC236}">
                <a16:creationId xmlns:a16="http://schemas.microsoft.com/office/drawing/2014/main" id="{E207046B-33E3-F84E-A6E1-9CF51285D57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9343" y="1865741"/>
            <a:ext cx="2560785" cy="1992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7;p3">
            <a:extLst>
              <a:ext uri="{FF2B5EF4-FFF2-40B4-BE49-F238E27FC236}">
                <a16:creationId xmlns:a16="http://schemas.microsoft.com/office/drawing/2014/main" id="{027DA2D7-0F24-154F-8BE3-0C91707BF5A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65028" y="2666292"/>
            <a:ext cx="1805156" cy="70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8;p3">
            <a:extLst>
              <a:ext uri="{FF2B5EF4-FFF2-40B4-BE49-F238E27FC236}">
                <a16:creationId xmlns:a16="http://schemas.microsoft.com/office/drawing/2014/main" id="{F3EE9FF4-4849-D64F-A91F-81E57C4E6E3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98073" y="1281545"/>
            <a:ext cx="2674972" cy="73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9;p3">
            <a:extLst>
              <a:ext uri="{FF2B5EF4-FFF2-40B4-BE49-F238E27FC236}">
                <a16:creationId xmlns:a16="http://schemas.microsoft.com/office/drawing/2014/main" id="{E43F89B5-D49C-774C-A2D5-0BE5199E7C45}"/>
              </a:ext>
            </a:extLst>
          </p:cNvPr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7995" y="4123370"/>
            <a:ext cx="1805157" cy="444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0;p3">
            <a:extLst>
              <a:ext uri="{FF2B5EF4-FFF2-40B4-BE49-F238E27FC236}">
                <a16:creationId xmlns:a16="http://schemas.microsoft.com/office/drawing/2014/main" id="{8FFD2BA9-4EFB-5A40-BC08-D1F447EE92DD}"/>
              </a:ext>
            </a:extLst>
          </p:cNvPr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5028" y="1903656"/>
            <a:ext cx="2077270" cy="535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1;p3">
            <a:extLst>
              <a:ext uri="{FF2B5EF4-FFF2-40B4-BE49-F238E27FC236}">
                <a16:creationId xmlns:a16="http://schemas.microsoft.com/office/drawing/2014/main" id="{D3D140CD-89E0-434F-B228-9059BE7E6226}"/>
              </a:ext>
            </a:extLst>
          </p:cNvPr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6925" y="3573862"/>
            <a:ext cx="2196541" cy="468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2;p3">
            <a:extLst>
              <a:ext uri="{FF2B5EF4-FFF2-40B4-BE49-F238E27FC236}">
                <a16:creationId xmlns:a16="http://schemas.microsoft.com/office/drawing/2014/main" id="{D7F5B114-86A9-344B-962B-43ECD95C2916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648613" y="1727750"/>
            <a:ext cx="1373384" cy="1660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33;p3">
            <a:extLst>
              <a:ext uri="{FF2B5EF4-FFF2-40B4-BE49-F238E27FC236}">
                <a16:creationId xmlns:a16="http://schemas.microsoft.com/office/drawing/2014/main" id="{CC837D2A-4C64-AB48-9A91-F0A5D2E2AF59}"/>
              </a:ext>
            </a:extLst>
          </p:cNvPr>
          <p:cNvPicPr preferRelativeResize="0"/>
          <p:nvPr/>
        </p:nvPicPr>
        <p:blipFill rotWithShape="1"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7917" y="3505816"/>
            <a:ext cx="1107571" cy="70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34;p3">
            <a:extLst>
              <a:ext uri="{FF2B5EF4-FFF2-40B4-BE49-F238E27FC236}">
                <a16:creationId xmlns:a16="http://schemas.microsoft.com/office/drawing/2014/main" id="{A7A4E990-37D4-AA46-9287-E122607A8EEB}"/>
              </a:ext>
            </a:extLst>
          </p:cNvPr>
          <p:cNvPicPr preferRelativeResize="0"/>
          <p:nvPr/>
        </p:nvPicPr>
        <p:blipFill rotWithShape="1"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6879" y="2158751"/>
            <a:ext cx="1622820" cy="1049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36;p3">
            <a:extLst>
              <a:ext uri="{FF2B5EF4-FFF2-40B4-BE49-F238E27FC236}">
                <a16:creationId xmlns:a16="http://schemas.microsoft.com/office/drawing/2014/main" id="{68040609-D623-0A4C-B31B-D1567BE27C86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l="80022" r="1196"/>
          <a:stretch/>
        </p:blipFill>
        <p:spPr>
          <a:xfrm>
            <a:off x="6129233" y="5707793"/>
            <a:ext cx="914400" cy="36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DC593646-06D6-6741-8058-DC93E70E9C2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351" y="4178817"/>
            <a:ext cx="1499677" cy="607186"/>
          </a:xfrm>
          <a:prstGeom prst="rect">
            <a:avLst/>
          </a:prstGeom>
        </p:spPr>
      </p:pic>
      <p:pic>
        <p:nvPicPr>
          <p:cNvPr id="39" name="Picture 3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BCEA8D1-E7E1-E749-A18D-062360495D3C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960" y="4311085"/>
            <a:ext cx="1326869" cy="483195"/>
          </a:xfrm>
          <a:prstGeom prst="rect">
            <a:avLst/>
          </a:prstGeom>
        </p:spPr>
      </p:pic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BBCBBF8B-D244-C841-A654-524306D80DED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9558" y="4927056"/>
            <a:ext cx="1435310" cy="919713"/>
          </a:xfrm>
          <a:prstGeom prst="rect">
            <a:avLst/>
          </a:prstGeom>
        </p:spPr>
      </p:pic>
      <p:pic>
        <p:nvPicPr>
          <p:cNvPr id="43" name="Picture 42" descr="Text&#10;&#10;Description automatically generated">
            <a:extLst>
              <a:ext uri="{FF2B5EF4-FFF2-40B4-BE49-F238E27FC236}">
                <a16:creationId xmlns:a16="http://schemas.microsoft.com/office/drawing/2014/main" id="{C0827A49-8798-2C48-9C08-EE5F3AB8C4DF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044" y="5005745"/>
            <a:ext cx="1764780" cy="617673"/>
          </a:xfrm>
          <a:prstGeom prst="rect">
            <a:avLst/>
          </a:prstGeom>
        </p:spPr>
      </p:pic>
      <p:pic>
        <p:nvPicPr>
          <p:cNvPr id="1026" name="Picture 2" descr="W. M. Keck Observatory · GitHub">
            <a:extLst>
              <a:ext uri="{FF2B5EF4-FFF2-40B4-BE49-F238E27FC236}">
                <a16:creationId xmlns:a16="http://schemas.microsoft.com/office/drawing/2014/main" id="{5FD4BD08-9468-1C43-884A-6C25A7E3A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5297" y="4800007"/>
            <a:ext cx="1272911" cy="127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CSB logo">
            <a:extLst>
              <a:ext uri="{FF2B5EF4-FFF2-40B4-BE49-F238E27FC236}">
                <a16:creationId xmlns:a16="http://schemas.microsoft.com/office/drawing/2014/main" id="{C425AEBC-7C1D-F547-B4F4-5E4885C44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5563" y="4942438"/>
            <a:ext cx="1189747" cy="63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F685DC2D-9A6A-6147-9273-CDF0BFA3C88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86483" y="5249970"/>
            <a:ext cx="2560786" cy="74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58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CEF9BF6-6EE3-7745-8FFB-9B302B73DA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6365" y="1494496"/>
            <a:ext cx="6743575" cy="23253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5212F-D76E-C044-AF42-00976C4CE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365126"/>
            <a:ext cx="9926444" cy="683090"/>
          </a:xfrm>
        </p:spPr>
        <p:txBody>
          <a:bodyPr>
            <a:normAutofit/>
          </a:bodyPr>
          <a:lstStyle/>
          <a:p>
            <a:r>
              <a:rPr lang="en-US" sz="4000" dirty="0"/>
              <a:t>Gamow Explorer Science Goals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437E8-D42F-1D4A-B74C-53BD13B3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811" y="1413021"/>
            <a:ext cx="4778168" cy="2488316"/>
          </a:xfrm>
          <a:solidFill>
            <a:srgbClr val="7030A0"/>
          </a:solidFill>
        </p:spPr>
        <p:txBody>
          <a:bodyPr>
            <a:normAutofit/>
          </a:bodyPr>
          <a:lstStyle/>
          <a:p>
            <a:pPr marL="123825" indent="-111125">
              <a:lnSpc>
                <a:spcPct val="110000"/>
              </a:lnSpc>
              <a:buClr>
                <a:schemeClr val="dk1"/>
              </a:buClr>
              <a:buSzPts val="2000"/>
              <a:buNone/>
            </a:pPr>
            <a:r>
              <a:rPr lang="en-US" sz="1600" b="1" dirty="0">
                <a:solidFill>
                  <a:schemeClr val="bg1"/>
                </a:solidFill>
              </a:rPr>
              <a:t>Goal 1.</a:t>
            </a:r>
            <a:r>
              <a:rPr lang="en-US" sz="1600" dirty="0">
                <a:solidFill>
                  <a:schemeClr val="bg1"/>
                </a:solidFill>
              </a:rPr>
              <a:t> Use Gamma Ray Bursts to probe the high redshift (z&gt;6) Universe - when the first generations of stars were born, galaxies formed, and Hydrogen was </a:t>
            </a:r>
            <a:r>
              <a:rPr lang="en-US" sz="1600" dirty="0" err="1">
                <a:solidFill>
                  <a:schemeClr val="bg1"/>
                </a:solidFill>
              </a:rPr>
              <a:t>reionized</a:t>
            </a:r>
            <a:endParaRPr lang="en-US" sz="1600" dirty="0">
              <a:solidFill>
                <a:schemeClr val="bg1"/>
              </a:solidFill>
            </a:endParaRPr>
          </a:p>
          <a:p>
            <a:pPr marL="123825" lvl="1" indent="-111125">
              <a:lnSpc>
                <a:spcPct val="110000"/>
              </a:lnSpc>
              <a:spcBef>
                <a:spcPts val="1000"/>
              </a:spcBef>
              <a:buClr>
                <a:schemeClr val="dk1"/>
              </a:buClr>
              <a:buSzPts val="2000"/>
              <a:buNone/>
              <a:tabLst>
                <a:tab pos="280988" algn="l"/>
              </a:tabLst>
            </a:pPr>
            <a:r>
              <a:rPr lang="en-US" sz="1600" dirty="0">
                <a:solidFill>
                  <a:schemeClr val="bg1"/>
                </a:solidFill>
              </a:rPr>
              <a:t>a) Test models for GRB production at high redshift </a:t>
            </a:r>
          </a:p>
          <a:p>
            <a:pPr marL="123825" lvl="1" indent="-111125">
              <a:lnSpc>
                <a:spcPct val="110000"/>
              </a:lnSpc>
              <a:spcBef>
                <a:spcPts val="1000"/>
              </a:spcBef>
              <a:buClr>
                <a:schemeClr val="dk1"/>
              </a:buClr>
              <a:buSzPts val="2000"/>
              <a:buNone/>
              <a:tabLst>
                <a:tab pos="280988" algn="l"/>
              </a:tabLst>
            </a:pPr>
            <a:r>
              <a:rPr lang="en-US" sz="1600" dirty="0">
                <a:solidFill>
                  <a:schemeClr val="bg1"/>
                </a:solidFill>
              </a:rPr>
              <a:t>b) </a:t>
            </a:r>
            <a:r>
              <a:rPr lang="en-US" sz="1600" dirty="0">
                <a:solidFill>
                  <a:schemeClr val="bg1"/>
                </a:solidFill>
                <a:sym typeface="Calibri"/>
              </a:rPr>
              <a:t>Determine </a:t>
            </a:r>
            <a:r>
              <a:rPr lang="en-US" sz="1600" dirty="0">
                <a:solidFill>
                  <a:schemeClr val="bg1"/>
                </a:solidFill>
              </a:rPr>
              <a:t>the timeline and sources of reionization</a:t>
            </a:r>
          </a:p>
          <a:p>
            <a:pPr marL="977900" lvl="1" indent="-965200">
              <a:lnSpc>
                <a:spcPct val="110000"/>
              </a:lnSpc>
              <a:spcBef>
                <a:spcPts val="1000"/>
              </a:spcBef>
              <a:buClr>
                <a:schemeClr val="dk1"/>
              </a:buClr>
              <a:buSzPts val="2000"/>
              <a:buNone/>
              <a:tabLst>
                <a:tab pos="280988" algn="l"/>
              </a:tabLst>
            </a:pPr>
            <a:r>
              <a:rPr lang="en-US" sz="1600" dirty="0">
                <a:solidFill>
                  <a:schemeClr val="bg1"/>
                </a:solidFill>
              </a:rPr>
              <a:t>c) Trace early cosmic chemical enrichment</a:t>
            </a:r>
          </a:p>
          <a:p>
            <a:pPr marL="0" lvl="1" indent="0">
              <a:lnSpc>
                <a:spcPct val="110000"/>
              </a:lnSpc>
              <a:spcBef>
                <a:spcPts val="1000"/>
              </a:spcBef>
              <a:buClr>
                <a:schemeClr val="dk1"/>
              </a:buClr>
              <a:buSzPts val="2000"/>
              <a:buNone/>
              <a:tabLst>
                <a:tab pos="280988" algn="l"/>
              </a:tabLst>
            </a:pPr>
            <a:endParaRPr lang="en-US" sz="1600" dirty="0">
              <a:solidFill>
                <a:schemeClr val="bg1"/>
              </a:solidFill>
            </a:endParaRPr>
          </a:p>
          <a:p>
            <a:pPr marL="0" lvl="1" indent="0">
              <a:lnSpc>
                <a:spcPct val="110000"/>
              </a:lnSpc>
              <a:spcBef>
                <a:spcPts val="1000"/>
              </a:spcBef>
              <a:buClr>
                <a:schemeClr val="dk1"/>
              </a:buClr>
              <a:buSzPts val="2000"/>
              <a:buNone/>
              <a:tabLst>
                <a:tab pos="280988" algn="l"/>
              </a:tabLst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06677-1028-1346-BC6F-566C47E40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14CD-3839-EF4F-81DB-992A7D0061C8}" type="slidenum">
              <a:rPr lang="en-US" smtClean="0"/>
              <a:t>3</a:t>
            </a:fld>
            <a:endParaRPr lang="en-US"/>
          </a:p>
        </p:txBody>
      </p:sp>
      <p:sp>
        <p:nvSpPr>
          <p:cNvPr id="6" name="Google Shape;137;p3">
            <a:extLst>
              <a:ext uri="{FF2B5EF4-FFF2-40B4-BE49-F238E27FC236}">
                <a16:creationId xmlns:a16="http://schemas.microsoft.com/office/drawing/2014/main" id="{A90868AF-8484-9C43-8046-5EF9CC36861F}"/>
              </a:ext>
            </a:extLst>
          </p:cNvPr>
          <p:cNvSpPr/>
          <p:nvPr/>
        </p:nvSpPr>
        <p:spPr>
          <a:xfrm>
            <a:off x="148970" y="184878"/>
            <a:ext cx="1097280" cy="1097280"/>
          </a:xfrm>
          <a:prstGeom prst="ellipse">
            <a:avLst/>
          </a:prstGeom>
          <a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C161B66-7467-464B-9AB7-E91A97A4B9F0}"/>
              </a:ext>
            </a:extLst>
          </p:cNvPr>
          <p:cNvGrpSpPr/>
          <p:nvPr/>
        </p:nvGrpSpPr>
        <p:grpSpPr>
          <a:xfrm>
            <a:off x="7236272" y="1771220"/>
            <a:ext cx="2173182" cy="1731839"/>
            <a:chOff x="8233813" y="1367391"/>
            <a:chExt cx="2173182" cy="1731839"/>
          </a:xfrm>
        </p:grpSpPr>
        <p:cxnSp>
          <p:nvCxnSpPr>
            <p:cNvPr id="9" name="Google Shape;165;p6">
              <a:extLst>
                <a:ext uri="{FF2B5EF4-FFF2-40B4-BE49-F238E27FC236}">
                  <a16:creationId xmlns:a16="http://schemas.microsoft.com/office/drawing/2014/main" id="{110B859E-19A3-A642-A921-236879F0FD93}"/>
                </a:ext>
              </a:extLst>
            </p:cNvPr>
            <p:cNvCxnSpPr>
              <a:cxnSpLocks/>
            </p:cNvCxnSpPr>
            <p:nvPr/>
          </p:nvCxnSpPr>
          <p:spPr>
            <a:xfrm>
              <a:off x="9954500" y="1367391"/>
              <a:ext cx="0" cy="1670088"/>
            </a:xfrm>
            <a:prstGeom prst="straightConnector1">
              <a:avLst/>
            </a:prstGeom>
            <a:noFill/>
            <a:ln w="635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" name="Google Shape;166;p6">
              <a:extLst>
                <a:ext uri="{FF2B5EF4-FFF2-40B4-BE49-F238E27FC236}">
                  <a16:creationId xmlns:a16="http://schemas.microsoft.com/office/drawing/2014/main" id="{EB167DE8-4086-7B4C-B577-50455AF0E8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33813" y="2962132"/>
              <a:ext cx="1720687" cy="0"/>
            </a:xfrm>
            <a:prstGeom prst="straightConnector1">
              <a:avLst/>
            </a:prstGeom>
            <a:noFill/>
            <a:ln w="1524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1" name="Google Shape;167;p6">
              <a:extLst>
                <a:ext uri="{FF2B5EF4-FFF2-40B4-BE49-F238E27FC236}">
                  <a16:creationId xmlns:a16="http://schemas.microsoft.com/office/drawing/2014/main" id="{971F4279-C9DB-014D-82B4-861E949DF7C0}"/>
                </a:ext>
              </a:extLst>
            </p:cNvPr>
            <p:cNvSpPr txBox="1"/>
            <p:nvPr/>
          </p:nvSpPr>
          <p:spPr>
            <a:xfrm>
              <a:off x="8559073" y="2822271"/>
              <a:ext cx="1847922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Gamow Explorer</a:t>
              </a:r>
              <a:endParaRPr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FEB50F-A40F-2F4C-9077-59E393A85213}"/>
              </a:ext>
            </a:extLst>
          </p:cNvPr>
          <p:cNvGrpSpPr/>
          <p:nvPr/>
        </p:nvGrpSpPr>
        <p:grpSpPr>
          <a:xfrm>
            <a:off x="222811" y="4164274"/>
            <a:ext cx="11714667" cy="2027738"/>
            <a:chOff x="222811" y="4164274"/>
            <a:chExt cx="11714667" cy="202773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7F9EA3-25B2-9549-A4C6-E3882C22E1F5}"/>
                </a:ext>
              </a:extLst>
            </p:cNvPr>
            <p:cNvGrpSpPr/>
            <p:nvPr/>
          </p:nvGrpSpPr>
          <p:grpSpPr>
            <a:xfrm>
              <a:off x="5136365" y="4164274"/>
              <a:ext cx="6801113" cy="2027738"/>
              <a:chOff x="5136365" y="4164274"/>
              <a:chExt cx="6801113" cy="2027738"/>
            </a:xfrm>
          </p:grpSpPr>
          <p:pic>
            <p:nvPicPr>
              <p:cNvPr id="8" name="Picture 7" descr="A screenshot of a computer&#10;&#10;Description automatically generated with low confidence">
                <a:extLst>
                  <a:ext uri="{FF2B5EF4-FFF2-40B4-BE49-F238E27FC236}">
                    <a16:creationId xmlns:a16="http://schemas.microsoft.com/office/drawing/2014/main" id="{5292898A-9203-ED40-908A-F8EF15F38E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528" t="263" r="51567" b="-263"/>
              <a:stretch/>
            </p:blipFill>
            <p:spPr>
              <a:xfrm>
                <a:off x="10022313" y="4170449"/>
                <a:ext cx="1915165" cy="2021563"/>
              </a:xfrm>
              <a:prstGeom prst="rect">
                <a:avLst/>
              </a:prstGeom>
            </p:spPr>
          </p:pic>
          <p:pic>
            <p:nvPicPr>
              <p:cNvPr id="13" name="Picture 12" descr="Histogram&#10;&#10;Description automatically generated with medium confidence">
                <a:extLst>
                  <a:ext uri="{FF2B5EF4-FFF2-40B4-BE49-F238E27FC236}">
                    <a16:creationId xmlns:a16="http://schemas.microsoft.com/office/drawing/2014/main" id="{E7E30B05-E336-644F-AE29-8D6378F8D3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36365" y="4164274"/>
                <a:ext cx="4885948" cy="2027738"/>
              </a:xfrm>
              <a:prstGeom prst="rect">
                <a:avLst/>
              </a:prstGeom>
            </p:spPr>
          </p:pic>
        </p:grp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EA990710-DC9F-6644-A3A0-A08D24E0FFEE}"/>
                </a:ext>
              </a:extLst>
            </p:cNvPr>
            <p:cNvSpPr txBox="1">
              <a:spLocks/>
            </p:cNvSpPr>
            <p:nvPr/>
          </p:nvSpPr>
          <p:spPr>
            <a:xfrm>
              <a:off x="222811" y="4343164"/>
              <a:ext cx="4778168" cy="1670088"/>
            </a:xfrm>
            <a:prstGeom prst="rect">
              <a:avLst/>
            </a:prstGeom>
            <a:solidFill>
              <a:srgbClr val="7030A0"/>
            </a:solidFill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Clr>
                  <a:schemeClr val="dk1"/>
                </a:buClr>
                <a:buSzPts val="2000"/>
                <a:buFont typeface="Arial" panose="020B0604020202020204" pitchFamily="34" charset="0"/>
                <a:buNone/>
                <a:tabLst>
                  <a:tab pos="280988" algn="l"/>
                </a:tabLst>
              </a:pPr>
              <a:r>
                <a:rPr lang="en-US" sz="1600" b="1" dirty="0">
                  <a:solidFill>
                    <a:schemeClr val="bg1"/>
                  </a:solidFill>
                </a:rPr>
                <a:t>Goal 2.</a:t>
              </a:r>
              <a:r>
                <a:rPr lang="en-US" sz="1600" dirty="0">
                  <a:solidFill>
                    <a:schemeClr val="bg1"/>
                  </a:solidFill>
                </a:rPr>
                <a:t> Multi-Messenger Astrophysics</a:t>
              </a:r>
            </a:p>
            <a:p>
              <a:pPr marL="123825" indent="-123825">
                <a:lnSpc>
                  <a:spcPct val="110000"/>
                </a:lnSpc>
                <a:buClr>
                  <a:schemeClr val="dk1"/>
                </a:buClr>
                <a:buSzPts val="2000"/>
                <a:buFont typeface="Arial" panose="020B0604020202020204" pitchFamily="34" charset="0"/>
                <a:buNone/>
                <a:tabLst>
                  <a:tab pos="280988" algn="l"/>
                </a:tabLst>
              </a:pPr>
              <a:r>
                <a:rPr lang="en-US" sz="1600" dirty="0">
                  <a:solidFill>
                    <a:schemeClr val="bg1"/>
                  </a:solidFill>
                </a:rPr>
                <a:t>a) Search for X-ray and Optical-IR EM counterparts for up to 50% of GW events and rapidly provide their location to other telescopes for follow up observations</a:t>
              </a:r>
            </a:p>
            <a:p>
              <a:pPr marL="0" lvl="1" indent="0">
                <a:lnSpc>
                  <a:spcPct val="110000"/>
                </a:lnSpc>
                <a:spcBef>
                  <a:spcPts val="1000"/>
                </a:spcBef>
                <a:buClr>
                  <a:schemeClr val="dk1"/>
                </a:buClr>
                <a:buSzPts val="2000"/>
                <a:buFont typeface="Arial" panose="020B0604020202020204" pitchFamily="34" charset="0"/>
                <a:buNone/>
                <a:tabLst>
                  <a:tab pos="280988" algn="l"/>
                </a:tabLst>
              </a:pP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2409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51F782-3FA4-3A47-B449-D46EDE882B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32B98-9513-CD49-9FF5-80A2E4B15638}" type="datetime1">
              <a:rPr lang="en-US" smtClean="0"/>
              <a:pPr/>
              <a:t>3/24/21</a:t>
            </a:fld>
            <a:endParaRPr lang="en-US" dirty="0"/>
          </a:p>
        </p:txBody>
      </p:sp>
      <p:sp>
        <p:nvSpPr>
          <p:cNvPr id="5" name="Google Shape;374;p23">
            <a:extLst>
              <a:ext uri="{FF2B5EF4-FFF2-40B4-BE49-F238E27FC236}">
                <a16:creationId xmlns:a16="http://schemas.microsoft.com/office/drawing/2014/main" id="{F6F3DE75-7B04-8544-9BC0-F3755809851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3CC014CD-3839-EF4F-81DB-992A7D0061C8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dirty="0"/>
          </a:p>
        </p:txBody>
      </p:sp>
      <p:sp>
        <p:nvSpPr>
          <p:cNvPr id="758" name="Google Shape;758;p56"/>
          <p:cNvSpPr txBox="1">
            <a:spLocks noGrp="1"/>
          </p:cNvSpPr>
          <p:nvPr>
            <p:ph type="title" idx="4294967295"/>
          </p:nvPr>
        </p:nvSpPr>
        <p:spPr>
          <a:xfrm>
            <a:off x="1541721" y="365125"/>
            <a:ext cx="10650279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3200" dirty="0"/>
              <a:t>Gamow Explorer Overall Instrument and Mission Design</a:t>
            </a:r>
            <a:endParaRPr sz="3600" dirty="0"/>
          </a:p>
        </p:txBody>
      </p:sp>
      <p:sp>
        <p:nvSpPr>
          <p:cNvPr id="760" name="Google Shape;760;p56"/>
          <p:cNvSpPr/>
          <p:nvPr/>
        </p:nvSpPr>
        <p:spPr>
          <a:xfrm>
            <a:off x="148970" y="184878"/>
            <a:ext cx="1097280" cy="1097280"/>
          </a:xfrm>
          <a:prstGeom prst="ellipse">
            <a:avLst/>
          </a:prstGeom>
          <a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759;p56">
            <a:extLst>
              <a:ext uri="{FF2B5EF4-FFF2-40B4-BE49-F238E27FC236}">
                <a16:creationId xmlns:a16="http://schemas.microsoft.com/office/drawing/2014/main" id="{401BD45B-E8F9-7243-A05B-A4066F7A532C}"/>
              </a:ext>
            </a:extLst>
          </p:cNvPr>
          <p:cNvSpPr txBox="1">
            <a:spLocks/>
          </p:cNvSpPr>
          <p:nvPr/>
        </p:nvSpPr>
        <p:spPr>
          <a:xfrm>
            <a:off x="581372" y="1524000"/>
            <a:ext cx="7522104" cy="42467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Clr>
                <a:schemeClr val="dk1"/>
              </a:buClr>
              <a:buSzPts val="2210"/>
              <a:buFont typeface="Arial" panose="020B0604020202020204" pitchFamily="34" charset="0"/>
              <a:buNone/>
            </a:pPr>
            <a:r>
              <a:rPr lang="en-US" sz="2000" dirty="0"/>
              <a:t>As pioneered by </a:t>
            </a:r>
            <a:r>
              <a:rPr lang="en-US" sz="2000" i="1" dirty="0" err="1"/>
              <a:t>BepoSAX</a:t>
            </a:r>
            <a:r>
              <a:rPr lang="en-US" sz="2000" dirty="0"/>
              <a:t> and the </a:t>
            </a:r>
            <a:r>
              <a:rPr lang="en-US" sz="2000" i="1" dirty="0"/>
              <a:t>Neil </a:t>
            </a:r>
            <a:r>
              <a:rPr lang="en-US" sz="2000" i="1" dirty="0" err="1"/>
              <a:t>Gehrels</a:t>
            </a:r>
            <a:r>
              <a:rPr lang="en-US" sz="2000" i="1" dirty="0"/>
              <a:t> Swift Observatory the Gamow Explorer </a:t>
            </a:r>
            <a:r>
              <a:rPr lang="en-US" sz="2000" dirty="0"/>
              <a:t>uses two instruments to detect and locate the GRB:</a:t>
            </a:r>
          </a:p>
          <a:p>
            <a:pPr>
              <a:lnSpc>
                <a:spcPct val="110000"/>
              </a:lnSpc>
              <a:buClr>
                <a:schemeClr val="dk1"/>
              </a:buClr>
              <a:buSzPts val="2040"/>
            </a:pPr>
            <a:r>
              <a:rPr lang="en-US" sz="2000" dirty="0"/>
              <a:t>A wide field of view X-ray telescope using Lobster Eye optics to detect the GRB and locate it to to arc minute precision</a:t>
            </a:r>
          </a:p>
          <a:p>
            <a:pPr>
              <a:lnSpc>
                <a:spcPct val="110000"/>
              </a:lnSpc>
              <a:buClr>
                <a:schemeClr val="dk1"/>
              </a:buClr>
              <a:buSzPts val="2040"/>
            </a:pPr>
            <a:r>
              <a:rPr lang="en-US" sz="2000" dirty="0"/>
              <a:t>A narrow field IR telescope to locate it to arc sec precision and make a photo-z measurement to determine whether </a:t>
            </a:r>
            <a:r>
              <a:rPr lang="en-US" sz="2000" i="1" dirty="0"/>
              <a:t>z</a:t>
            </a:r>
            <a:r>
              <a:rPr lang="en-US" sz="2000" dirty="0"/>
              <a:t> &gt; 6</a:t>
            </a:r>
          </a:p>
          <a:p>
            <a:pPr marL="0" indent="0">
              <a:lnSpc>
                <a:spcPct val="110000"/>
              </a:lnSpc>
              <a:buClr>
                <a:schemeClr val="dk1"/>
              </a:buClr>
              <a:buSzPts val="2040"/>
              <a:buNone/>
            </a:pPr>
            <a:r>
              <a:rPr lang="en-US" sz="2000" dirty="0"/>
              <a:t>plus, </a:t>
            </a:r>
            <a:r>
              <a:rPr lang="en-US" sz="2000" u="sng" dirty="0"/>
              <a:t>an autonomous rapidly slewing spacecraft:</a:t>
            </a:r>
            <a:r>
              <a:rPr lang="en-US" sz="2000" dirty="0"/>
              <a:t> to point the narrow field instrument at the afterglow within ~100s</a:t>
            </a:r>
          </a:p>
          <a:p>
            <a:pPr marL="0" indent="0">
              <a:lnSpc>
                <a:spcPct val="110000"/>
              </a:lnSpc>
              <a:buClr>
                <a:schemeClr val="dk1"/>
              </a:buClr>
              <a:buSzPts val="2040"/>
              <a:buNone/>
            </a:pPr>
            <a:r>
              <a:rPr lang="en-US" sz="2000" dirty="0"/>
              <a:t>and, </a:t>
            </a:r>
            <a:r>
              <a:rPr lang="en-US" sz="2000" u="sng" dirty="0"/>
              <a:t>rapid communications:</a:t>
            </a:r>
            <a:r>
              <a:rPr lang="en-US" sz="2000" dirty="0"/>
              <a:t> </a:t>
            </a:r>
          </a:p>
          <a:p>
            <a:pPr>
              <a:lnSpc>
                <a:spcPct val="110000"/>
              </a:lnSpc>
              <a:buClr>
                <a:schemeClr val="dk1"/>
              </a:buClr>
              <a:buSzPts val="2040"/>
            </a:pPr>
            <a:r>
              <a:rPr lang="en-US" sz="2000" dirty="0"/>
              <a:t>Promptly (seconds) transmit key information (RA, Dec, Redshift) to the ground for follow up by &gt;8m class observatories while the afterglow is still bright </a:t>
            </a:r>
          </a:p>
          <a:p>
            <a:pPr>
              <a:lnSpc>
                <a:spcPct val="110000"/>
              </a:lnSpc>
              <a:buClr>
                <a:schemeClr val="dk1"/>
              </a:buClr>
              <a:buSzPts val="2040"/>
            </a:pPr>
            <a:r>
              <a:rPr lang="en-US" sz="2000" dirty="0"/>
              <a:t>Rapid on demand uplink to trigger Gamow Explorer observations of Gravitational Wave events to identify electromagnetic counterparts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779C6B-7149-7142-83F5-8D2D64ABF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603" y="2272331"/>
            <a:ext cx="1818926" cy="1375041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6E2CDC8F-909B-8D49-8F23-A59753C4E9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31" t="3501" r="3896" b="20515"/>
          <a:stretch/>
        </p:blipFill>
        <p:spPr>
          <a:xfrm>
            <a:off x="8394603" y="4234267"/>
            <a:ext cx="3175193" cy="1377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CC389F-BF00-4049-BFC2-C1D634DFDF4C}"/>
              </a:ext>
            </a:extLst>
          </p:cNvPr>
          <p:cNvSpPr txBox="1"/>
          <p:nvPr/>
        </p:nvSpPr>
        <p:spPr>
          <a:xfrm>
            <a:off x="8336581" y="1764352"/>
            <a:ext cx="337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Lobster Eye X-ray Telescope (LEXT)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89FC5B-B547-9645-AECB-CEFDFC2231E5}"/>
              </a:ext>
            </a:extLst>
          </p:cNvPr>
          <p:cNvSpPr txBox="1"/>
          <p:nvPr/>
        </p:nvSpPr>
        <p:spPr>
          <a:xfrm>
            <a:off x="8278339" y="3846790"/>
            <a:ext cx="349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Photo-z Infra-Red Telescope (PIRT)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280C5E-9EE7-5A48-B8D1-3173C7437747}"/>
              </a:ext>
            </a:extLst>
          </p:cNvPr>
          <p:cNvSpPr txBox="1"/>
          <p:nvPr/>
        </p:nvSpPr>
        <p:spPr>
          <a:xfrm>
            <a:off x="10213529" y="2720579"/>
            <a:ext cx="1680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FOV &gt;1000 sq deg</a:t>
            </a:r>
          </a:p>
          <a:p>
            <a:pPr algn="ctr"/>
            <a:r>
              <a:rPr lang="en-US" sz="1600" dirty="0"/>
              <a:t>0.5-5 keV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201A04-7279-DD43-BCBF-EFF0C9EDFAAA}"/>
              </a:ext>
            </a:extLst>
          </p:cNvPr>
          <p:cNvSpPr txBox="1"/>
          <p:nvPr/>
        </p:nvSpPr>
        <p:spPr>
          <a:xfrm>
            <a:off x="8278339" y="5606062"/>
            <a:ext cx="3759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30cm diameter</a:t>
            </a:r>
          </a:p>
          <a:p>
            <a:pPr algn="ctr"/>
            <a:r>
              <a:rPr lang="en-US" dirty="0"/>
              <a:t>0.5-2.5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 in five simultaneous bands</a:t>
            </a:r>
          </a:p>
        </p:txBody>
      </p:sp>
    </p:spTree>
    <p:extLst>
      <p:ext uri="{BB962C8B-B14F-4D97-AF65-F5344CB8AC3E}">
        <p14:creationId xmlns:p14="http://schemas.microsoft.com/office/powerpoint/2010/main" val="1914578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520" name="Google Shape;520;p33"/>
          <p:cNvSpPr txBox="1"/>
          <p:nvPr/>
        </p:nvSpPr>
        <p:spPr>
          <a:xfrm>
            <a:off x="1764632" y="54239"/>
            <a:ext cx="10427368" cy="115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9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Ground based follow up is built into the DNA of Gamow Explorer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22" name="Google Shape;522;p33"/>
          <p:cNvSpPr/>
          <p:nvPr/>
        </p:nvSpPr>
        <p:spPr>
          <a:xfrm>
            <a:off x="258278" y="45405"/>
            <a:ext cx="1280158" cy="1280158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5B587DEA-EF2B-4B4E-9242-8AF83563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20905"/>
          </a:xfrm>
        </p:spPr>
        <p:txBody>
          <a:bodyPr/>
          <a:lstStyle/>
          <a:p>
            <a:fld id="{0BCFC67C-39CA-2E43-936F-3B91922B9669}" type="datetime1">
              <a:rPr lang="en-US" smtClean="0"/>
              <a:t>3/24/21</a:t>
            </a:fld>
            <a:endParaRPr lang="en-US" dirty="0"/>
          </a:p>
        </p:txBody>
      </p:sp>
      <p:pic>
        <p:nvPicPr>
          <p:cNvPr id="9" name="Picture 2" descr="NASA Awards New Cooperative Agreement to W. M. Keck Observatory | NASA">
            <a:extLst>
              <a:ext uri="{FF2B5EF4-FFF2-40B4-BE49-F238E27FC236}">
                <a16:creationId xmlns:a16="http://schemas.microsoft.com/office/drawing/2014/main" id="{59DCCBB1-2423-4A4F-8CEF-980266309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2487" y="2278063"/>
            <a:ext cx="2578635" cy="171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37F5C3-8831-EA4E-95D4-BB01410DCA5C}"/>
              </a:ext>
            </a:extLst>
          </p:cNvPr>
          <p:cNvSpPr txBox="1"/>
          <p:nvPr/>
        </p:nvSpPr>
        <p:spPr>
          <a:xfrm>
            <a:off x="1528132" y="2275970"/>
            <a:ext cx="182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Keck Observatory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E87C25-4514-3F4B-9569-CB8507C7F4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8869" y="4244033"/>
            <a:ext cx="2672015" cy="18038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04599A-2201-FF46-A2BF-F53A364E72AA}"/>
              </a:ext>
            </a:extLst>
          </p:cNvPr>
          <p:cNvSpPr txBox="1"/>
          <p:nvPr/>
        </p:nvSpPr>
        <p:spPr>
          <a:xfrm>
            <a:off x="1177181" y="5694309"/>
            <a:ext cx="2678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James Webb Space Telescope </a:t>
            </a:r>
          </a:p>
        </p:txBody>
      </p:sp>
      <p:pic>
        <p:nvPicPr>
          <p:cNvPr id="13" name="Picture 12" descr="A picture containing sky, outdoor, building, cloudy&#10;&#10;Description automatically generated">
            <a:extLst>
              <a:ext uri="{FF2B5EF4-FFF2-40B4-BE49-F238E27FC236}">
                <a16:creationId xmlns:a16="http://schemas.microsoft.com/office/drawing/2014/main" id="{E574AB49-D1B6-4F44-BE51-087CDF976C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428" y="1051371"/>
            <a:ext cx="2292119" cy="1719090"/>
          </a:xfrm>
          <a:prstGeom prst="rect">
            <a:avLst/>
          </a:prstGeom>
        </p:spPr>
      </p:pic>
      <p:pic>
        <p:nvPicPr>
          <p:cNvPr id="14" name="Picture 2" descr="Polish Space Scientists to Conduct Research into New Spectrograph for VLT  Telescope | Science in Poland">
            <a:extLst>
              <a:ext uri="{FF2B5EF4-FFF2-40B4-BE49-F238E27FC236}">
                <a16:creationId xmlns:a16="http://schemas.microsoft.com/office/drawing/2014/main" id="{F6E47C8C-248A-AF40-BBE1-371B8B43C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0390" y="2437735"/>
            <a:ext cx="2666720" cy="149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63ED2CF-DD9E-B54B-89E8-892A05D05D04}"/>
              </a:ext>
            </a:extLst>
          </p:cNvPr>
          <p:cNvSpPr/>
          <p:nvPr/>
        </p:nvSpPr>
        <p:spPr>
          <a:xfrm>
            <a:off x="8195942" y="2413105"/>
            <a:ext cx="3047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Very Large Telescope (VLT)</a:t>
            </a:r>
          </a:p>
        </p:txBody>
      </p:sp>
      <p:pic>
        <p:nvPicPr>
          <p:cNvPr id="16" name="Picture 15" descr="A picture containing table, sitting, water, board&#10;&#10;Description automatically generated">
            <a:extLst>
              <a:ext uri="{FF2B5EF4-FFF2-40B4-BE49-F238E27FC236}">
                <a16:creationId xmlns:a16="http://schemas.microsoft.com/office/drawing/2014/main" id="{D1DA2154-8AEC-634C-9D95-B4C81586E4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3873" y="3919363"/>
            <a:ext cx="2621490" cy="180389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6F8BC8E-F4DC-684B-8907-1522A60823A5}"/>
              </a:ext>
            </a:extLst>
          </p:cNvPr>
          <p:cNvSpPr/>
          <p:nvPr/>
        </p:nvSpPr>
        <p:spPr>
          <a:xfrm>
            <a:off x="8554416" y="5052012"/>
            <a:ext cx="2460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European Extremely Large Telescope (E-ELT)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C06592-CB4F-7145-9298-6B259703BE7C}"/>
              </a:ext>
            </a:extLst>
          </p:cNvPr>
          <p:cNvSpPr txBox="1"/>
          <p:nvPr/>
        </p:nvSpPr>
        <p:spPr>
          <a:xfrm>
            <a:off x="5450746" y="2363558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Gemini South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39D538-920E-DC42-9AEC-96BC3EB4CC98}"/>
              </a:ext>
            </a:extLst>
          </p:cNvPr>
          <p:cNvSpPr txBox="1"/>
          <p:nvPr/>
        </p:nvSpPr>
        <p:spPr>
          <a:xfrm>
            <a:off x="5264062" y="3492673"/>
            <a:ext cx="2041081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Gamow Explorer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BD86FE62-C3DF-8B43-9E1D-C340106E6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366" y="4617285"/>
            <a:ext cx="2646242" cy="158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A42F3A2-F41E-FD4B-BC7F-2AD09235E935}"/>
              </a:ext>
            </a:extLst>
          </p:cNvPr>
          <p:cNvSpPr txBox="1"/>
          <p:nvPr/>
        </p:nvSpPr>
        <p:spPr>
          <a:xfrm>
            <a:off x="5262271" y="4617285"/>
            <a:ext cx="2258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Gran </a:t>
            </a:r>
            <a:r>
              <a:rPr lang="en-US" sz="1600" dirty="0" err="1"/>
              <a:t>Telescopio</a:t>
            </a:r>
            <a:r>
              <a:rPr lang="en-US" sz="1600" dirty="0"/>
              <a:t> Canarias</a:t>
            </a:r>
          </a:p>
        </p:txBody>
      </p:sp>
      <p:sp>
        <p:nvSpPr>
          <p:cNvPr id="2" name="Striped Right Arrow 1">
            <a:extLst>
              <a:ext uri="{FF2B5EF4-FFF2-40B4-BE49-F238E27FC236}">
                <a16:creationId xmlns:a16="http://schemas.microsoft.com/office/drawing/2014/main" id="{6A9C95B1-152B-0D43-A030-DACAF198EA98}"/>
              </a:ext>
            </a:extLst>
          </p:cNvPr>
          <p:cNvSpPr/>
          <p:nvPr/>
        </p:nvSpPr>
        <p:spPr>
          <a:xfrm rot="502966">
            <a:off x="7407088" y="3524759"/>
            <a:ext cx="978408" cy="484632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riped Right Arrow 22">
            <a:extLst>
              <a:ext uri="{FF2B5EF4-FFF2-40B4-BE49-F238E27FC236}">
                <a16:creationId xmlns:a16="http://schemas.microsoft.com/office/drawing/2014/main" id="{CB49AECB-D7D9-F24F-9035-1C20970466C0}"/>
              </a:ext>
            </a:extLst>
          </p:cNvPr>
          <p:cNvSpPr/>
          <p:nvPr/>
        </p:nvSpPr>
        <p:spPr>
          <a:xfrm rot="16200000">
            <a:off x="6102308" y="2877769"/>
            <a:ext cx="640563" cy="484632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riped Right Arrow 23">
            <a:extLst>
              <a:ext uri="{FF2B5EF4-FFF2-40B4-BE49-F238E27FC236}">
                <a16:creationId xmlns:a16="http://schemas.microsoft.com/office/drawing/2014/main" id="{50F8CFD9-D93F-5E4F-BB70-1D55494B7C93}"/>
              </a:ext>
            </a:extLst>
          </p:cNvPr>
          <p:cNvSpPr/>
          <p:nvPr/>
        </p:nvSpPr>
        <p:spPr>
          <a:xfrm rot="11330032">
            <a:off x="4067307" y="3124689"/>
            <a:ext cx="923255" cy="484632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riped Right Arrow 24">
            <a:extLst>
              <a:ext uri="{FF2B5EF4-FFF2-40B4-BE49-F238E27FC236}">
                <a16:creationId xmlns:a16="http://schemas.microsoft.com/office/drawing/2014/main" id="{8613B56D-A66A-A44F-A77D-98ECB4E9EC59}"/>
              </a:ext>
            </a:extLst>
          </p:cNvPr>
          <p:cNvSpPr/>
          <p:nvPr/>
        </p:nvSpPr>
        <p:spPr>
          <a:xfrm rot="8712663">
            <a:off x="4209446" y="4030463"/>
            <a:ext cx="978408" cy="484632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riped Right Arrow 25">
            <a:extLst>
              <a:ext uri="{FF2B5EF4-FFF2-40B4-BE49-F238E27FC236}">
                <a16:creationId xmlns:a16="http://schemas.microsoft.com/office/drawing/2014/main" id="{C88C93B8-59F0-384C-8C24-846EE03BBFAB}"/>
              </a:ext>
            </a:extLst>
          </p:cNvPr>
          <p:cNvSpPr/>
          <p:nvPr/>
        </p:nvSpPr>
        <p:spPr>
          <a:xfrm rot="5400000">
            <a:off x="6113482" y="3997329"/>
            <a:ext cx="640563" cy="484632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D4F747-316A-AB45-AEBB-CF8456E19854}"/>
              </a:ext>
            </a:extLst>
          </p:cNvPr>
          <p:cNvSpPr txBox="1"/>
          <p:nvPr/>
        </p:nvSpPr>
        <p:spPr>
          <a:xfrm>
            <a:off x="1764632" y="1150494"/>
            <a:ext cx="2934018" cy="92333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Medium resolution R~3000 IR spectroscopy follow up by large &gt;8m telescopes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7F1916-8F12-1542-A590-D11791E28A3F}"/>
              </a:ext>
            </a:extLst>
          </p:cNvPr>
          <p:cNvSpPr txBox="1"/>
          <p:nvPr/>
        </p:nvSpPr>
        <p:spPr>
          <a:xfrm>
            <a:off x="7896292" y="1106280"/>
            <a:ext cx="3368995" cy="1077218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Gamow Explorer observation strategy to maximize availability of these large telescopes for rapid follow up when the afterglow is bright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28C24C-96D3-D341-8D53-EEFAEFE3DC71}"/>
              </a:ext>
            </a:extLst>
          </p:cNvPr>
          <p:cNvSpPr txBox="1"/>
          <p:nvPr/>
        </p:nvSpPr>
        <p:spPr>
          <a:xfrm>
            <a:off x="1332935" y="3653014"/>
            <a:ext cx="230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Gamow team member</a:t>
            </a:r>
          </a:p>
        </p:txBody>
      </p:sp>
    </p:spTree>
    <p:extLst>
      <p:ext uri="{BB962C8B-B14F-4D97-AF65-F5344CB8AC3E}">
        <p14:creationId xmlns:p14="http://schemas.microsoft.com/office/powerpoint/2010/main" val="2162259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1F7FBF-3B31-F742-BC31-29DD2918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32B98-9513-CD49-9FF5-80A2E4B15638}" type="datetime1">
              <a:rPr lang="en-US" smtClean="0"/>
              <a:pPr/>
              <a:t>3/25/21</a:t>
            </a:fld>
            <a:endParaRPr lang="en-US" dirty="0"/>
          </a:p>
        </p:txBody>
      </p:sp>
      <p:sp>
        <p:nvSpPr>
          <p:cNvPr id="374" name="Google Shape;374;p23"/>
          <p:cNvSpPr txBox="1"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3CC014CD-3839-EF4F-81DB-992A7D0061C8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dirty="0"/>
          </a:p>
        </p:txBody>
      </p:sp>
      <p:sp>
        <p:nvSpPr>
          <p:cNvPr id="372" name="Google Shape;372;p23"/>
          <p:cNvSpPr txBox="1">
            <a:spLocks noGrp="1"/>
          </p:cNvSpPr>
          <p:nvPr>
            <p:ph type="title" idx="4294967295"/>
          </p:nvPr>
        </p:nvSpPr>
        <p:spPr>
          <a:xfrm>
            <a:off x="1421546" y="365125"/>
            <a:ext cx="10770454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dirty="0"/>
              <a:t>Gamow Optimized Observing Strategy</a:t>
            </a:r>
            <a:endParaRPr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1039790-302E-7347-9DDA-FE54836F16A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38600" y="1699628"/>
            <a:ext cx="7464398" cy="4351338"/>
          </a:xfrm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ea typeface="Calibri"/>
                <a:cs typeface="Calibri"/>
                <a:sym typeface="Calibri"/>
              </a:rPr>
              <a:t>High redshift GRBs are rare events with only a few percent predicted to come from </a:t>
            </a:r>
            <a:r>
              <a:rPr lang="en-US" sz="2400" i="1" dirty="0">
                <a:ea typeface="Calibri"/>
                <a:cs typeface="Calibri"/>
                <a:sym typeface="Calibri"/>
              </a:rPr>
              <a:t>z</a:t>
            </a:r>
            <a:r>
              <a:rPr lang="en-US" sz="2400" dirty="0">
                <a:ea typeface="Calibri"/>
                <a:cs typeface="Calibri"/>
                <a:sym typeface="Calibri"/>
              </a:rPr>
              <a:t> &gt; 6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ea typeface="Calibri"/>
              <a:cs typeface="Calibri"/>
              <a:sym typeface="Calibri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ea typeface="Calibri"/>
                <a:cs typeface="Calibri"/>
                <a:sym typeface="Calibri"/>
              </a:rPr>
              <a:t>Large ground and space-based facilities need to know quickly and reliably which are the high value targets to interrupt their planned programs to follow up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ea typeface="Calibri"/>
              <a:cs typeface="Calibri"/>
              <a:sym typeface="Calibri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ea typeface="Calibri"/>
                <a:cs typeface="Calibri"/>
                <a:sym typeface="Calibri"/>
              </a:rPr>
              <a:t>Gamow Explorer strategy is optimized to: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ea typeface="Calibri"/>
              <a:cs typeface="Calibri"/>
              <a:sym typeface="Calibri"/>
            </a:endParaRP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2400" dirty="0">
                <a:ea typeface="Calibri"/>
                <a:cs typeface="Calibri"/>
                <a:sym typeface="Calibri"/>
              </a:rPr>
              <a:t>Efficiently and rapidly identify rare high z events by autonomously identifying </a:t>
            </a:r>
            <a:r>
              <a:rPr lang="en-US" sz="2400" i="1" dirty="0">
                <a:ea typeface="Calibri"/>
                <a:cs typeface="Calibri"/>
                <a:sym typeface="Calibri"/>
              </a:rPr>
              <a:t>z</a:t>
            </a:r>
            <a:r>
              <a:rPr lang="en-US" sz="2400" dirty="0">
                <a:ea typeface="Calibri"/>
                <a:cs typeface="Calibri"/>
                <a:sym typeface="Calibri"/>
              </a:rPr>
              <a:t> &gt; 6 GRBs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2400" dirty="0">
                <a:ea typeface="Calibri"/>
                <a:cs typeface="Calibri"/>
                <a:sym typeface="Calibri"/>
              </a:rPr>
              <a:t>Observe locations of the sky optimized for JWST and large ground-based telescope follow up </a:t>
            </a:r>
            <a:endParaRPr lang="en-US" sz="1800" dirty="0"/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23" name="Google Shape;760;p56">
            <a:extLst>
              <a:ext uri="{FF2B5EF4-FFF2-40B4-BE49-F238E27FC236}">
                <a16:creationId xmlns:a16="http://schemas.microsoft.com/office/drawing/2014/main" id="{0113EF40-9E5D-C04E-BC79-0BC7DF8F48B9}"/>
              </a:ext>
            </a:extLst>
          </p:cNvPr>
          <p:cNvSpPr/>
          <p:nvPr/>
        </p:nvSpPr>
        <p:spPr>
          <a:xfrm>
            <a:off x="148970" y="204756"/>
            <a:ext cx="1097280" cy="1097280"/>
          </a:xfrm>
          <a:prstGeom prst="ellipse">
            <a:avLst/>
          </a:prstGeom>
          <a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E07C98-A2BE-8745-8FC9-1E836EE6E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Not for disclosure or distribution without permission</a:t>
            </a:r>
            <a:endParaRPr lang="en-US" dirty="0"/>
          </a:p>
        </p:txBody>
      </p:sp>
      <p:pic>
        <p:nvPicPr>
          <p:cNvPr id="1026" name="Picture 2" descr="Gold Panning Courses at The Museum of Lead Mining, Wanlockhead | What's On  Lanarkshire">
            <a:extLst>
              <a:ext uri="{FF2B5EF4-FFF2-40B4-BE49-F238E27FC236}">
                <a16:creationId xmlns:a16="http://schemas.microsoft.com/office/drawing/2014/main" id="{ACFF9951-8DE0-E749-A2C5-4CF1AF231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81" y="2462793"/>
            <a:ext cx="2842226" cy="213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B835BE-9857-8848-9ACC-E3F28AD202BC}"/>
              </a:ext>
            </a:extLst>
          </p:cNvPr>
          <p:cNvSpPr txBox="1"/>
          <p:nvPr/>
        </p:nvSpPr>
        <p:spPr>
          <a:xfrm>
            <a:off x="418610" y="4712882"/>
            <a:ext cx="3233769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We do not want to throw away any gold nuggets!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D5D7BB-4A32-DD4B-9DEA-19FAF2D66F76}"/>
              </a:ext>
            </a:extLst>
          </p:cNvPr>
          <p:cNvSpPr txBox="1"/>
          <p:nvPr/>
        </p:nvSpPr>
        <p:spPr>
          <a:xfrm>
            <a:off x="418610" y="1679029"/>
            <a:ext cx="3233769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The search for high redshift GRB is like panning for gold! </a:t>
            </a:r>
          </a:p>
        </p:txBody>
      </p:sp>
    </p:spTree>
    <p:extLst>
      <p:ext uri="{BB962C8B-B14F-4D97-AF65-F5344CB8AC3E}">
        <p14:creationId xmlns:p14="http://schemas.microsoft.com/office/powerpoint/2010/main" val="192022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8B758-0424-3D4A-8CF6-3FB042537F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32B98-9513-CD49-9FF5-80A2E4B15638}" type="datetime1">
              <a:rPr lang="en-US" smtClean="0"/>
              <a:pPr/>
              <a:t>3/24/21</a:t>
            </a:fld>
            <a:endParaRPr lang="en-US" dirty="0"/>
          </a:p>
        </p:txBody>
      </p:sp>
      <p:sp>
        <p:nvSpPr>
          <p:cNvPr id="907" name="Google Shape;907;p68"/>
          <p:cNvSpPr txBox="1"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3CC014CD-3839-EF4F-81DB-992A7D0061C8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sz="10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p68"/>
          <p:cNvSpPr txBox="1">
            <a:spLocks noGrp="1"/>
          </p:cNvSpPr>
          <p:nvPr>
            <p:ph type="title" idx="4294967295"/>
          </p:nvPr>
        </p:nvSpPr>
        <p:spPr>
          <a:xfrm>
            <a:off x="1676400" y="96838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Gamow Explorer L2 Mission Orbit</a:t>
            </a:r>
            <a:endParaRPr dirty="0"/>
          </a:p>
        </p:txBody>
      </p:sp>
      <p:sp>
        <p:nvSpPr>
          <p:cNvPr id="905" name="Google Shape;905;p68"/>
          <p:cNvSpPr txBox="1">
            <a:spLocks noGrp="1"/>
          </p:cNvSpPr>
          <p:nvPr>
            <p:ph type="body" idx="4294967295"/>
          </p:nvPr>
        </p:nvSpPr>
        <p:spPr>
          <a:xfrm>
            <a:off x="361508" y="1562100"/>
            <a:ext cx="6402974" cy="451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  <a:buSzPts val="2200"/>
            </a:pPr>
            <a:r>
              <a:rPr lang="en-US" sz="1800" dirty="0"/>
              <a:t>High observing efficiency (&gt; 95%)</a:t>
            </a:r>
          </a:p>
          <a:p>
            <a:pPr>
              <a:lnSpc>
                <a:spcPct val="100000"/>
              </a:lnSpc>
              <a:buClr>
                <a:schemeClr val="dk1"/>
              </a:buClr>
              <a:buSzPts val="2200"/>
            </a:pPr>
            <a:r>
              <a:rPr lang="en-US" sz="1800" dirty="0"/>
              <a:t>Uninterrupted viewing ideal for finding longer GRBs expected because of cosmological 1+</a:t>
            </a:r>
            <a:r>
              <a:rPr lang="en-US" sz="1800" i="1" dirty="0"/>
              <a:t>z</a:t>
            </a:r>
            <a:r>
              <a:rPr lang="en-US" sz="1800" dirty="0"/>
              <a:t> time stretching </a:t>
            </a:r>
          </a:p>
          <a:p>
            <a:pPr>
              <a:lnSpc>
                <a:spcPct val="100000"/>
              </a:lnSpc>
              <a:buClr>
                <a:schemeClr val="dk1"/>
              </a:buClr>
              <a:buSzPts val="2200"/>
            </a:pPr>
            <a:r>
              <a:rPr lang="en-US" sz="1800" dirty="0"/>
              <a:t>Immediate follow up by IR telescope for photo-z measurement</a:t>
            </a:r>
          </a:p>
          <a:p>
            <a:pPr>
              <a:lnSpc>
                <a:spcPct val="100000"/>
              </a:lnSpc>
              <a:buSzPts val="2200"/>
            </a:pPr>
            <a:r>
              <a:rPr lang="en-US" sz="1800" dirty="0"/>
              <a:t>Passive cooling of IR telescope, IR detector and X-ray CCDs</a:t>
            </a:r>
          </a:p>
          <a:p>
            <a:pPr>
              <a:lnSpc>
                <a:spcPct val="100000"/>
              </a:lnSpc>
              <a:buSzPts val="2200"/>
            </a:pPr>
            <a:r>
              <a:rPr lang="en-US" sz="1800" dirty="0"/>
              <a:t>Observe within the JWST field of regard (sun angle 135-85 deg)</a:t>
            </a:r>
          </a:p>
          <a:p>
            <a:pPr>
              <a:lnSpc>
                <a:spcPct val="100000"/>
              </a:lnSpc>
              <a:buSzPts val="2200"/>
            </a:pPr>
            <a:r>
              <a:rPr lang="en-US" sz="1800" dirty="0"/>
              <a:t>Optimize for ground based follow up </a:t>
            </a:r>
            <a:r>
              <a:rPr lang="en-US" sz="1600" dirty="0"/>
              <a:t>between </a:t>
            </a:r>
            <a:r>
              <a:rPr lang="en-US" sz="1800" dirty="0"/>
              <a:t>Dec +30 to -60 for telescopes in Hawaii and Chile</a:t>
            </a:r>
          </a:p>
          <a:p>
            <a:pPr>
              <a:lnSpc>
                <a:spcPct val="100000"/>
              </a:lnSpc>
              <a:buSzPts val="2200"/>
            </a:pPr>
            <a:r>
              <a:rPr lang="en-US" sz="1800" dirty="0"/>
              <a:t>Optimize to avoid galactic plane</a:t>
            </a:r>
          </a:p>
          <a:p>
            <a:pPr>
              <a:lnSpc>
                <a:spcPct val="100000"/>
              </a:lnSpc>
              <a:buSzPts val="2200"/>
            </a:pPr>
            <a:r>
              <a:rPr lang="en-US" sz="1800" dirty="0"/>
              <a:t>Low bit rate continuous downlink &amp; uplink via NEN/</a:t>
            </a:r>
            <a:r>
              <a:rPr lang="en-US" sz="1800" dirty="0" err="1"/>
              <a:t>KSATLite</a:t>
            </a:r>
            <a:endParaRPr lang="en-US" sz="1800" dirty="0"/>
          </a:p>
          <a:p>
            <a:pPr>
              <a:lnSpc>
                <a:spcPct val="100000"/>
              </a:lnSpc>
              <a:buSzPts val="2200"/>
            </a:pPr>
            <a:r>
              <a:rPr lang="en-US" sz="1800" dirty="0"/>
              <a:t>Rapid response to Multi-messenger events for 50% of the sky</a:t>
            </a:r>
            <a:endParaRPr sz="1800" dirty="0"/>
          </a:p>
        </p:txBody>
      </p:sp>
      <p:sp>
        <p:nvSpPr>
          <p:cNvPr id="908" name="Google Shape;908;p68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9" name="Google Shape;909;p68"/>
          <p:cNvSpPr/>
          <p:nvPr/>
        </p:nvSpPr>
        <p:spPr>
          <a:xfrm>
            <a:off x="148970" y="184878"/>
            <a:ext cx="1097280" cy="1097280"/>
          </a:xfrm>
          <a:prstGeom prst="ellipse">
            <a:avLst/>
          </a:prstGeom>
          <a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0" name="Google Shape;910;p6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8883" y="1242597"/>
            <a:ext cx="3077114" cy="23525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B88612F-5C67-DA40-BE0B-03EEAF103F71}"/>
              </a:ext>
            </a:extLst>
          </p:cNvPr>
          <p:cNvGrpSpPr>
            <a:grpSpLocks noChangeAspect="1"/>
          </p:cNvGrpSpPr>
          <p:nvPr/>
        </p:nvGrpSpPr>
        <p:grpSpPr>
          <a:xfrm>
            <a:off x="6934200" y="3789833"/>
            <a:ext cx="4720875" cy="2357357"/>
            <a:chOff x="5979954" y="1320108"/>
            <a:chExt cx="5873379" cy="293285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893EAC-6EE6-3F45-9421-7958E1D4DF80}"/>
                </a:ext>
              </a:extLst>
            </p:cNvPr>
            <p:cNvSpPr/>
            <p:nvPr/>
          </p:nvSpPr>
          <p:spPr>
            <a:xfrm>
              <a:off x="6006096" y="1320108"/>
              <a:ext cx="5847237" cy="2932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D766F64-3DE5-A14B-A18C-E29576AA8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6096" y="1328473"/>
              <a:ext cx="5492004" cy="292449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9450282-F97B-534A-B706-04F62886DDEE}"/>
                </a:ext>
              </a:extLst>
            </p:cNvPr>
            <p:cNvSpPr txBox="1"/>
            <p:nvPr/>
          </p:nvSpPr>
          <p:spPr>
            <a:xfrm>
              <a:off x="5979954" y="3653445"/>
              <a:ext cx="14542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(&gt;135 deg from sun)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9A430F0-DC97-A846-83CD-3B68CFD3B06B}"/>
              </a:ext>
            </a:extLst>
          </p:cNvPr>
          <p:cNvSpPr txBox="1"/>
          <p:nvPr/>
        </p:nvSpPr>
        <p:spPr>
          <a:xfrm>
            <a:off x="9869734" y="3871523"/>
            <a:ext cx="1862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Credit: Jammie </a:t>
            </a:r>
            <a:r>
              <a:rPr lang="en-US" sz="1400" dirty="0" err="1"/>
              <a:t>Kennea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69363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68"/>
          <p:cNvSpPr txBox="1">
            <a:spLocks noGrp="1"/>
          </p:cNvSpPr>
          <p:nvPr>
            <p:ph type="title" idx="4294967295"/>
          </p:nvPr>
        </p:nvSpPr>
        <p:spPr>
          <a:xfrm>
            <a:off x="1676400" y="96838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Gamow Explorer L2 Mission Orbit</a:t>
            </a:r>
            <a:endParaRPr dirty="0"/>
          </a:p>
        </p:txBody>
      </p:sp>
      <p:sp>
        <p:nvSpPr>
          <p:cNvPr id="905" name="Google Shape;905;p68"/>
          <p:cNvSpPr txBox="1">
            <a:spLocks noGrp="1"/>
          </p:cNvSpPr>
          <p:nvPr>
            <p:ph type="body" idx="4294967295"/>
          </p:nvPr>
        </p:nvSpPr>
        <p:spPr>
          <a:xfrm>
            <a:off x="361508" y="1562100"/>
            <a:ext cx="6402974" cy="451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  <a:buSzPts val="2200"/>
            </a:pPr>
            <a:r>
              <a:rPr lang="en-US" sz="1800" dirty="0"/>
              <a:t>High observing efficiency (&gt; 95%)</a:t>
            </a:r>
          </a:p>
          <a:p>
            <a:pPr>
              <a:lnSpc>
                <a:spcPct val="100000"/>
              </a:lnSpc>
              <a:buClr>
                <a:schemeClr val="dk1"/>
              </a:buClr>
              <a:buSzPts val="2200"/>
            </a:pPr>
            <a:r>
              <a:rPr lang="en-US" sz="1800" dirty="0"/>
              <a:t>Uninterrupted viewing ideal for finding longer GRBs expected because of cosmological 1+</a:t>
            </a:r>
            <a:r>
              <a:rPr lang="en-US" sz="1800" i="1" dirty="0"/>
              <a:t>z</a:t>
            </a:r>
            <a:r>
              <a:rPr lang="en-US" sz="1800" dirty="0"/>
              <a:t> time stretching </a:t>
            </a:r>
          </a:p>
          <a:p>
            <a:pPr>
              <a:lnSpc>
                <a:spcPct val="100000"/>
              </a:lnSpc>
              <a:buClr>
                <a:schemeClr val="dk1"/>
              </a:buClr>
              <a:buSzPts val="2200"/>
            </a:pPr>
            <a:r>
              <a:rPr lang="en-US" sz="1800" dirty="0"/>
              <a:t>Immediate follow up by IR telescope for photo-z measurement</a:t>
            </a:r>
          </a:p>
          <a:p>
            <a:pPr>
              <a:lnSpc>
                <a:spcPct val="100000"/>
              </a:lnSpc>
              <a:buSzPts val="2200"/>
            </a:pPr>
            <a:r>
              <a:rPr lang="en-US" sz="1800" dirty="0"/>
              <a:t>Passive cooling of IR telescope, IR detector and X-ray CCDs</a:t>
            </a:r>
          </a:p>
          <a:p>
            <a:pPr>
              <a:lnSpc>
                <a:spcPct val="100000"/>
              </a:lnSpc>
              <a:buSzPts val="2200"/>
            </a:pPr>
            <a:r>
              <a:rPr lang="en-US" sz="1800" dirty="0"/>
              <a:t>Observe within the JWST field of regard (sun angle 135-85 deg)</a:t>
            </a:r>
          </a:p>
          <a:p>
            <a:pPr>
              <a:lnSpc>
                <a:spcPct val="100000"/>
              </a:lnSpc>
              <a:buSzPts val="2200"/>
            </a:pPr>
            <a:r>
              <a:rPr lang="en-US" sz="1800" dirty="0"/>
              <a:t>Optimize for ground based follow up </a:t>
            </a:r>
            <a:r>
              <a:rPr lang="en-US" sz="1600" dirty="0"/>
              <a:t>between </a:t>
            </a:r>
            <a:r>
              <a:rPr lang="en-US" sz="1800" dirty="0"/>
              <a:t>Dec +30 to -60 for telescopes in Hawaii and Chile</a:t>
            </a:r>
          </a:p>
          <a:p>
            <a:pPr>
              <a:lnSpc>
                <a:spcPct val="100000"/>
              </a:lnSpc>
              <a:buSzPts val="2200"/>
            </a:pPr>
            <a:r>
              <a:rPr lang="en-US" sz="1800" dirty="0"/>
              <a:t>Optimize to avoid galactic plane</a:t>
            </a:r>
          </a:p>
          <a:p>
            <a:pPr>
              <a:lnSpc>
                <a:spcPct val="100000"/>
              </a:lnSpc>
              <a:buSzPts val="2200"/>
            </a:pPr>
            <a:r>
              <a:rPr lang="en-US" sz="1800" dirty="0"/>
              <a:t>Low bit rate continuous downlink &amp; uplink via NEN/</a:t>
            </a:r>
            <a:r>
              <a:rPr lang="en-US" sz="1800" dirty="0" err="1"/>
              <a:t>KSATLite</a:t>
            </a:r>
            <a:endParaRPr lang="en-US" sz="1800" dirty="0"/>
          </a:p>
          <a:p>
            <a:pPr>
              <a:lnSpc>
                <a:spcPct val="100000"/>
              </a:lnSpc>
              <a:buSzPts val="2200"/>
            </a:pPr>
            <a:r>
              <a:rPr lang="en-US" sz="1800" dirty="0"/>
              <a:t>Rapid response to Multi-messenger events for 50% of the sky</a:t>
            </a:r>
            <a:endParaRPr sz="1800" dirty="0"/>
          </a:p>
        </p:txBody>
      </p:sp>
      <p:sp>
        <p:nvSpPr>
          <p:cNvPr id="909" name="Google Shape;909;p68"/>
          <p:cNvSpPr/>
          <p:nvPr/>
        </p:nvSpPr>
        <p:spPr>
          <a:xfrm>
            <a:off x="148970" y="184878"/>
            <a:ext cx="1097280" cy="1097280"/>
          </a:xfrm>
          <a:prstGeom prst="ellipse">
            <a:avLst/>
          </a:prstGeom>
          <a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0" name="Google Shape;910;p68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8883" y="1242597"/>
            <a:ext cx="3077114" cy="2352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lext_square.mpg" descr="lext_square.mpg">
            <a:hlinkClick r:id="" action="ppaction://media"/>
            <a:extLst>
              <a:ext uri="{FF2B5EF4-FFF2-40B4-BE49-F238E27FC236}">
                <a16:creationId xmlns:a16="http://schemas.microsoft.com/office/drawing/2014/main" id="{7CFCFD34-870A-FB41-9150-7C1EA5FC82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36115" y="3595134"/>
            <a:ext cx="4317685" cy="25906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A430F0-DC97-A846-83CD-3B68CFD3B06B}"/>
              </a:ext>
            </a:extLst>
          </p:cNvPr>
          <p:cNvSpPr txBox="1"/>
          <p:nvPr/>
        </p:nvSpPr>
        <p:spPr>
          <a:xfrm>
            <a:off x="9491624" y="3704751"/>
            <a:ext cx="1862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Credit: Jammie </a:t>
            </a:r>
            <a:r>
              <a:rPr lang="en-US" sz="1400" dirty="0" err="1"/>
              <a:t>Kennea</a:t>
            </a:r>
            <a:endParaRPr lang="en-US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8B758-0424-3D4A-8CF6-3FB042537F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32B98-9513-CD49-9FF5-80A2E4B15638}" type="datetime1">
              <a:rPr lang="en-US" smtClean="0"/>
              <a:pPr/>
              <a:t>3/24/21</a:t>
            </a:fld>
            <a:endParaRPr lang="en-US" dirty="0"/>
          </a:p>
        </p:txBody>
      </p:sp>
      <p:sp>
        <p:nvSpPr>
          <p:cNvPr id="907" name="Google Shape;907;p68"/>
          <p:cNvSpPr txBox="1"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3CC014CD-3839-EF4F-81DB-992A7D0061C8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sz="10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8" name="Google Shape;908;p68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011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51"/>
          <p:cNvSpPr txBox="1"/>
          <p:nvPr/>
        </p:nvSpPr>
        <p:spPr>
          <a:xfrm>
            <a:off x="1421216" y="387151"/>
            <a:ext cx="815902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Gamow Explorer </a:t>
            </a:r>
            <a:r>
              <a:rPr lang="en-US" sz="3200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GRB rate per year vs. redshift</a:t>
            </a:r>
            <a:endParaRPr sz="2800" i="1" dirty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706" name="Google Shape;706;p51" descr="https://www.iau.org/static/images/dot_b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6401" y="152401"/>
            <a:ext cx="28575" cy="12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51" descr="https://www.iau.org/static/images/dot_b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6401" y="152401"/>
            <a:ext cx="28575" cy="12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51" descr="https://www.iau.org/static/images/dot_b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6401" y="152401"/>
            <a:ext cx="28575" cy="1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51"/>
          <p:cNvSpPr txBox="1"/>
          <p:nvPr/>
        </p:nvSpPr>
        <p:spPr>
          <a:xfrm>
            <a:off x="1194975" y="1174199"/>
            <a:ext cx="976354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LGRB Rate (z &gt; 6) = Predicted Rate x Observational Efficiency x Redshift Retrieval (R)</a:t>
            </a:r>
            <a:endParaRPr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34C04C-8AD4-BA44-B7A6-36D189A6B4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732B98-9513-CD49-9FF5-80A2E4B15638}" type="datetime1">
              <a:rPr lang="en-US" smtClean="0"/>
              <a:pPr/>
              <a:t>3/24/21</a:t>
            </a:fld>
            <a:endParaRPr lang="en-US" dirty="0"/>
          </a:p>
        </p:txBody>
      </p:sp>
      <p:sp>
        <p:nvSpPr>
          <p:cNvPr id="711" name="Google Shape;711;p51"/>
          <p:cNvSpPr txBox="1"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3CC014CD-3839-EF4F-81DB-992A7D0061C8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0C1ABC-233C-7944-8D2C-FE92081D745F}"/>
              </a:ext>
            </a:extLst>
          </p:cNvPr>
          <p:cNvGrpSpPr/>
          <p:nvPr/>
        </p:nvGrpSpPr>
        <p:grpSpPr>
          <a:xfrm>
            <a:off x="7753045" y="2233878"/>
            <a:ext cx="3654399" cy="3394470"/>
            <a:chOff x="7753045" y="2233878"/>
            <a:chExt cx="3654399" cy="3394470"/>
          </a:xfrm>
        </p:grpSpPr>
        <p:graphicFrame>
          <p:nvGraphicFramePr>
            <p:cNvPr id="710" name="Google Shape;710;p51"/>
            <p:cNvGraphicFramePr/>
            <p:nvPr>
              <p:extLst>
                <p:ext uri="{D42A27DB-BD31-4B8C-83A1-F6EECF244321}">
                  <p14:modId xmlns:p14="http://schemas.microsoft.com/office/powerpoint/2010/main" val="1539210913"/>
                </p:ext>
              </p:extLst>
            </p:nvPr>
          </p:nvGraphicFramePr>
          <p:xfrm>
            <a:off x="7824971" y="2233878"/>
            <a:ext cx="3133545" cy="2666468"/>
          </p:xfrm>
          <a:graphic>
            <a:graphicData uri="http://schemas.openxmlformats.org/drawingml/2006/table">
              <a:tbl>
                <a:tblPr firstRow="1" bandRow="1">
                  <a:tableStyleId>{3C2FFA5D-87B4-456A-9821-1D502468CF0F}</a:tableStyleId>
                </a:tblPr>
                <a:tblGrid>
                  <a:gridCol w="98262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049482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101436">
                    <a:extLst>
                      <a:ext uri="{9D8B030D-6E8A-4147-A177-3AD203B41FA5}">
                        <a16:colId xmlns:a16="http://schemas.microsoft.com/office/drawing/2014/main" val="3664209603"/>
                      </a:ext>
                    </a:extLst>
                  </a:gridCol>
                </a:tblGrid>
                <a:tr h="82532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sz="1600" u="none" strike="noStrike" cap="none" dirty="0"/>
                      </a:p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u="none" strike="noStrike" cap="none" dirty="0"/>
                          <a:t>Redshift</a:t>
                        </a:r>
                        <a:endParaRPr sz="1600" dirty="0"/>
                      </a:p>
                    </a:txBody>
                    <a:tcPr marL="91450" marR="91450" marT="45725" marB="45725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u="none" strike="noStrike" cap="none" dirty="0"/>
                          <a:t>Swift</a:t>
                        </a:r>
                        <a:endParaRPr sz="1600" dirty="0"/>
                      </a:p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u="none" strike="noStrike" cap="none" dirty="0"/>
                          <a:t>R = 0.3</a:t>
                        </a:r>
                        <a:endParaRPr sz="1600" dirty="0"/>
                      </a:p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u="none" strike="noStrike" cap="none" dirty="0"/>
                          <a:t>LGRB yr</a:t>
                        </a:r>
                        <a:r>
                          <a:rPr lang="en-US" sz="1600" u="none" strike="noStrike" cap="none" baseline="30000" dirty="0"/>
                          <a:t>-1</a:t>
                        </a:r>
                        <a:endParaRPr sz="1600" dirty="0"/>
                      </a:p>
                    </a:txBody>
                    <a:tcPr marL="91450" marR="91450" marT="45725" marB="45725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u="none" strike="noStrike" cap="none" dirty="0"/>
                          <a:t>Gamow</a:t>
                        </a:r>
                        <a:endParaRPr lang="en-US" sz="1600" dirty="0"/>
                      </a:p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u="none" strike="noStrike" cap="none" dirty="0"/>
                          <a:t>R = 0.8</a:t>
                        </a:r>
                        <a:endParaRPr lang="en-US" sz="1600" dirty="0"/>
                      </a:p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u="none" strike="noStrike" cap="none" dirty="0"/>
                          <a:t>LGRB yr</a:t>
                        </a:r>
                        <a:r>
                          <a:rPr lang="en-US" sz="1600" u="none" strike="noStrike" cap="none" baseline="30000" dirty="0"/>
                          <a:t>-1</a:t>
                        </a:r>
                        <a:endParaRPr lang="en-US" sz="1600" dirty="0"/>
                      </a:p>
                    </a:txBody>
                    <a:tcPr marL="91450" marR="91450" marT="45725" marB="45725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6822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u="none" strike="noStrike" cap="none" dirty="0">
                            <a:solidFill>
                              <a:schemeClr val="bg1"/>
                            </a:solidFill>
                          </a:rPr>
                          <a:t>z &gt; 0</a:t>
                        </a:r>
                        <a:endParaRPr sz="16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91450" marR="91450" marT="45725" marB="45725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u="none" strike="noStrike" cap="none" dirty="0">
                            <a:solidFill>
                              <a:schemeClr val="bg1"/>
                            </a:solidFill>
                          </a:rPr>
                          <a:t>23</a:t>
                        </a:r>
                        <a:endParaRPr sz="16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91450" marR="91450" marT="45725" marB="45725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bg1"/>
                            </a:solidFill>
                            <a:latin typeface="Calibri"/>
                            <a:cs typeface="Calibri"/>
                            <a:sym typeface="Arial"/>
                          </a:rPr>
                          <a:t>153</a:t>
                        </a:r>
                        <a:endParaRPr sz="1600" b="0" i="0" u="none" strike="noStrike" cap="none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  <a:sym typeface="Arial"/>
                        </a:endParaRPr>
                      </a:p>
                    </a:txBody>
                    <a:tcPr marL="91450" marR="91450" marT="45725" marB="45725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36822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u="none" strike="noStrike" cap="none">
                            <a:solidFill>
                              <a:schemeClr val="bg1"/>
                            </a:solidFill>
                          </a:rPr>
                          <a:t>z &gt; 5</a:t>
                        </a:r>
                        <a:endParaRPr sz="1600">
                          <a:solidFill>
                            <a:schemeClr val="bg1"/>
                          </a:solidFill>
                        </a:endParaRPr>
                      </a:p>
                    </a:txBody>
                    <a:tcPr marL="91450" marR="91450" marT="45725" marB="45725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u="none" strike="noStrike" cap="none" dirty="0">
                            <a:solidFill>
                              <a:schemeClr val="bg1"/>
                            </a:solidFill>
                          </a:rPr>
                          <a:t>1</a:t>
                        </a:r>
                        <a:endParaRPr sz="16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91450" marR="91450" marT="45725" marB="45725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bg1"/>
                            </a:solidFill>
                            <a:latin typeface="Calibri"/>
                            <a:cs typeface="Calibri"/>
                            <a:sym typeface="Arial"/>
                          </a:rPr>
                          <a:t>13</a:t>
                        </a:r>
                        <a:endParaRPr sz="1600" b="0" i="0" u="none" strike="noStrike" cap="none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  <a:sym typeface="Arial"/>
                        </a:endParaRPr>
                      </a:p>
                    </a:txBody>
                    <a:tcPr marL="91450" marR="91450" marT="45725" marB="45725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36822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u="none" strike="noStrike" cap="none" dirty="0">
                            <a:solidFill>
                              <a:schemeClr val="bg1"/>
                            </a:solidFill>
                          </a:rPr>
                          <a:t>z &gt; 6</a:t>
                        </a:r>
                        <a:endParaRPr sz="16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91450" marR="91450" marT="45725" marB="45725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0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u="none" strike="noStrike" cap="none" dirty="0">
                            <a:solidFill>
                              <a:schemeClr val="bg1"/>
                            </a:solidFill>
                          </a:rPr>
                          <a:t>0.5</a:t>
                        </a:r>
                        <a:endParaRPr sz="16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91450" marR="91450" marT="45725" marB="45725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0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bg1"/>
                            </a:solidFill>
                            <a:latin typeface="Calibri"/>
                            <a:cs typeface="Calibri"/>
                            <a:sym typeface="Arial"/>
                          </a:rPr>
                          <a:t>8</a:t>
                        </a:r>
                        <a:endParaRPr sz="1600" b="0" i="0" u="none" strike="noStrike" cap="none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  <a:sym typeface="Arial"/>
                        </a:endParaRPr>
                      </a:p>
                    </a:txBody>
                    <a:tcPr marL="91450" marR="91450" marT="45725" marB="45725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0000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36822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u="none" strike="noStrike" cap="none" dirty="0">
                            <a:solidFill>
                              <a:schemeClr val="bg1"/>
                            </a:solidFill>
                          </a:rPr>
                          <a:t>z &gt; 7</a:t>
                        </a:r>
                        <a:endParaRPr sz="16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91450" marR="91450" marT="45725" marB="45725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0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u="none" strike="noStrike" cap="none">
                            <a:solidFill>
                              <a:schemeClr val="bg1"/>
                            </a:solidFill>
                          </a:rPr>
                          <a:t>0.24</a:t>
                        </a:r>
                        <a:endParaRPr sz="1600">
                          <a:solidFill>
                            <a:schemeClr val="bg1"/>
                          </a:solidFill>
                        </a:endParaRPr>
                      </a:p>
                    </a:txBody>
                    <a:tcPr marL="91450" marR="91450" marT="45725" marB="45725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0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bg1"/>
                            </a:solidFill>
                            <a:latin typeface="Calibri"/>
                            <a:cs typeface="Calibri"/>
                            <a:sym typeface="Arial"/>
                          </a:rPr>
                          <a:t>5</a:t>
                        </a:r>
                        <a:endParaRPr sz="1600" b="0" i="0" u="none" strike="noStrike" cap="none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  <a:sym typeface="Arial"/>
                        </a:endParaRPr>
                      </a:p>
                    </a:txBody>
                    <a:tcPr marL="91450" marR="91450" marT="45725" marB="45725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0000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36822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u="none" strike="noStrike" cap="none" dirty="0">
                            <a:solidFill>
                              <a:schemeClr val="bg1"/>
                            </a:solidFill>
                          </a:rPr>
                          <a:t>  z &gt; 10</a:t>
                        </a:r>
                        <a:endParaRPr sz="16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91450" marR="91450" marT="45725" marB="45725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0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u="none" strike="noStrike" cap="none" dirty="0">
                            <a:solidFill>
                              <a:schemeClr val="bg1"/>
                            </a:solidFill>
                          </a:rPr>
                          <a:t>0.06</a:t>
                        </a:r>
                        <a:endParaRPr sz="1600" dirty="0">
                          <a:solidFill>
                            <a:schemeClr val="bg1"/>
                          </a:solidFill>
                        </a:endParaRPr>
                      </a:p>
                    </a:txBody>
                    <a:tcPr marL="91450" marR="91450" marT="45725" marB="45725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0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bg1"/>
                            </a:solidFill>
                            <a:latin typeface="Calibri"/>
                            <a:cs typeface="Calibri"/>
                            <a:sym typeface="Arial"/>
                          </a:rPr>
                          <a:t>1-2</a:t>
                        </a:r>
                        <a:endParaRPr sz="1600" b="0" i="0" u="none" strike="noStrike" cap="none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  <a:sym typeface="Arial"/>
                        </a:endParaRPr>
                      </a:p>
                    </a:txBody>
                    <a:tcPr marL="91450" marR="91450" marT="45725" marB="45725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C0000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299347590"/>
                    </a:ext>
                  </a:extLst>
                </a:tr>
              </a:tbl>
            </a:graphicData>
          </a:graphic>
        </p:graphicFrame>
        <p:sp>
          <p:nvSpPr>
            <p:cNvPr id="712" name="Google Shape;712;p51"/>
            <p:cNvSpPr txBox="1"/>
            <p:nvPr/>
          </p:nvSpPr>
          <p:spPr>
            <a:xfrm>
              <a:off x="7753045" y="4982058"/>
              <a:ext cx="3654399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Credit: Giancarlo </a:t>
              </a:r>
              <a:r>
                <a:rPr lang="en-US" sz="18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Ghirlanda</a:t>
              </a: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and Ruben Salvaterra</a:t>
              </a:r>
            </a:p>
          </p:txBody>
        </p:sp>
      </p:grpSp>
      <p:sp>
        <p:nvSpPr>
          <p:cNvPr id="713" name="Google Shape;713;p51"/>
          <p:cNvSpPr/>
          <p:nvPr/>
        </p:nvSpPr>
        <p:spPr>
          <a:xfrm>
            <a:off x="148970" y="184878"/>
            <a:ext cx="1097280" cy="1097280"/>
          </a:xfrm>
          <a:prstGeom prst="ellipse">
            <a:avLst/>
          </a:prstGeom>
          <a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51"/>
          <p:cNvSpPr txBox="1"/>
          <p:nvPr/>
        </p:nvSpPr>
        <p:spPr>
          <a:xfrm>
            <a:off x="420414" y="1884247"/>
            <a:ext cx="7178565" cy="357786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4625" lvl="0" indent="-165100"/>
            <a:r>
              <a:rPr lang="en-US" dirty="0">
                <a:solidFill>
                  <a:schemeClr val="bg1"/>
                </a:solidFill>
                <a:cs typeface="Calibri"/>
                <a:sym typeface="Calibri"/>
              </a:rPr>
              <a:t>Requirement of &gt;20 GRB with z &gt; 6 to meet the science objectives </a:t>
            </a:r>
          </a:p>
          <a:p>
            <a:pPr marL="174625" lvl="0" indent="-165100"/>
            <a:endParaRPr lang="en-US" dirty="0">
              <a:solidFill>
                <a:schemeClr val="bg1"/>
              </a:solidFill>
              <a:cs typeface="Calibri"/>
              <a:sym typeface="Calibri"/>
            </a:endParaRPr>
          </a:p>
          <a:p>
            <a:pPr marL="174625" lvl="0" indent="-165100"/>
            <a:r>
              <a:rPr lang="en-US" dirty="0">
                <a:solidFill>
                  <a:schemeClr val="bg1"/>
                </a:solidFill>
                <a:cs typeface="Calibri"/>
                <a:sym typeface="Calibri"/>
              </a:rPr>
              <a:t>Gamow 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  <a:sym typeface="Calibri"/>
              </a:rPr>
              <a:t>will be &gt; 95% observational efficient in an L2 orbit</a:t>
            </a:r>
          </a:p>
          <a:p>
            <a:pPr marL="174625" lvl="0" indent="-165100"/>
            <a:endParaRPr lang="en-US" dirty="0">
              <a:solidFill>
                <a:schemeClr val="bg1"/>
              </a:solidFill>
              <a:latin typeface="Calibri"/>
              <a:cs typeface="Calibri"/>
              <a:sym typeface="Calibri"/>
            </a:endParaRPr>
          </a:p>
          <a:p>
            <a:pPr marL="174625" lvl="0" indent="-165100"/>
            <a:r>
              <a:rPr lang="en-US" dirty="0">
                <a:solidFill>
                  <a:schemeClr val="bg1"/>
                </a:solidFill>
                <a:latin typeface="Calibri"/>
                <a:cs typeface="Calibri"/>
                <a:sym typeface="Calibri"/>
              </a:rPr>
              <a:t>Gamow will increase the redshift retrieval rate for z &gt; 6 GRBs from ~30% (Swift) to &gt;80% with an onboard 5 channel photo-z IR telescope</a:t>
            </a:r>
          </a:p>
          <a:p>
            <a:pPr marL="174625" lvl="0" indent="-165100"/>
            <a:endParaRPr lang="en-US" dirty="0">
              <a:solidFill>
                <a:schemeClr val="bg1"/>
              </a:solidFill>
              <a:latin typeface="Calibri"/>
              <a:cs typeface="Calibri"/>
              <a:sym typeface="Calibri"/>
            </a:endParaRPr>
          </a:p>
          <a:p>
            <a:pPr marL="174625" lvl="0" indent="-165100"/>
            <a:r>
              <a:rPr lang="en-US" dirty="0">
                <a:solidFill>
                  <a:schemeClr val="bg1"/>
                </a:solidFill>
                <a:latin typeface="Calibri"/>
                <a:cs typeface="Calibri"/>
                <a:sym typeface="Calibri"/>
              </a:rPr>
              <a:t>Models predict that Gamow will detect 8</a:t>
            </a:r>
            <a:r>
              <a:rPr lang="en-US" dirty="0">
                <a:solidFill>
                  <a:schemeClr val="bg1"/>
                </a:solidFill>
                <a:cs typeface="Calibri"/>
                <a:sym typeface="Calibri"/>
              </a:rPr>
              <a:t> GRB (z &gt; 6) 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  <a:sym typeface="Calibri"/>
              </a:rPr>
              <a:t>every year (~15 times more than Swift) with ~24 over a 3 </a:t>
            </a:r>
            <a:r>
              <a:rPr lang="en-US" dirty="0" err="1">
                <a:solidFill>
                  <a:schemeClr val="bg1"/>
                </a:solidFill>
                <a:latin typeface="Calibri"/>
                <a:cs typeface="Calibri"/>
                <a:sym typeface="Calibri"/>
              </a:rPr>
              <a:t>yr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  <a:sym typeface="Calibri"/>
              </a:rPr>
              <a:t> prime mission</a:t>
            </a:r>
          </a:p>
          <a:p>
            <a:pPr marL="174625" lvl="0" indent="-165100"/>
            <a:endParaRPr lang="en-US" dirty="0">
              <a:solidFill>
                <a:schemeClr val="bg1"/>
              </a:solidFill>
              <a:latin typeface="Calibri"/>
              <a:cs typeface="Calibri"/>
              <a:sym typeface="Calibri"/>
            </a:endParaRPr>
          </a:p>
          <a:p>
            <a:pPr marL="174625" lvl="0" indent="-165100"/>
            <a:r>
              <a:rPr lang="en-US" dirty="0">
                <a:solidFill>
                  <a:schemeClr val="bg1"/>
                </a:solidFill>
                <a:latin typeface="Calibri"/>
                <a:cs typeface="Calibri"/>
                <a:sym typeface="Calibri"/>
              </a:rPr>
              <a:t>Rate of z &gt; 6 GRB every ~6 weeks consistent with interrupting JWST, Keck Observatory and other large (&gt;8m) ground-based telescopes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078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32359</TotalTime>
  <Words>2195</Words>
  <Application>Microsoft Macintosh PowerPoint</Application>
  <PresentationFormat>Widescreen</PresentationFormat>
  <Paragraphs>232</Paragraphs>
  <Slides>15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Gill Sans Ultra Bold</vt:lpstr>
      <vt:lpstr>Symbol</vt:lpstr>
      <vt:lpstr>Times</vt:lpstr>
      <vt:lpstr>Office Theme</vt:lpstr>
      <vt:lpstr>The Gamow Explorer</vt:lpstr>
      <vt:lpstr>Gamow Explorer Team Institutions</vt:lpstr>
      <vt:lpstr>Gamow Explorer Science Goals and Objectives</vt:lpstr>
      <vt:lpstr>Gamow Explorer Overall Instrument and Mission Design</vt:lpstr>
      <vt:lpstr>PowerPoint Presentation</vt:lpstr>
      <vt:lpstr>Gamow Optimized Observing Strategy</vt:lpstr>
      <vt:lpstr>Gamow Explorer L2 Mission Orbit</vt:lpstr>
      <vt:lpstr>Gamow Explorer L2 Mission Orbit</vt:lpstr>
      <vt:lpstr>PowerPoint Presentation</vt:lpstr>
      <vt:lpstr>Determine the timeline and sources of reionization</vt:lpstr>
      <vt:lpstr>Lobster Eye X-ray Telescope (LEXT)</vt:lpstr>
      <vt:lpstr>PowerPoint Presentation</vt:lpstr>
      <vt:lpstr>Photo-z Infra-Red Telescope (PIRT) Design</vt:lpstr>
      <vt:lpstr>Objective 2A: Search for X-ray and Optical-IR EM counterparts for up to 50% of GW events and rapidly provide their location to other telescopes for follow up observations</vt:lpstr>
      <vt:lpstr>Gamow Explorer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Gamow Explorer</dc:title>
  <dc:creator>Nicholas White</dc:creator>
  <cp:lastModifiedBy>Nicholas White</cp:lastModifiedBy>
  <cp:revision>505</cp:revision>
  <dcterms:created xsi:type="dcterms:W3CDTF">2019-10-02T22:22:22Z</dcterms:created>
  <dcterms:modified xsi:type="dcterms:W3CDTF">2021-03-26T07:07:45Z</dcterms:modified>
</cp:coreProperties>
</file>