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464D-735D-CB41-BF3B-EFFB44A05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FD6CA-7CB6-D346-B3C7-68B924BB4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C623-06AE-4F44-93A2-C510D5BA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126ED-C12B-2646-ADA2-670F02A4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AFE6-6BA8-8045-9ED4-91A80983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1786-12C7-0F43-A468-28F7728E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B7F47-2A3E-3240-8C60-30DDF22E0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7841-4831-7E4E-972F-20566FE5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42189-0B13-E647-A7EB-5B1F260D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8B90-20E6-EE4E-B2CC-984A6DFD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C8F75-5FBF-6A40-93DB-51AF60DE9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64037-FA34-F845-A4C2-E91C411D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1846-44FF-5642-B7D4-69C4183C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13724-1380-6E46-A502-E796C8A9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21E98-319F-434D-BD81-4E9B2DAA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8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6A1C-41E6-B242-BF54-1B9DB49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CCE0-DE42-F54D-B463-7CEEDBF5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76BC4-4CD1-AF40-AED1-C5D6C76C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9C0B1-AB5A-9D4C-A45F-79347798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F4BC-9791-2B42-90BA-3D0284D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BED0-5122-1C41-A332-5E3A2FE7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C577A-F10E-064E-BE46-37AEF464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FE68B-2F1E-D544-8609-D2660AB8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B4C81-28C2-ED49-84F8-34022284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579F-9CE6-BF4C-AE42-00BA9E35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0012-D6E2-7A4D-AC9B-F6CA20EE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7A73-F140-6E4E-BFDF-70768E33F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2C1AF-154E-BF4F-9529-A6229E2BB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AAD4-EB19-D647-97D0-FA65DE02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B7551-3310-8649-91A2-3E2DB04A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6C0B-EB80-F14D-B115-4243AD69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5A98-34DF-124C-A60E-CE16A3CF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7F9AF-5189-7847-8BF3-58A44B75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30B56-A25A-B344-AA98-DB9A773B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9F819-15C9-124B-A015-80D75E75C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34D63-3B1F-C84E-88A2-9F148D1F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C17EA-BAC1-274E-B67D-B4636E7F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AEAF0-E5B6-344B-9792-79951FD2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3AA07-55EC-E645-8AF2-CE7C37E7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9F0A-333E-5841-9DE0-AEBBAD40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B2E78-36BB-8142-9884-A4FF80B5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90CF4-779F-5446-B0D5-ADB2496E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45C4-8B9B-FF48-9C9D-D6009C0C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579F2-F04A-BE48-93A7-9DB9B7ED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12735-BD28-8840-87F6-31ABDB2D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98DC4-5BA8-9742-8790-DE5FF05B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7DB5-A6B5-F345-8F03-4A30AA2D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C91D3-933C-354C-9822-E4001012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C0171-0907-5948-BF1F-5D0A887C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73E31-A143-B442-9E05-27FFECEF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B7027-504E-2443-A2F3-570BA195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7D545-AB5E-A842-B27F-4BD0C039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0048-3DD3-2E40-B51F-4B00E78C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FC230-661C-D64D-AAE6-700290F4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20F63-5EA8-7241-85CE-1446C5DD8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AD07A-C691-1748-9E0F-C44844E8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1D2C9-C904-274A-B3DB-16D62E9D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150CE-EA5B-4B46-B6A8-91C53BC8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E772D-98DA-F84E-AC2F-A5FDEFBD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31CA9-CD18-3641-8EF8-416AB07B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5589-8662-F542-A43B-549E33EA9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B777-EF3B-B34D-BF54-C3BE180AF08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6501-2D21-8E49-8D81-ABAA21CFB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6016-30A1-F54A-8982-F66D0E0B7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4F16-A63A-9340-B273-9421F95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0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5937-58EA-534E-9B2D-B94467F52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SWG6: Ancillary and Observatory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99ED1-7971-DA4A-BDC1-A9368943A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Andrew Blain</a:t>
            </a:r>
          </a:p>
          <a:p>
            <a:r>
              <a:rPr lang="en-US" dirty="0"/>
              <a:t>26 March 2021</a:t>
            </a:r>
          </a:p>
          <a:p>
            <a:r>
              <a:rPr lang="en-US" dirty="0"/>
              <a:t>For SWG6 (50 members) </a:t>
            </a:r>
          </a:p>
          <a:p>
            <a:r>
              <a:rPr lang="en-US" dirty="0"/>
              <a:t>Coordinators: Andrew Blain, Luciano </a:t>
            </a:r>
            <a:r>
              <a:rPr lang="en-US" dirty="0" err="1"/>
              <a:t>Burderi</a:t>
            </a:r>
            <a:r>
              <a:rPr lang="en-US" dirty="0"/>
              <a:t>, Alberto Castro Tirado, Alessandra De Rosa, Victor </a:t>
            </a:r>
            <a:r>
              <a:rPr lang="en-US" dirty="0" err="1"/>
              <a:t>Doroshenko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1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22C3-1590-724B-998C-A12A7B4D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52CB-E55B-2C43-BAA3-D7D6C46A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Sensitive IR/X-ray space telescope is a rare opportunity. </a:t>
            </a:r>
          </a:p>
          <a:p>
            <a:r>
              <a:rPr lang="en-US" dirty="0"/>
              <a:t>In the era of LSST/Rubin, WFIRST/Roman, likely post-JWST, alongside Athena. </a:t>
            </a:r>
          </a:p>
          <a:p>
            <a:r>
              <a:rPr lang="en-US" dirty="0"/>
              <a:t>Visit cadence is flexible </a:t>
            </a:r>
          </a:p>
          <a:p>
            <a:r>
              <a:rPr lang="en-US" dirty="0"/>
              <a:t>Majority of orbit time could be spent on pointed targets </a:t>
            </a:r>
          </a:p>
          <a:p>
            <a:r>
              <a:rPr lang="en-US" dirty="0"/>
              <a:t>Unblocked by atmosphere for IR spectroscopy of relatively bright objects</a:t>
            </a:r>
          </a:p>
          <a:p>
            <a:r>
              <a:rPr lang="en-US" dirty="0"/>
              <a:t>SXI performance estimates positive for meeting prime GRB goal</a:t>
            </a:r>
          </a:p>
          <a:p>
            <a:pPr lvl="1"/>
            <a:r>
              <a:rPr lang="en-US" dirty="0"/>
              <a:t>Assists flexibility for observatory and ancillary science.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AC4A-F1D2-234F-B4E3-B77ECD80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4812-F23B-764F-A389-2592417EB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more potential interesting targets that can be accommodated</a:t>
            </a:r>
          </a:p>
          <a:p>
            <a:r>
              <a:rPr lang="en-US" dirty="0"/>
              <a:t>Solar system objects, comets. Spectroscopic capabilities in ground-blocked windows. Planetary monitoring. </a:t>
            </a:r>
          </a:p>
          <a:p>
            <a:r>
              <a:rPr lang="en-US" dirty="0"/>
              <a:t>Active stars, XRBs, exoplanet spectroscopy, transit follow-up. </a:t>
            </a:r>
          </a:p>
          <a:p>
            <a:pPr lvl="1"/>
            <a:r>
              <a:rPr lang="en-US" dirty="0"/>
              <a:t>More sensitive than ARIEL. </a:t>
            </a:r>
          </a:p>
          <a:p>
            <a:r>
              <a:rPr lang="en-US" dirty="0"/>
              <a:t>SN “</a:t>
            </a:r>
            <a:r>
              <a:rPr lang="en-US" dirty="0" err="1"/>
              <a:t>ToOs</a:t>
            </a:r>
            <a:r>
              <a:rPr lang="en-US" dirty="0"/>
              <a:t>” for spectroscopy. </a:t>
            </a:r>
          </a:p>
          <a:p>
            <a:r>
              <a:rPr lang="en-US" dirty="0"/>
              <a:t>Galaxy samples blocked by atmosphere, redshifted </a:t>
            </a:r>
            <a:r>
              <a:rPr lang="en-US" dirty="0" err="1"/>
              <a:t>Halpha</a:t>
            </a:r>
            <a:r>
              <a:rPr lang="en-US" dirty="0"/>
              <a:t> at z~1</a:t>
            </a:r>
          </a:p>
          <a:p>
            <a:r>
              <a:rPr lang="en-US" dirty="0"/>
              <a:t>AGN: changing-look, variability, TDEs, year-timescale events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1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AEE2-0A68-B54B-BE19-36C505E5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F331-995E-8F48-AFC2-7FEC72B8B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ToO</a:t>
            </a:r>
            <a:r>
              <a:rPr lang="en-US" dirty="0"/>
              <a:t> rate, and alert time. </a:t>
            </a:r>
          </a:p>
          <a:p>
            <a:r>
              <a:rPr lang="en-US" dirty="0" err="1"/>
              <a:t>Slitless</a:t>
            </a:r>
            <a:r>
              <a:rPr lang="en-US" dirty="0"/>
              <a:t> spectroscopy limits target brightness</a:t>
            </a:r>
          </a:p>
          <a:p>
            <a:r>
              <a:rPr lang="en-US" dirty="0"/>
              <a:t>Resolution R~3-500 </a:t>
            </a:r>
            <a:r>
              <a:rPr lang="en-US" dirty="0" err="1"/>
              <a:t>favours</a:t>
            </a:r>
            <a:r>
              <a:rPr lang="en-US" dirty="0"/>
              <a:t> “detection level” spectroscopy</a:t>
            </a:r>
          </a:p>
          <a:p>
            <a:r>
              <a:rPr lang="en-US" dirty="0"/>
              <a:t>IR sensitivity (inevitably) way down on JWST, WFIRST-Roman, ELTs in atmospheric windows. </a:t>
            </a:r>
          </a:p>
          <a:p>
            <a:r>
              <a:rPr lang="en-US" dirty="0"/>
              <a:t>X-ray sensitivity vs Athena, likewise much lower. </a:t>
            </a:r>
          </a:p>
          <a:p>
            <a:pPr lvl="1"/>
            <a:r>
              <a:rPr lang="en-US" dirty="0"/>
              <a:t>In context of operating </a:t>
            </a:r>
            <a:r>
              <a:rPr lang="en-US" dirty="0" err="1"/>
              <a:t>eROSITA</a:t>
            </a:r>
            <a:r>
              <a:rPr lang="en-US" dirty="0"/>
              <a:t>, and all-sky survey. </a:t>
            </a:r>
          </a:p>
          <a:p>
            <a:pPr lvl="1"/>
            <a:r>
              <a:rPr lang="en-US" dirty="0"/>
              <a:t>Variability of sources on ~8 year timescale</a:t>
            </a:r>
          </a:p>
          <a:p>
            <a:pPr lvl="1"/>
            <a:r>
              <a:rPr lang="en-US" dirty="0"/>
              <a:t>Ongoing monitoring of this excellent background catalogue  </a:t>
            </a:r>
          </a:p>
        </p:txBody>
      </p:sp>
    </p:spTree>
    <p:extLst>
      <p:ext uri="{BB962C8B-B14F-4D97-AF65-F5344CB8AC3E}">
        <p14:creationId xmlns:p14="http://schemas.microsoft.com/office/powerpoint/2010/main" val="422585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115-C033-4849-90E6-27821440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Pointing/survey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A8A7-B063-104F-9173-BA14EFEE9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Potential targets all over sky. </a:t>
            </a:r>
          </a:p>
          <a:p>
            <a:pPr lvl="1"/>
            <a:r>
              <a:rPr lang="en-US" dirty="0"/>
              <a:t>Galactic plane has an excess</a:t>
            </a:r>
          </a:p>
          <a:p>
            <a:pPr lvl="1"/>
            <a:r>
              <a:rPr lang="en-US" dirty="0"/>
              <a:t>Some tension with GRB search</a:t>
            </a:r>
          </a:p>
          <a:p>
            <a:pPr lvl="2"/>
            <a:r>
              <a:rPr lang="en-US" dirty="0"/>
              <a:t>ALTHOUGH SXI field wide enough not to negate Galactic fields. </a:t>
            </a:r>
          </a:p>
          <a:p>
            <a:pPr lvl="2"/>
            <a:r>
              <a:rPr lang="en-US" dirty="0"/>
              <a:t>Sensitivity estimates suggest 50 z&gt;6 GRB target should be comfortably met. </a:t>
            </a:r>
          </a:p>
          <a:p>
            <a:pPr lvl="2"/>
            <a:r>
              <a:rPr lang="en-US" dirty="0"/>
              <a:t>Central IRT field to edge of SXI costs ~2 in factor of time to reach a sensitivity </a:t>
            </a:r>
          </a:p>
          <a:p>
            <a:r>
              <a:rPr lang="en-US" dirty="0"/>
              <a:t>Sensitivity suggests ~1/2, 1/3 orbit dwell times are reasonable</a:t>
            </a:r>
          </a:p>
          <a:p>
            <a:pPr lvl="1"/>
            <a:r>
              <a:rPr lang="en-US" dirty="0"/>
              <a:t>Little tension with GRB search </a:t>
            </a:r>
          </a:p>
          <a:p>
            <a:r>
              <a:rPr lang="en-US" dirty="0"/>
              <a:t>Cadence for monitoring, transit observation suitable for large samples. Order of 1000 listed is plausible for regular coverage. </a:t>
            </a:r>
          </a:p>
          <a:p>
            <a:pPr lvl="1"/>
            <a:r>
              <a:rPr lang="en-US" dirty="0"/>
              <a:t>Unusual AGN, known exoplanet systems. </a:t>
            </a:r>
          </a:p>
        </p:txBody>
      </p:sp>
    </p:spTree>
    <p:extLst>
      <p:ext uri="{BB962C8B-B14F-4D97-AF65-F5344CB8AC3E}">
        <p14:creationId xmlns:p14="http://schemas.microsoft.com/office/powerpoint/2010/main" val="141195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B50D-2100-4745-A98F-A6DFD770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THEIC; </a:t>
            </a:r>
            <a:r>
              <a:rPr lang="en-US" sz="3600" dirty="0"/>
              <a:t>Castro-Tirado &amp; Caballero-Garcia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64EA-37BC-9748-8F62-AFAA9F1B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6"/>
            <a:ext cx="10515600" cy="4351338"/>
          </a:xfrm>
        </p:spPr>
        <p:txBody>
          <a:bodyPr/>
          <a:lstStyle/>
          <a:p>
            <a:r>
              <a:rPr lang="en-US" dirty="0"/>
              <a:t>Based on Integral/OMC catalogue.  </a:t>
            </a:r>
          </a:p>
          <a:p>
            <a:pPr lvl="1"/>
            <a:r>
              <a:rPr lang="en-US" dirty="0"/>
              <a:t>Will be interesting to compare and revise from </a:t>
            </a:r>
            <a:r>
              <a:rPr lang="en-US" dirty="0" err="1"/>
              <a:t>eROSITA’s</a:t>
            </a:r>
            <a:r>
              <a:rPr lang="en-US" dirty="0"/>
              <a:t> growing catalogue. </a:t>
            </a:r>
          </a:p>
          <a:p>
            <a:pPr lvl="1"/>
            <a:r>
              <a:rPr lang="en-US" dirty="0"/>
              <a:t>Also XMM and Swift and serendipitous catalogues are growing. </a:t>
            </a: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749AF6F-468F-D44C-9183-C883AA35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58" y="3236083"/>
            <a:ext cx="6101284" cy="35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7740-F940-C548-BAE0-A7026ED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Book coverage of </a:t>
            </a:r>
            <a:r>
              <a:rPr lang="en-US"/>
              <a:t>observatory science.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53F3-40CA-8544-ABBD-C0569E5D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Flexibility of survey-mode </a:t>
            </a:r>
            <a:r>
              <a:rPr lang="en-US" dirty="0" err="1"/>
              <a:t>pointings</a:t>
            </a:r>
            <a:r>
              <a:rPr lang="en-US" dirty="0"/>
              <a:t> crucial for Observatory and Ancillary Science. </a:t>
            </a:r>
          </a:p>
          <a:p>
            <a:pPr lvl="1"/>
            <a:r>
              <a:rPr lang="en-US" dirty="0"/>
              <a:t>Encouraging from study updates to performance, </a:t>
            </a:r>
          </a:p>
          <a:p>
            <a:pPr lvl="1"/>
            <a:r>
              <a:rPr lang="en-US" dirty="0"/>
              <a:t>Ground-segment/downlink capability to compile X/gamma-ray time-series catalogue. </a:t>
            </a:r>
          </a:p>
          <a:p>
            <a:r>
              <a:rPr lang="en-US" dirty="0"/>
              <a:t>Unique THESEUS features </a:t>
            </a:r>
          </a:p>
          <a:p>
            <a:pPr lvl="1"/>
            <a:r>
              <a:rPr lang="en-US" dirty="0"/>
              <a:t>IR space telescope for spectroscopy. SN, comets</a:t>
            </a:r>
          </a:p>
          <a:p>
            <a:pPr lvl="1"/>
            <a:r>
              <a:rPr lang="en-US" dirty="0"/>
              <a:t>Exoplanet transits, perhaps spectroscopy. 1000s of potential targets </a:t>
            </a:r>
          </a:p>
          <a:p>
            <a:pPr lvl="1"/>
            <a:r>
              <a:rPr lang="en-US" dirty="0"/>
              <a:t>X-ray/IR monitoring of chosen interesting XRBs, AGN</a:t>
            </a:r>
          </a:p>
          <a:p>
            <a:r>
              <a:rPr lang="en-US" dirty="0"/>
              <a:t>Catalogue size can overfill the mission ~30 sources per day, ~1000 per year. Have at least 10,000 interesting targets.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0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097B-8815-344E-A681-29F1B080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information.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D32CD-1C2E-704A-89CC-9FC171E0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Time-domain visits are a THESEUS strength, so observatory science is summarized in the Yellow Book in the </a:t>
            </a:r>
            <a:r>
              <a:rPr lang="en-US" dirty="0" err="1"/>
              <a:t>Merenghetti</a:t>
            </a:r>
            <a:r>
              <a:rPr lang="en-US" dirty="0"/>
              <a:t> chapter.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Significant future capabilities are coming online prior to THESEUS</a:t>
            </a:r>
          </a:p>
          <a:p>
            <a:pPr lvl="1"/>
            <a:r>
              <a:rPr lang="en-US" dirty="0"/>
              <a:t>See SWG5. </a:t>
            </a:r>
          </a:p>
          <a:p>
            <a:r>
              <a:rPr lang="en-US" dirty="0"/>
              <a:t>JWST, LSST/Rubin, WFIRST/Roman, SKA.</a:t>
            </a:r>
          </a:p>
          <a:p>
            <a:pPr lvl="1"/>
            <a:r>
              <a:rPr lang="en-US" dirty="0"/>
              <a:t>Availability of IR spectroscopy capability over a substantial period. </a:t>
            </a:r>
          </a:p>
          <a:p>
            <a:pPr lvl="1"/>
            <a:r>
              <a:rPr lang="en-US" dirty="0"/>
              <a:t>As prime mission requirement reached, then the availability of observatory time should increase.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4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11625</TotalTime>
  <Words>561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SWG6: Ancillary and Observatory Science</vt:lpstr>
      <vt:lpstr>Introduction </vt:lpstr>
      <vt:lpstr>Opportunities</vt:lpstr>
      <vt:lpstr>Relative drawbacks</vt:lpstr>
      <vt:lpstr>Pointing/survey strategy </vt:lpstr>
      <vt:lpstr>THEIC; Castro-Tirado &amp; Caballero-Garcia</vt:lpstr>
      <vt:lpstr>Yellow Book coverage of observatory science. </vt:lpstr>
      <vt:lpstr>More information.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SWG6: Ancillary and Observatory Science</dc:title>
  <dc:creator>Blain, Andrew W. (Prof.)</dc:creator>
  <cp:lastModifiedBy>Blain, Andrew W. (Prof.)</cp:lastModifiedBy>
  <cp:revision>12</cp:revision>
  <dcterms:created xsi:type="dcterms:W3CDTF">2020-06-04T07:23:00Z</dcterms:created>
  <dcterms:modified xsi:type="dcterms:W3CDTF">2021-03-26T12:20:39Z</dcterms:modified>
</cp:coreProperties>
</file>