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27"/>
  </p:notesMasterIdLst>
  <p:handoutMasterIdLst>
    <p:handoutMasterId r:id="rId28"/>
  </p:handoutMasterIdLst>
  <p:sldIdLst>
    <p:sldId id="257" r:id="rId2"/>
    <p:sldId id="930" r:id="rId3"/>
    <p:sldId id="874" r:id="rId4"/>
    <p:sldId id="931" r:id="rId5"/>
    <p:sldId id="694" r:id="rId6"/>
    <p:sldId id="986" r:id="rId7"/>
    <p:sldId id="987" r:id="rId8"/>
    <p:sldId id="989" r:id="rId9"/>
    <p:sldId id="1002" r:id="rId10"/>
    <p:sldId id="815" r:id="rId11"/>
    <p:sldId id="997" r:id="rId12"/>
    <p:sldId id="988" r:id="rId13"/>
    <p:sldId id="999" r:id="rId14"/>
    <p:sldId id="998" r:id="rId15"/>
    <p:sldId id="1003" r:id="rId16"/>
    <p:sldId id="991" r:id="rId17"/>
    <p:sldId id="992" r:id="rId18"/>
    <p:sldId id="1000" r:id="rId19"/>
    <p:sldId id="993" r:id="rId20"/>
    <p:sldId id="995" r:id="rId21"/>
    <p:sldId id="1001" r:id="rId22"/>
    <p:sldId id="1005" r:id="rId23"/>
    <p:sldId id="1004" r:id="rId24"/>
    <p:sldId id="971" r:id="rId25"/>
    <p:sldId id="408" r:id="rId26"/>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286"/>
    <a:srgbClr val="141313"/>
    <a:srgbClr val="349E5F"/>
    <a:srgbClr val="22B434"/>
    <a:srgbClr val="000000"/>
    <a:srgbClr val="8E8256"/>
    <a:srgbClr val="C9C9C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5238" autoAdjust="0"/>
  </p:normalViewPr>
  <p:slideViewPr>
    <p:cSldViewPr snapToGrid="0" snapToObjects="1">
      <p:cViewPr varScale="1">
        <p:scale>
          <a:sx n="108" d="100"/>
          <a:sy n="108" d="100"/>
        </p:scale>
        <p:origin x="129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de-DE"/>
          </a:p>
        </p:txBody>
      </p:sp>
      <p:sp>
        <p:nvSpPr>
          <p:cNvPr id="1024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de-DE"/>
          </a:p>
        </p:txBody>
      </p:sp>
      <p:sp>
        <p:nvSpPr>
          <p:cNvPr id="1024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de-DE"/>
          </a:p>
        </p:txBody>
      </p:sp>
      <p:sp>
        <p:nvSpPr>
          <p:cNvPr id="1024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E15429F-D499-A042-A6DE-B9BB1449E00F}" type="slidenum">
              <a:rPr lang="de-DE"/>
              <a:pPr>
                <a:defRPr/>
              </a:pPr>
              <a:t>‹#›</a:t>
            </a:fld>
            <a:endParaRPr lang="de-DE"/>
          </a:p>
        </p:txBody>
      </p:sp>
    </p:spTree>
    <p:extLst>
      <p:ext uri="{BB962C8B-B14F-4D97-AF65-F5344CB8AC3E}">
        <p14:creationId xmlns:p14="http://schemas.microsoft.com/office/powerpoint/2010/main" val="3332954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de-DE"/>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de-DE"/>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de-DE"/>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D4AB357-95B1-DF4D-A1CC-D8F4E13F77AA}" type="slidenum">
              <a:rPr lang="de-DE"/>
              <a:pPr>
                <a:defRPr/>
              </a:pPr>
              <a:t>‹#›</a:t>
            </a:fld>
            <a:endParaRPr lang="de-DE"/>
          </a:p>
        </p:txBody>
      </p:sp>
    </p:spTree>
    <p:extLst>
      <p:ext uri="{BB962C8B-B14F-4D97-AF65-F5344CB8AC3E}">
        <p14:creationId xmlns:p14="http://schemas.microsoft.com/office/powerpoint/2010/main" val="4131679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cs typeface="+mn-cs"/>
              </a:rPr>
              <a:t>Dear Colleagues, let me thank you for this kind invitation. It’s a pleasure for me to present the capability of THESESUS for dark matter study. </a:t>
            </a:r>
          </a:p>
        </p:txBody>
      </p:sp>
      <p:sp>
        <p:nvSpPr>
          <p:cNvPr id="4" name="Slide Number Placeholder 3"/>
          <p:cNvSpPr>
            <a:spLocks noGrp="1"/>
          </p:cNvSpPr>
          <p:nvPr>
            <p:ph type="sldNum" sz="quarter" idx="5"/>
          </p:nvPr>
        </p:nvSpPr>
        <p:spPr/>
        <p:txBody>
          <a:bodyPr/>
          <a:lstStyle/>
          <a:p>
            <a:pPr>
              <a:defRPr/>
            </a:pPr>
            <a:fld id="{91F94830-4AAC-1945-9F2E-A108E9ABAE00}" type="slidenum">
              <a:rPr lang="de-DE"/>
              <a:pPr>
                <a:defRPr/>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charset="0"/>
              </a:rPr>
              <a:t>it provides a way to explain baryon number generation in the Early Universe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D4AB357-95B1-DF4D-A1CC-D8F4E13F77AA}" type="slidenum">
              <a:rPr lang="de-DE" smtClean="0"/>
              <a:pPr>
                <a:defRPr/>
              </a:pPr>
              <a:t>17</a:t>
            </a:fld>
            <a:endParaRPr lang="de-DE"/>
          </a:p>
        </p:txBody>
      </p:sp>
    </p:spTree>
    <p:extLst>
      <p:ext uri="{BB962C8B-B14F-4D97-AF65-F5344CB8AC3E}">
        <p14:creationId xmlns:p14="http://schemas.microsoft.com/office/powerpoint/2010/main" val="2877447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EF23ABC-76C5-A54F-8C93-FB63DF1CBD01}" type="slidenum">
              <a:rPr lang="en-GB"/>
              <a:pPr/>
              <a:t>19</a:t>
            </a:fld>
            <a:endParaRPr lang="en-GB"/>
          </a:p>
        </p:txBody>
      </p:sp>
      <p:sp>
        <p:nvSpPr>
          <p:cNvPr id="17409"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cs typeface="Arial" charset="0"/>
              </a:rPr>
              <a:t>– it is a «natural» extension of the SM</a:t>
            </a:r>
          </a:p>
          <a:p>
            <a:r>
              <a:rPr lang="en-US" dirty="0">
                <a:cs typeface="Arial" charset="0"/>
              </a:rPr>
              <a:t>– It can explain low neutrino masses (seesaw mechanism) / neutrino oscillations</a:t>
            </a:r>
          </a:p>
          <a:p>
            <a:r>
              <a:rPr lang="en-US" dirty="0">
                <a:cs typeface="Arial" charset="0"/>
              </a:rPr>
              <a:t>– it provides a way to explain baryon number generation in the Early Universe</a:t>
            </a:r>
          </a:p>
          <a:p>
            <a:r>
              <a:rPr lang="en-US" dirty="0">
                <a:cs typeface="Arial" charset="0"/>
              </a:rPr>
              <a:t>– gives candidate(s) for the Dark Matter</a:t>
            </a:r>
          </a:p>
          <a:p>
            <a:r>
              <a:rPr lang="en-US" dirty="0">
                <a:cs typeface="Arial" charset="0"/>
              </a:rPr>
              <a:t>– probably accounts for some observed phenomena (e.g. pulsar kicks)</a:t>
            </a:r>
          </a:p>
          <a:p>
            <a:endParaRPr lang="en-US" dirty="0"/>
          </a:p>
        </p:txBody>
      </p:sp>
    </p:spTree>
    <p:extLst>
      <p:ext uri="{BB962C8B-B14F-4D97-AF65-F5344CB8AC3E}">
        <p14:creationId xmlns:p14="http://schemas.microsoft.com/office/powerpoint/2010/main" val="786899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6A055C-C7CE-6B4A-8A0F-740B9E9D184F}" type="slidenum">
              <a:rPr lang="de-DE"/>
              <a:pPr>
                <a:defRPr/>
              </a:pPr>
              <a:t>25</a:t>
            </a:fld>
            <a:endParaRPr lang="de-DE"/>
          </a:p>
        </p:txBody>
      </p:sp>
      <p:sp>
        <p:nvSpPr>
          <p:cNvPr id="79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p:txBody>
          <a:bodyPr/>
          <a:lstStyle/>
          <a:p>
            <a:pPr eaLnBrk="1" hangingPunct="1">
              <a:defRPr/>
            </a:pPr>
            <a:endParaRPr lang="en-GB">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defRPr/>
            </a:pPr>
            <a:fld id="{0D4AB357-95B1-DF4D-A1CC-D8F4E13F77AA}" type="slidenum">
              <a:rPr lang="de-DE" smtClean="0"/>
              <a:pPr>
                <a:defRPr/>
              </a:pPr>
              <a:t>2</a:t>
            </a:fld>
            <a:endParaRPr lang="de-DE"/>
          </a:p>
        </p:txBody>
      </p:sp>
    </p:spTree>
    <p:extLst>
      <p:ext uri="{BB962C8B-B14F-4D97-AF65-F5344CB8AC3E}">
        <p14:creationId xmlns:p14="http://schemas.microsoft.com/office/powerpoint/2010/main" val="2305027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defRPr/>
            </a:pPr>
            <a:fld id="{0D4AB357-95B1-DF4D-A1CC-D8F4E13F77AA}" type="slidenum">
              <a:rPr lang="de-DE" smtClean="0"/>
              <a:pPr>
                <a:defRPr/>
              </a:pPr>
              <a:t>3</a:t>
            </a:fld>
            <a:endParaRPr lang="de-DE"/>
          </a:p>
        </p:txBody>
      </p:sp>
    </p:spTree>
    <p:extLst>
      <p:ext uri="{BB962C8B-B14F-4D97-AF65-F5344CB8AC3E}">
        <p14:creationId xmlns:p14="http://schemas.microsoft.com/office/powerpoint/2010/main" val="4177817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true that I am getting senior,</a:t>
            </a:r>
            <a:r>
              <a:rPr lang="en-US" baseline="0" dirty="0"/>
              <a:t> if not old, and therefore I have the privilege not too need many papers, and therefore I have the privilege to select projects that can be risky. In my talk I wish to show you a few example of research that can bring us fundamental physics discoveries with X-ray observatories, or let’s  say high energy enterprises. </a:t>
            </a:r>
            <a:endParaRPr lang="en-US" dirty="0"/>
          </a:p>
        </p:txBody>
      </p:sp>
      <p:sp>
        <p:nvSpPr>
          <p:cNvPr id="4" name="Slide Number Placeholder 3"/>
          <p:cNvSpPr>
            <a:spLocks noGrp="1"/>
          </p:cNvSpPr>
          <p:nvPr>
            <p:ph type="sldNum" sz="quarter" idx="10"/>
          </p:nvPr>
        </p:nvSpPr>
        <p:spPr/>
        <p:txBody>
          <a:bodyPr/>
          <a:lstStyle/>
          <a:p>
            <a:pPr>
              <a:defRPr/>
            </a:pPr>
            <a:fld id="{0D4AB357-95B1-DF4D-A1CC-D8F4E13F77AA}" type="slidenum">
              <a:rPr lang="de-DE" smtClean="0"/>
              <a:pPr>
                <a:defRPr/>
              </a:pPr>
              <a:t>5</a:t>
            </a:fld>
            <a:endParaRPr lang="de-DE"/>
          </a:p>
        </p:txBody>
      </p:sp>
    </p:spTree>
    <p:extLst>
      <p:ext uri="{BB962C8B-B14F-4D97-AF65-F5344CB8AC3E}">
        <p14:creationId xmlns:p14="http://schemas.microsoft.com/office/powerpoint/2010/main" val="1574536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Several Candidates, of baryonic nature, within the Standard model of particle physics. Of non baryonic nature, but in the frame of the standard model (like neutrinos) do not explain dark matter. </a:t>
            </a:r>
          </a:p>
        </p:txBody>
      </p:sp>
      <p:sp>
        <p:nvSpPr>
          <p:cNvPr id="4" name="Slide Number Placeholder 3"/>
          <p:cNvSpPr>
            <a:spLocks noGrp="1"/>
          </p:cNvSpPr>
          <p:nvPr>
            <p:ph type="sldNum" sz="quarter" idx="5"/>
          </p:nvPr>
        </p:nvSpPr>
        <p:spPr/>
        <p:txBody>
          <a:bodyPr/>
          <a:lstStyle/>
          <a:p>
            <a:pPr>
              <a:defRPr/>
            </a:pPr>
            <a:fld id="{0D4AB357-95B1-DF4D-A1CC-D8F4E13F77AA}" type="slidenum">
              <a:rPr lang="de-DE" smtClean="0"/>
              <a:pPr>
                <a:defRPr/>
              </a:pPr>
              <a:t>7</a:t>
            </a:fld>
            <a:endParaRPr lang="de-DE"/>
          </a:p>
        </p:txBody>
      </p:sp>
    </p:spTree>
    <p:extLst>
      <p:ext uri="{BB962C8B-B14F-4D97-AF65-F5344CB8AC3E}">
        <p14:creationId xmlns:p14="http://schemas.microsoft.com/office/powerpoint/2010/main" val="1371392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9BC912F-1C5A-B945-BA0D-8FB7FA1CB9DB}" type="slidenum">
              <a:rPr lang="en-GB"/>
              <a:pPr/>
              <a:t>10</a:t>
            </a:fld>
            <a:endParaRPr lang="en-GB"/>
          </a:p>
        </p:txBody>
      </p:sp>
      <p:sp>
        <p:nvSpPr>
          <p:cNvPr id="15361"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D4AB357-95B1-DF4D-A1CC-D8F4E13F77AA}" type="slidenum">
              <a:rPr lang="de-DE" smtClean="0"/>
              <a:pPr>
                <a:defRPr/>
              </a:pPr>
              <a:t>11</a:t>
            </a:fld>
            <a:endParaRPr lang="de-DE"/>
          </a:p>
        </p:txBody>
      </p:sp>
    </p:spTree>
    <p:extLst>
      <p:ext uri="{BB962C8B-B14F-4D97-AF65-F5344CB8AC3E}">
        <p14:creationId xmlns:p14="http://schemas.microsoft.com/office/powerpoint/2010/main" val="302278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6998DC2-9651-C14C-AE27-B6E3FAAB5292}" type="slidenum">
              <a:rPr lang="en-GB"/>
              <a:pPr/>
              <a:t>12</a:t>
            </a:fld>
            <a:endParaRPr lang="en-GB"/>
          </a:p>
        </p:txBody>
      </p:sp>
      <p:sp>
        <p:nvSpPr>
          <p:cNvPr id="36865"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6038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EF23ABC-76C5-A54F-8C93-FB63DF1CBD01}" type="slidenum">
              <a:rPr lang="en-GB"/>
              <a:pPr/>
              <a:t>16</a:t>
            </a:fld>
            <a:endParaRPr lang="en-GB"/>
          </a:p>
        </p:txBody>
      </p:sp>
      <p:sp>
        <p:nvSpPr>
          <p:cNvPr id="17409"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cs typeface="Arial" charset="0"/>
              </a:rPr>
              <a:t>– it is a «natural» extension of the SM</a:t>
            </a:r>
          </a:p>
          <a:p>
            <a:r>
              <a:rPr lang="en-US" dirty="0">
                <a:cs typeface="Arial" charset="0"/>
              </a:rPr>
              <a:t>– It can explain low neutrino masses (seesaw mechanism) / neutrino oscillations</a:t>
            </a:r>
          </a:p>
          <a:p>
            <a:r>
              <a:rPr lang="en-US" dirty="0">
                <a:cs typeface="Arial" charset="0"/>
              </a:rPr>
              <a:t>– it provides a way to explain baryon number generation in the Early Universe</a:t>
            </a:r>
          </a:p>
          <a:p>
            <a:r>
              <a:rPr lang="en-US" dirty="0">
                <a:cs typeface="Arial" charset="0"/>
              </a:rPr>
              <a:t>– gives candidate(s) for the Dark Matter</a:t>
            </a:r>
          </a:p>
          <a:p>
            <a:r>
              <a:rPr lang="en-US" dirty="0">
                <a:cs typeface="Arial" charset="0"/>
              </a:rPr>
              <a:t>– probably accounts for some observed phenomena (e.g. pulsar kicks)</a:t>
            </a:r>
          </a:p>
          <a:p>
            <a:endParaRPr lang="en-US" dirty="0"/>
          </a:p>
        </p:txBody>
      </p:sp>
    </p:spTree>
    <p:extLst>
      <p:ext uri="{BB962C8B-B14F-4D97-AF65-F5344CB8AC3E}">
        <p14:creationId xmlns:p14="http://schemas.microsoft.com/office/powerpoint/2010/main" val="1225497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xEKUT_WortBildMarke_W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358775"/>
            <a:ext cx="2806700" cy="72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13"/>
          <p:cNvSpPr>
            <a:spLocks noChangeShapeType="1"/>
          </p:cNvSpPr>
          <p:nvPr/>
        </p:nvSpPr>
        <p:spPr bwMode="auto">
          <a:xfrm>
            <a:off x="719138" y="1258888"/>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6" name="Picture 46" descr="7mathn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963" y="371475"/>
            <a:ext cx="4191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3" name="Rectangle 17"/>
          <p:cNvSpPr>
            <a:spLocks noGrp="1" noChangeArrowheads="1"/>
          </p:cNvSpPr>
          <p:nvPr>
            <p:ph type="subTitle" sz="quarter" idx="1"/>
          </p:nvPr>
        </p:nvSpPr>
        <p:spPr>
          <a:xfrm>
            <a:off x="719138" y="5194300"/>
            <a:ext cx="7700962" cy="803275"/>
          </a:xfrm>
        </p:spPr>
        <p:txBody>
          <a:bodyPr>
            <a:spAutoFit/>
          </a:bodyPr>
          <a:lstStyle>
            <a:lvl1pPr marL="0" indent="0">
              <a:buFontTx/>
              <a:buNone/>
              <a:defRPr sz="2400"/>
            </a:lvl1pPr>
          </a:lstStyle>
          <a:p>
            <a:pPr lvl="0"/>
            <a:r>
              <a:rPr lang="de-DE" noProof="0"/>
              <a:t>Click to edit Master subtitle style</a:t>
            </a:r>
          </a:p>
        </p:txBody>
      </p:sp>
      <p:sp>
        <p:nvSpPr>
          <p:cNvPr id="4116" name="Rectangle 20"/>
          <p:cNvSpPr>
            <a:spLocks noGrp="1" noChangeArrowheads="1"/>
          </p:cNvSpPr>
          <p:nvPr>
            <p:ph type="ctrTitle" sz="quarter"/>
          </p:nvPr>
        </p:nvSpPr>
        <p:spPr>
          <a:xfrm>
            <a:off x="719138" y="4672013"/>
            <a:ext cx="7700962" cy="427037"/>
          </a:xfrm>
        </p:spPr>
        <p:txBody>
          <a:bodyPr/>
          <a:lstStyle>
            <a:lvl1pPr>
              <a:defRPr sz="2800">
                <a:solidFill>
                  <a:schemeClr val="tx2"/>
                </a:solidFill>
              </a:defRPr>
            </a:lvl1pPr>
          </a:lstStyle>
          <a:p>
            <a:pPr lvl="0"/>
            <a:r>
              <a:rPr lang="de-DE" noProof="0"/>
              <a:t>Click to edit Master title style</a:t>
            </a:r>
          </a:p>
        </p:txBody>
      </p:sp>
      <p:sp>
        <p:nvSpPr>
          <p:cNvPr id="7" name="Rectangle 9"/>
          <p:cNvSpPr>
            <a:spLocks noGrp="1" noChangeArrowheads="1"/>
          </p:cNvSpPr>
          <p:nvPr>
            <p:ph type="dt" sz="half" idx="10"/>
          </p:nvPr>
        </p:nvSpPr>
        <p:spPr bwMode="auto">
          <a:xfrm>
            <a:off x="719138" y="6172200"/>
            <a:ext cx="7700962" cy="25400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1600" b="1">
                <a:cs typeface="+mn-cs"/>
              </a:defRPr>
            </a:lvl1pPr>
          </a:lstStyle>
          <a:p>
            <a:pPr>
              <a:defRPr/>
            </a:pPr>
            <a:fld id="{523DD45A-148E-DC4C-AEF6-8167F21F296D}" type="datetime1">
              <a:rPr lang="de-DE"/>
              <a:pPr>
                <a:defRPr/>
              </a:pPr>
              <a:t>26.03.21</a:t>
            </a:fld>
            <a:r>
              <a:rPr lang="de-DE"/>
              <a:t>, Verfasser [optional] / 16 pt / Zeilenabstand 1-fach</a:t>
            </a:r>
          </a:p>
        </p:txBody>
      </p:sp>
      <p:sp>
        <p:nvSpPr>
          <p:cNvPr id="8" name="Rectangle 45"/>
          <p:cNvSpPr>
            <a:spLocks noGrp="1" noChangeArrowheads="1"/>
          </p:cNvSpPr>
          <p:nvPr>
            <p:ph type="ftr" sz="quarter" idx="11"/>
          </p:nvPr>
        </p:nvSpPr>
        <p:spPr bwMode="auto">
          <a:xfrm>
            <a:off x="3914775" y="927100"/>
            <a:ext cx="4505325" cy="182563"/>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defRPr sz="1200" b="1">
                <a:solidFill>
                  <a:schemeClr val="tx2"/>
                </a:solidFill>
                <a:cs typeface="+mn-cs"/>
              </a:defRPr>
            </a:lvl1pPr>
          </a:lstStyle>
          <a:p>
            <a:pPr>
              <a:defRPr/>
            </a:pPr>
            <a:r>
              <a:rPr lang="de-DE"/>
              <a:t>&lt;Fachbereich/Institut/Lehrstuhl/Dezernatsabteilung&gt;</a:t>
            </a:r>
          </a:p>
        </p:txBody>
      </p:sp>
    </p:spTree>
    <p:extLst>
      <p:ext uri="{BB962C8B-B14F-4D97-AF65-F5344CB8AC3E}">
        <p14:creationId xmlns:p14="http://schemas.microsoft.com/office/powerpoint/2010/main" val="1567370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981BDCBB-A282-4F46-9927-1D9516FA7BED}" type="slidenum">
              <a:rPr lang="de-DE"/>
              <a:pPr>
                <a:defRPr/>
              </a:pPr>
              <a:t>‹#›</a:t>
            </a:fld>
            <a:r>
              <a:rPr lang="de-DE"/>
              <a:t> | Autor/Verfasser/Thema/Rubrik/Titel etc.	© 2010 Universität Tübingen</a:t>
            </a:r>
          </a:p>
        </p:txBody>
      </p:sp>
    </p:spTree>
    <p:extLst>
      <p:ext uri="{BB962C8B-B14F-4D97-AF65-F5344CB8AC3E}">
        <p14:creationId xmlns:p14="http://schemas.microsoft.com/office/powerpoint/2010/main" val="1562197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9225" y="1292225"/>
            <a:ext cx="1925638" cy="4833938"/>
          </a:xfrm>
        </p:spPr>
        <p:txBody>
          <a:bodyPr vert="eaVert"/>
          <a:lstStyle/>
          <a:p>
            <a:r>
              <a:rPr lang="de-DE"/>
              <a:t>Click to edit Master title style</a:t>
            </a:r>
            <a:endParaRPr lang="en-US"/>
          </a:p>
        </p:txBody>
      </p:sp>
      <p:sp>
        <p:nvSpPr>
          <p:cNvPr id="3" name="Vertical Text Placeholder 2"/>
          <p:cNvSpPr>
            <a:spLocks noGrp="1"/>
          </p:cNvSpPr>
          <p:nvPr>
            <p:ph type="body" orient="vert" idx="1"/>
          </p:nvPr>
        </p:nvSpPr>
        <p:spPr>
          <a:xfrm>
            <a:off x="719138" y="1292225"/>
            <a:ext cx="5627687" cy="4833938"/>
          </a:xfrm>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4A2DC92E-201E-124E-8813-22E7FC8BB452}" type="slidenum">
              <a:rPr lang="de-DE"/>
              <a:pPr>
                <a:defRPr/>
              </a:pPr>
              <a:t>‹#›</a:t>
            </a:fld>
            <a:r>
              <a:rPr lang="de-DE"/>
              <a:t> | Autor/Verfasser/Thema/Rubrik/Titel etc.	© 2010 Universität Tübingen</a:t>
            </a:r>
          </a:p>
        </p:txBody>
      </p:sp>
    </p:spTree>
    <p:extLst>
      <p:ext uri="{BB962C8B-B14F-4D97-AF65-F5344CB8AC3E}">
        <p14:creationId xmlns:p14="http://schemas.microsoft.com/office/powerpoint/2010/main" val="1154708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5877C680-AD16-FA48-9ABD-00033FC58EB6}" type="slidenum">
              <a:rPr lang="de-DE"/>
              <a:pPr>
                <a:defRPr/>
              </a:pPr>
              <a:t>‹#›</a:t>
            </a:fld>
            <a:r>
              <a:rPr lang="de-DE"/>
              <a:t> | Autor/Verfasser/Thema/Rubrik/Titel etc.	© 2010 Universität Tübingen</a:t>
            </a:r>
          </a:p>
        </p:txBody>
      </p:sp>
    </p:spTree>
    <p:extLst>
      <p:ext uri="{BB962C8B-B14F-4D97-AF65-F5344CB8AC3E}">
        <p14:creationId xmlns:p14="http://schemas.microsoft.com/office/powerpoint/2010/main" val="16672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D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Click to edit Master text styles</a:t>
            </a:r>
          </a:p>
        </p:txBody>
      </p:sp>
      <p:sp>
        <p:nvSpPr>
          <p:cNvPr id="4" name="Rectangle 18"/>
          <p:cNvSpPr>
            <a:spLocks noGrp="1" noChangeArrowheads="1"/>
          </p:cNvSpPr>
          <p:nvPr>
            <p:ph type="sldNum" sz="quarter" idx="10"/>
          </p:nvPr>
        </p:nvSpPr>
        <p:spPr>
          <a:ln/>
        </p:spPr>
        <p:txBody>
          <a:bodyPr/>
          <a:lstStyle>
            <a:lvl1pPr>
              <a:defRPr/>
            </a:lvl1pPr>
          </a:lstStyle>
          <a:p>
            <a:pPr>
              <a:defRPr/>
            </a:pPr>
            <a:fld id="{B82C5984-2E25-B045-B075-4EE802355F90}" type="slidenum">
              <a:rPr lang="de-DE"/>
              <a:pPr>
                <a:defRPr/>
              </a:pPr>
              <a:t>‹#›</a:t>
            </a:fld>
            <a:r>
              <a:rPr lang="de-DE"/>
              <a:t> | Autor/Verfasser/Thema/Rubrik/Titel etc.	© 2010 Universität Tübingen</a:t>
            </a:r>
          </a:p>
        </p:txBody>
      </p:sp>
    </p:spTree>
    <p:extLst>
      <p:ext uri="{BB962C8B-B14F-4D97-AF65-F5344CB8AC3E}">
        <p14:creationId xmlns:p14="http://schemas.microsoft.com/office/powerpoint/2010/main" val="419952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sz="half" idx="1"/>
          </p:nvPr>
        </p:nvSpPr>
        <p:spPr>
          <a:xfrm>
            <a:off x="719138" y="1773238"/>
            <a:ext cx="3776662"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Content Placeholder 3"/>
          <p:cNvSpPr>
            <a:spLocks noGrp="1"/>
          </p:cNvSpPr>
          <p:nvPr>
            <p:ph sz="half" idx="2"/>
          </p:nvPr>
        </p:nvSpPr>
        <p:spPr>
          <a:xfrm>
            <a:off x="4648200" y="1773238"/>
            <a:ext cx="3776663"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Rectangle 18"/>
          <p:cNvSpPr>
            <a:spLocks noGrp="1" noChangeArrowheads="1"/>
          </p:cNvSpPr>
          <p:nvPr>
            <p:ph type="sldNum" sz="quarter" idx="10"/>
          </p:nvPr>
        </p:nvSpPr>
        <p:spPr>
          <a:ln/>
        </p:spPr>
        <p:txBody>
          <a:bodyPr/>
          <a:lstStyle>
            <a:lvl1pPr>
              <a:defRPr/>
            </a:lvl1pPr>
          </a:lstStyle>
          <a:p>
            <a:pPr>
              <a:defRPr/>
            </a:pPr>
            <a:fld id="{EEA7332B-A566-2F43-B7BC-7A12014071D3}" type="slidenum">
              <a:rPr lang="de-DE"/>
              <a:pPr>
                <a:defRPr/>
              </a:pPr>
              <a:t>‹#›</a:t>
            </a:fld>
            <a:r>
              <a:rPr lang="de-DE"/>
              <a:t> | Autor/Verfasser/Thema/Rubrik/Titel etc.	© 2010 Universität Tübingen</a:t>
            </a:r>
          </a:p>
        </p:txBody>
      </p:sp>
    </p:spTree>
    <p:extLst>
      <p:ext uri="{BB962C8B-B14F-4D97-AF65-F5344CB8AC3E}">
        <p14:creationId xmlns:p14="http://schemas.microsoft.com/office/powerpoint/2010/main" val="722579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e-D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Rectangle 18"/>
          <p:cNvSpPr>
            <a:spLocks noGrp="1" noChangeArrowheads="1"/>
          </p:cNvSpPr>
          <p:nvPr>
            <p:ph type="sldNum" sz="quarter" idx="10"/>
          </p:nvPr>
        </p:nvSpPr>
        <p:spPr>
          <a:ln/>
        </p:spPr>
        <p:txBody>
          <a:bodyPr/>
          <a:lstStyle>
            <a:lvl1pPr>
              <a:defRPr/>
            </a:lvl1pPr>
          </a:lstStyle>
          <a:p>
            <a:pPr>
              <a:defRPr/>
            </a:pPr>
            <a:fld id="{FED12E57-A998-8B45-8507-9D1F98D56346}" type="slidenum">
              <a:rPr lang="de-DE"/>
              <a:pPr>
                <a:defRPr/>
              </a:pPr>
              <a:t>‹#›</a:t>
            </a:fld>
            <a:r>
              <a:rPr lang="de-DE"/>
              <a:t> | Autor/Verfasser/Thema/Rubrik/Titel etc.	© 2010 Universität Tübingen</a:t>
            </a:r>
          </a:p>
        </p:txBody>
      </p:sp>
    </p:spTree>
    <p:extLst>
      <p:ext uri="{BB962C8B-B14F-4D97-AF65-F5344CB8AC3E}">
        <p14:creationId xmlns:p14="http://schemas.microsoft.com/office/powerpoint/2010/main" val="2310249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Rectangle 18"/>
          <p:cNvSpPr>
            <a:spLocks noGrp="1" noChangeArrowheads="1"/>
          </p:cNvSpPr>
          <p:nvPr>
            <p:ph type="sldNum" sz="quarter" idx="10"/>
          </p:nvPr>
        </p:nvSpPr>
        <p:spPr>
          <a:ln/>
        </p:spPr>
        <p:txBody>
          <a:bodyPr/>
          <a:lstStyle>
            <a:lvl1pPr>
              <a:defRPr/>
            </a:lvl1pPr>
          </a:lstStyle>
          <a:p>
            <a:pPr>
              <a:defRPr/>
            </a:pPr>
            <a:fld id="{8806FD10-195A-B643-8250-4D999CF05E42}" type="slidenum">
              <a:rPr lang="de-DE"/>
              <a:pPr>
                <a:defRPr/>
              </a:pPr>
              <a:t>‹#›</a:t>
            </a:fld>
            <a:r>
              <a:rPr lang="de-DE"/>
              <a:t> | Autor/Verfasser/Thema/Rubrik/Titel etc.	© 2010 Universität Tübingen</a:t>
            </a:r>
          </a:p>
        </p:txBody>
      </p:sp>
    </p:spTree>
    <p:extLst>
      <p:ext uri="{BB962C8B-B14F-4D97-AF65-F5344CB8AC3E}">
        <p14:creationId xmlns:p14="http://schemas.microsoft.com/office/powerpoint/2010/main" val="1052377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sldNum" sz="quarter" idx="10"/>
          </p:nvPr>
        </p:nvSpPr>
        <p:spPr>
          <a:ln/>
        </p:spPr>
        <p:txBody>
          <a:bodyPr/>
          <a:lstStyle>
            <a:lvl1pPr>
              <a:defRPr/>
            </a:lvl1pPr>
          </a:lstStyle>
          <a:p>
            <a:pPr>
              <a:defRPr/>
            </a:pPr>
            <a:fld id="{90234B8F-7057-C948-B340-F77F1D3BB567}" type="slidenum">
              <a:rPr lang="de-DE"/>
              <a:pPr>
                <a:defRPr/>
              </a:pPr>
              <a:t>‹#›</a:t>
            </a:fld>
            <a:r>
              <a:rPr lang="de-DE"/>
              <a:t> | Autor/Verfasser/Thema/Rubrik/Titel etc.	© 2010 Universität Tübingen</a:t>
            </a:r>
          </a:p>
        </p:txBody>
      </p:sp>
    </p:spTree>
    <p:extLst>
      <p:ext uri="{BB962C8B-B14F-4D97-AF65-F5344CB8AC3E}">
        <p14:creationId xmlns:p14="http://schemas.microsoft.com/office/powerpoint/2010/main" val="288724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de-D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6CC2157F-BDC8-5F44-A519-E8891190FB87}" type="slidenum">
              <a:rPr lang="de-DE"/>
              <a:pPr>
                <a:defRPr/>
              </a:pPr>
              <a:t>‹#›</a:t>
            </a:fld>
            <a:r>
              <a:rPr lang="de-DE"/>
              <a:t> | Autor/Verfasser/Thema/Rubrik/Titel etc.	© 2010 Universität Tübingen</a:t>
            </a:r>
          </a:p>
        </p:txBody>
      </p:sp>
    </p:spTree>
    <p:extLst>
      <p:ext uri="{BB962C8B-B14F-4D97-AF65-F5344CB8AC3E}">
        <p14:creationId xmlns:p14="http://schemas.microsoft.com/office/powerpoint/2010/main" val="2046341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de-D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EA8D3110-130B-E54C-BC69-98C1562BF927}" type="slidenum">
              <a:rPr lang="de-DE"/>
              <a:pPr>
                <a:defRPr/>
              </a:pPr>
              <a:t>‹#›</a:t>
            </a:fld>
            <a:r>
              <a:rPr lang="de-DE"/>
              <a:t> | Autor/Verfasser/Thema/Rubrik/Titel etc.	© 2010 Universität Tübingen</a:t>
            </a:r>
          </a:p>
        </p:txBody>
      </p:sp>
    </p:spTree>
    <p:extLst>
      <p:ext uri="{BB962C8B-B14F-4D97-AF65-F5344CB8AC3E}">
        <p14:creationId xmlns:p14="http://schemas.microsoft.com/office/powerpoint/2010/main" val="2558496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Line 8"/>
          <p:cNvSpPr>
            <a:spLocks noChangeShapeType="1"/>
          </p:cNvSpPr>
          <p:nvPr/>
        </p:nvSpPr>
        <p:spPr bwMode="auto">
          <a:xfrm>
            <a:off x="719138" y="809625"/>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86" name="Rectangle 14"/>
          <p:cNvSpPr>
            <a:spLocks noGrp="1" noChangeArrowheads="1"/>
          </p:cNvSpPr>
          <p:nvPr>
            <p:ph type="title"/>
          </p:nvPr>
        </p:nvSpPr>
        <p:spPr bwMode="auto">
          <a:xfrm>
            <a:off x="719138" y="1292225"/>
            <a:ext cx="7700962" cy="365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p>
            <a:pPr lvl="0"/>
            <a:r>
              <a:rPr lang="de-DE"/>
              <a:t>Titelmasterformat durch Klicken bearbeiten</a:t>
            </a:r>
          </a:p>
        </p:txBody>
      </p:sp>
      <p:sp>
        <p:nvSpPr>
          <p:cNvPr id="3089" name="Line 17"/>
          <p:cNvSpPr>
            <a:spLocks noChangeShapeType="1"/>
          </p:cNvSpPr>
          <p:nvPr/>
        </p:nvSpPr>
        <p:spPr bwMode="auto">
          <a:xfrm>
            <a:off x="719138" y="6315075"/>
            <a:ext cx="7705725" cy="0"/>
          </a:xfrm>
          <a:prstGeom prst="line">
            <a:avLst/>
          </a:prstGeom>
          <a:noFill/>
          <a:ln w="952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90" name="Rectangle 18"/>
          <p:cNvSpPr>
            <a:spLocks noGrp="1" noChangeArrowheads="1"/>
          </p:cNvSpPr>
          <p:nvPr>
            <p:ph type="sldNum" sz="quarter" idx="4"/>
          </p:nvPr>
        </p:nvSpPr>
        <p:spPr bwMode="auto">
          <a:xfrm>
            <a:off x="719138" y="6519863"/>
            <a:ext cx="7705725"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tabLst>
                <a:tab pos="7702550" algn="r"/>
              </a:tabLst>
              <a:defRPr sz="1000">
                <a:cs typeface="+mn-cs"/>
              </a:defRPr>
            </a:lvl1pPr>
          </a:lstStyle>
          <a:p>
            <a:pPr>
              <a:defRPr/>
            </a:pPr>
            <a:fld id="{26467630-0BD8-8745-A224-FA0897123AA2}" type="slidenum">
              <a:rPr lang="de-DE"/>
              <a:pPr>
                <a:defRPr/>
              </a:pPr>
              <a:t>‹#›</a:t>
            </a:fld>
            <a:r>
              <a:rPr lang="de-DE"/>
              <a:t> | Autor/Verfasser/Thema/Rubrik/Titel etc.	© 2010 Universität Tübingen</a:t>
            </a:r>
          </a:p>
        </p:txBody>
      </p:sp>
      <p:pic>
        <p:nvPicPr>
          <p:cNvPr id="1030" name="Picture 22" descr="xEKUT_WortBildMarke_W_RGB"/>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9138" y="179388"/>
            <a:ext cx="17637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5" name="Rectangle 23"/>
          <p:cNvSpPr>
            <a:spLocks noGrp="1" noChangeArrowheads="1"/>
          </p:cNvSpPr>
          <p:nvPr>
            <p:ph type="body" idx="1"/>
          </p:nvPr>
        </p:nvSpPr>
        <p:spPr bwMode="auto">
          <a:xfrm>
            <a:off x="719138" y="1773238"/>
            <a:ext cx="7705725" cy="4352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 bg1="lt1" tx1="dk1" bg2="lt2" tx2="dk2" accent1="accent1" accent2="accent2" accent3="accent3" accent4="accent4" accent5="accent5" accent6="accent6" hlink="hlink" folHlink="folHlink"/>
  <p:sldLayoutIdLst>
    <p:sldLayoutId id="2147483708"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eaLnBrk="1" fontAlgn="base" hangingPunct="1">
        <a:spcBef>
          <a:spcPct val="0"/>
        </a:spcBef>
        <a:spcAft>
          <a:spcPct val="0"/>
        </a:spcAft>
        <a:defRPr sz="2400" b="1">
          <a:solidFill>
            <a:schemeClr val="bg2"/>
          </a:solidFill>
          <a:latin typeface="+mj-lt"/>
          <a:ea typeface="+mj-ea"/>
          <a:cs typeface="ＭＳ Ｐゴシック" charset="0"/>
        </a:defRPr>
      </a:lvl1pPr>
      <a:lvl2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bg2"/>
          </a:solidFill>
          <a:latin typeface="Arial" charset="0"/>
          <a:ea typeface="ＭＳ Ｐゴシック" charset="0"/>
        </a:defRPr>
      </a:lvl6pPr>
      <a:lvl7pPr marL="914400" algn="l" rtl="0" eaLnBrk="1" fontAlgn="base" hangingPunct="1">
        <a:spcBef>
          <a:spcPct val="0"/>
        </a:spcBef>
        <a:spcAft>
          <a:spcPct val="0"/>
        </a:spcAft>
        <a:defRPr sz="2400" b="1">
          <a:solidFill>
            <a:schemeClr val="bg2"/>
          </a:solidFill>
          <a:latin typeface="Arial" charset="0"/>
          <a:ea typeface="ＭＳ Ｐゴシック" charset="0"/>
        </a:defRPr>
      </a:lvl7pPr>
      <a:lvl8pPr marL="1371600" algn="l" rtl="0" eaLnBrk="1" fontAlgn="base" hangingPunct="1">
        <a:spcBef>
          <a:spcPct val="0"/>
        </a:spcBef>
        <a:spcAft>
          <a:spcPct val="0"/>
        </a:spcAft>
        <a:defRPr sz="2400" b="1">
          <a:solidFill>
            <a:schemeClr val="bg2"/>
          </a:solidFill>
          <a:latin typeface="Arial" charset="0"/>
          <a:ea typeface="ＭＳ Ｐゴシック" charset="0"/>
        </a:defRPr>
      </a:lvl8pPr>
      <a:lvl9pPr marL="1828800" algn="l" rtl="0" eaLnBrk="1" fontAlgn="base" hangingPunct="1">
        <a:spcBef>
          <a:spcPct val="0"/>
        </a:spcBef>
        <a:spcAft>
          <a:spcPct val="0"/>
        </a:spcAft>
        <a:defRPr sz="2400" b="1">
          <a:solidFill>
            <a:schemeClr val="bg2"/>
          </a:solidFill>
          <a:latin typeface="Arial" charset="0"/>
          <a:ea typeface="ＭＳ Ｐゴシック" charset="0"/>
        </a:defRPr>
      </a:lvl9pPr>
    </p:titleStyle>
    <p:bodyStyle>
      <a:lvl1pPr marL="180975" indent="-180975" algn="l" rtl="0" eaLnBrk="1" fontAlgn="base" hangingPunct="1">
        <a:lnSpc>
          <a:spcPct val="110000"/>
        </a:lnSpc>
        <a:spcBef>
          <a:spcPct val="0"/>
        </a:spcBef>
        <a:spcAft>
          <a:spcPct val="0"/>
        </a:spcAft>
        <a:buChar char="•"/>
        <a:defRPr sz="2000">
          <a:solidFill>
            <a:schemeClr val="tx1"/>
          </a:solidFill>
          <a:latin typeface="+mn-lt"/>
          <a:ea typeface="+mn-ea"/>
          <a:cs typeface="ＭＳ Ｐゴシック" charset="0"/>
        </a:defRPr>
      </a:lvl1pPr>
      <a:lvl2pPr marL="541338" indent="-180975" algn="l" rtl="0" eaLnBrk="1" fontAlgn="base" hangingPunct="1">
        <a:lnSpc>
          <a:spcPct val="110000"/>
        </a:lnSpc>
        <a:spcBef>
          <a:spcPct val="0"/>
        </a:spcBef>
        <a:spcAft>
          <a:spcPct val="0"/>
        </a:spcAft>
        <a:buSzPct val="80000"/>
        <a:buChar char="-"/>
        <a:defRPr sz="2000">
          <a:solidFill>
            <a:schemeClr val="tx1"/>
          </a:solidFill>
          <a:latin typeface="+mn-lt"/>
          <a:ea typeface="+mn-ea"/>
        </a:defRPr>
      </a:lvl2pPr>
      <a:lvl3pPr marL="895350" indent="-174625" algn="l" rtl="0" eaLnBrk="1" fontAlgn="base" hangingPunct="1">
        <a:lnSpc>
          <a:spcPct val="110000"/>
        </a:lnSpc>
        <a:spcBef>
          <a:spcPct val="0"/>
        </a:spcBef>
        <a:spcAft>
          <a:spcPct val="0"/>
        </a:spcAft>
        <a:buFont typeface="Wingdings" charset="0"/>
        <a:buChar char="§"/>
        <a:defRPr sz="1400">
          <a:solidFill>
            <a:schemeClr val="tx1"/>
          </a:solidFill>
          <a:latin typeface="+mn-lt"/>
          <a:ea typeface="+mn-ea"/>
        </a:defRPr>
      </a:lvl3pPr>
      <a:lvl4pPr marL="1260475" indent="-185738" algn="l" rtl="0" eaLnBrk="1" fontAlgn="base" hangingPunct="1">
        <a:lnSpc>
          <a:spcPct val="110000"/>
        </a:lnSpc>
        <a:spcBef>
          <a:spcPct val="0"/>
        </a:spcBef>
        <a:spcAft>
          <a:spcPct val="0"/>
        </a:spcAft>
        <a:buChar char="•"/>
        <a:defRPr sz="1200">
          <a:solidFill>
            <a:schemeClr val="tx1"/>
          </a:solidFill>
          <a:latin typeface="+mn-lt"/>
          <a:ea typeface="+mn-ea"/>
        </a:defRPr>
      </a:lvl4pPr>
      <a:lvl5pPr marL="1622425" indent="-182563" algn="l" rtl="0" eaLnBrk="1" fontAlgn="base" hangingPunct="1">
        <a:lnSpc>
          <a:spcPct val="110000"/>
        </a:lnSpc>
        <a:spcBef>
          <a:spcPct val="0"/>
        </a:spcBef>
        <a:spcAft>
          <a:spcPct val="0"/>
        </a:spcAft>
        <a:buChar char="-"/>
        <a:defRPr sz="1200">
          <a:solidFill>
            <a:schemeClr val="tx1"/>
          </a:solidFill>
          <a:latin typeface="+mn-lt"/>
          <a:ea typeface="+mn-ea"/>
        </a:defRPr>
      </a:lvl5pPr>
      <a:lvl6pPr marL="2079625" indent="-182563" algn="l" rtl="0" eaLnBrk="1" fontAlgn="base" hangingPunct="1">
        <a:lnSpc>
          <a:spcPct val="110000"/>
        </a:lnSpc>
        <a:spcBef>
          <a:spcPct val="0"/>
        </a:spcBef>
        <a:spcAft>
          <a:spcPct val="0"/>
        </a:spcAft>
        <a:buChar char="-"/>
        <a:defRPr sz="1200">
          <a:solidFill>
            <a:schemeClr val="tx1"/>
          </a:solidFill>
          <a:latin typeface="+mn-lt"/>
          <a:ea typeface="+mn-ea"/>
        </a:defRPr>
      </a:lvl6pPr>
      <a:lvl7pPr marL="2536825" indent="-182563" algn="l" rtl="0" eaLnBrk="1" fontAlgn="base" hangingPunct="1">
        <a:lnSpc>
          <a:spcPct val="110000"/>
        </a:lnSpc>
        <a:spcBef>
          <a:spcPct val="0"/>
        </a:spcBef>
        <a:spcAft>
          <a:spcPct val="0"/>
        </a:spcAft>
        <a:buChar char="-"/>
        <a:defRPr sz="1200">
          <a:solidFill>
            <a:schemeClr val="tx1"/>
          </a:solidFill>
          <a:latin typeface="+mn-lt"/>
          <a:ea typeface="+mn-ea"/>
        </a:defRPr>
      </a:lvl7pPr>
      <a:lvl8pPr marL="2994025" indent="-182563" algn="l" rtl="0" eaLnBrk="1" fontAlgn="base" hangingPunct="1">
        <a:lnSpc>
          <a:spcPct val="110000"/>
        </a:lnSpc>
        <a:spcBef>
          <a:spcPct val="0"/>
        </a:spcBef>
        <a:spcAft>
          <a:spcPct val="0"/>
        </a:spcAft>
        <a:buChar char="-"/>
        <a:defRPr sz="1200">
          <a:solidFill>
            <a:schemeClr val="tx1"/>
          </a:solidFill>
          <a:latin typeface="+mn-lt"/>
          <a:ea typeface="+mn-ea"/>
        </a:defRPr>
      </a:lvl8pPr>
      <a:lvl9pPr marL="3451225" indent="-182563" algn="l" rtl="0" eaLnBrk="1" fontAlgn="base" hangingPunct="1">
        <a:lnSpc>
          <a:spcPct val="110000"/>
        </a:lnSpc>
        <a:spcBef>
          <a:spcPct val="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1.tiff"/><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1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1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tif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tiff"/><Relationship Id="rId5" Type="http://schemas.openxmlformats.org/officeDocument/2006/relationships/image" Target="../media/image4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4.emf"/><Relationship Id="rId5" Type="http://schemas.openxmlformats.org/officeDocument/2006/relationships/oleObject" Target="../embeddings/oleObject1.bin"/><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 Id="rId5" Type="http://schemas.openxmlformats.org/officeDocument/2006/relationships/image" Target="../media/image53.tiff"/><Relationship Id="rId4" Type="http://schemas.openxmlformats.org/officeDocument/2006/relationships/image" Target="../media/image52.tiff"/></Relationships>
</file>

<file path=ppt/slides/_rels/slide23.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a:spLocks noGrp="1" noChangeArrowheads="1"/>
          </p:cNvSpPr>
          <p:nvPr>
            <p:ph type="dt" sz="quarter" idx="10"/>
          </p:nvPr>
        </p:nvSpPr>
        <p:spPr>
          <a:xfrm>
            <a:off x="719138" y="5949913"/>
            <a:ext cx="7700962" cy="565756"/>
          </a:xfrm>
        </p:spPr>
        <p:txBody>
          <a:bodyPr/>
          <a:lstStyle/>
          <a:p>
            <a:pPr>
              <a:defRPr/>
            </a:pPr>
            <a:r>
              <a:rPr lang="de-DE" dirty="0" err="1"/>
              <a:t>Invited</a:t>
            </a:r>
            <a:r>
              <a:rPr lang="de-DE" dirty="0"/>
              <a:t> Talk, THESEUS Conference 2021, Online, March 25, 2021</a:t>
            </a:r>
          </a:p>
          <a:p>
            <a:pPr>
              <a:defRPr/>
            </a:pPr>
            <a:endParaRPr lang="de-DE" dirty="0"/>
          </a:p>
        </p:txBody>
      </p:sp>
      <p:sp>
        <p:nvSpPr>
          <p:cNvPr id="9" name="Rectangle 45"/>
          <p:cNvSpPr>
            <a:spLocks noGrp="1" noChangeArrowheads="1"/>
          </p:cNvSpPr>
          <p:nvPr>
            <p:ph type="ftr" sz="quarter" idx="11"/>
          </p:nvPr>
        </p:nvSpPr>
        <p:spPr>
          <a:xfrm>
            <a:off x="3759200" y="977900"/>
            <a:ext cx="5613400" cy="184666"/>
          </a:xfrm>
        </p:spPr>
        <p:txBody>
          <a:bodyPr/>
          <a:lstStyle/>
          <a:p>
            <a:pPr>
              <a:defRPr/>
            </a:pPr>
            <a:r>
              <a:rPr lang="en-US" dirty="0"/>
              <a:t>Institute of Astronomy and Astrophysics </a:t>
            </a:r>
            <a:endParaRPr lang="de-DE" dirty="0"/>
          </a:p>
        </p:txBody>
      </p:sp>
      <p:sp>
        <p:nvSpPr>
          <p:cNvPr id="5130" name="Rectangle 10"/>
          <p:cNvSpPr>
            <a:spLocks noGrp="1" noChangeArrowheads="1"/>
          </p:cNvSpPr>
          <p:nvPr>
            <p:ph type="ctrTitle"/>
          </p:nvPr>
        </p:nvSpPr>
        <p:spPr>
          <a:xfrm>
            <a:off x="719138" y="3957733"/>
            <a:ext cx="7946025" cy="1231106"/>
          </a:xfrm>
        </p:spPr>
        <p:txBody>
          <a:bodyPr/>
          <a:lstStyle/>
          <a:p>
            <a:pPr>
              <a:defRPr/>
            </a:pPr>
            <a:r>
              <a:rPr lang="en-US" dirty="0"/>
              <a:t>Fundamental physics with THESEUS: the quest for dark matter </a:t>
            </a:r>
            <a:br>
              <a:rPr lang="en-US" dirty="0">
                <a:solidFill>
                  <a:srgbClr val="800000"/>
                </a:solidFill>
                <a:cs typeface="+mj-cs"/>
              </a:rPr>
            </a:br>
            <a:endParaRPr lang="en-US" sz="2400" i="1" dirty="0">
              <a:solidFill>
                <a:srgbClr val="800000"/>
              </a:solidFill>
              <a:cs typeface="+mj-cs"/>
            </a:endParaRPr>
          </a:p>
        </p:txBody>
      </p:sp>
      <p:sp>
        <p:nvSpPr>
          <p:cNvPr id="5131" name="Rectangle 11"/>
          <p:cNvSpPr>
            <a:spLocks noGrp="1" noChangeArrowheads="1"/>
          </p:cNvSpPr>
          <p:nvPr>
            <p:ph type="subTitle" idx="1"/>
          </p:nvPr>
        </p:nvSpPr>
        <p:spPr>
          <a:xfrm>
            <a:off x="719138" y="5001685"/>
            <a:ext cx="7700962" cy="780983"/>
          </a:xfrm>
        </p:spPr>
        <p:txBody>
          <a:bodyPr/>
          <a:lstStyle/>
          <a:p>
            <a:pPr eaLnBrk="1" hangingPunct="1">
              <a:defRPr/>
            </a:pPr>
            <a:r>
              <a:rPr lang="de-DE" dirty="0">
                <a:cs typeface="+mn-cs"/>
              </a:rPr>
              <a:t>Andrea Santangelo IAAT, Kepler Center Tübingen (&amp; Charles Thorpe-Morgan, Denys </a:t>
            </a:r>
            <a:r>
              <a:rPr lang="de-DE" dirty="0" err="1">
                <a:cs typeface="+mn-cs"/>
              </a:rPr>
              <a:t>Malyshev</a:t>
            </a:r>
            <a:r>
              <a:rPr lang="de-DE" dirty="0">
                <a:cs typeface="+mn-cs"/>
              </a:rPr>
              <a:t>,...)  </a:t>
            </a:r>
          </a:p>
        </p:txBody>
      </p:sp>
      <p:sp>
        <p:nvSpPr>
          <p:cNvPr id="5132" name="Rectangle 12"/>
          <p:cNvSpPr>
            <a:spLocks noChangeArrowheads="1"/>
          </p:cNvSpPr>
          <p:nvPr/>
        </p:nvSpPr>
        <p:spPr bwMode="auto">
          <a:xfrm>
            <a:off x="719138" y="3681413"/>
            <a:ext cx="7700962" cy="179387"/>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 name="Picture 11">
            <a:extLst>
              <a:ext uri="{FF2B5EF4-FFF2-40B4-BE49-F238E27FC236}">
                <a16:creationId xmlns:a16="http://schemas.microsoft.com/office/drawing/2014/main" id="{4DB52896-6D86-2746-9967-0E600FE18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328" y="1663986"/>
            <a:ext cx="2516158" cy="164271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2" name="Picture 11">
            <a:extLst>
              <a:ext uri="{FF2B5EF4-FFF2-40B4-BE49-F238E27FC236}">
                <a16:creationId xmlns:a16="http://schemas.microsoft.com/office/drawing/2014/main" id="{BEB3E9D9-B123-F748-94EC-630BDA2B7702}"/>
              </a:ext>
            </a:extLst>
          </p:cNvPr>
          <p:cNvPicPr>
            <a:picLocks noChangeAspect="1"/>
          </p:cNvPicPr>
          <p:nvPr/>
        </p:nvPicPr>
        <p:blipFill>
          <a:blip r:embed="rId4"/>
          <a:stretch>
            <a:fillRect/>
          </a:stretch>
        </p:blipFill>
        <p:spPr>
          <a:xfrm>
            <a:off x="5228263" y="1452427"/>
            <a:ext cx="2901473" cy="2176104"/>
          </a:xfrm>
          <a:prstGeom prst="rect">
            <a:avLst/>
          </a:prstGeom>
        </p:spPr>
      </p:pic>
      <p:pic>
        <p:nvPicPr>
          <p:cNvPr id="88066" name="Picture 2">
            <a:extLst>
              <a:ext uri="{FF2B5EF4-FFF2-40B4-BE49-F238E27FC236}">
                <a16:creationId xmlns:a16="http://schemas.microsoft.com/office/drawing/2014/main" id="{9228AF28-26B7-D640-BE3A-CA19B1CA21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264" y="1397291"/>
            <a:ext cx="1437667" cy="217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3" name="Text Box 7"/>
          <p:cNvSpPr txBox="1">
            <a:spLocks noChangeArrowheads="1"/>
          </p:cNvSpPr>
          <p:nvPr/>
        </p:nvSpPr>
        <p:spPr bwMode="auto">
          <a:xfrm>
            <a:off x="274193" y="878950"/>
            <a:ext cx="8803567" cy="46391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335" rIns="81639" bIns="4082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ＭＳ Ｐゴシック" charset="0"/>
                <a:cs typeface="Microsoft YaHei"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ＭＳ Ｐゴシック" charset="0"/>
                <a:cs typeface="Microsoft YaHei"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ＭＳ Ｐゴシック" charset="0"/>
                <a:cs typeface="Microsoft YaHei"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ＭＳ Ｐゴシック" charset="0"/>
                <a:cs typeface="Microsoft YaHei"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charset="0"/>
                <a:ea typeface="ＭＳ Ｐゴシック" charset="0"/>
                <a:cs typeface="Microsoft YaHei" charset="0"/>
              </a:defRPr>
            </a:lvl9pPr>
          </a:lstStyle>
          <a:p>
            <a:r>
              <a:rPr lang="en-US" sz="2600" dirty="0"/>
              <a:t>– In astrophysics there is </a:t>
            </a:r>
            <a:r>
              <a:rPr lang="en-US" sz="2600" b="1" i="1" dirty="0">
                <a:solidFill>
                  <a:srgbClr val="800000"/>
                </a:solidFill>
              </a:rPr>
              <a:t>no way to directly measure</a:t>
            </a:r>
            <a:r>
              <a:rPr lang="en-US" sz="2600" dirty="0">
                <a:solidFill>
                  <a:srgbClr val="800000"/>
                </a:solidFill>
              </a:rPr>
              <a:t> </a:t>
            </a:r>
            <a:r>
              <a:rPr lang="en-US" sz="2600" dirty="0">
                <a:solidFill>
                  <a:srgbClr val="005286"/>
                </a:solidFill>
              </a:rPr>
              <a:t>the parameters (e.g., mass) of DM particle.</a:t>
            </a:r>
          </a:p>
          <a:p>
            <a:endParaRPr lang="en-US" sz="2600" dirty="0"/>
          </a:p>
          <a:p>
            <a:r>
              <a:rPr lang="en-US" sz="2600" dirty="0"/>
              <a:t>– Then? </a:t>
            </a:r>
            <a:r>
              <a:rPr lang="en-US" sz="2600" b="1" dirty="0">
                <a:solidFill>
                  <a:srgbClr val="800000"/>
                </a:solidFill>
              </a:rPr>
              <a:t>To </a:t>
            </a:r>
            <a:r>
              <a:rPr lang="en-US" sz="2600" b="1" i="1" dirty="0">
                <a:solidFill>
                  <a:srgbClr val="800000"/>
                </a:solidFill>
              </a:rPr>
              <a:t>deduce</a:t>
            </a:r>
            <a:r>
              <a:rPr lang="en-US" sz="2600" b="1" dirty="0">
                <a:solidFill>
                  <a:srgbClr val="800000"/>
                </a:solidFill>
              </a:rPr>
              <a:t> these parameters </a:t>
            </a:r>
            <a:r>
              <a:rPr lang="en-US" sz="2600" b="1" i="1" dirty="0">
                <a:solidFill>
                  <a:srgbClr val="800000"/>
                </a:solidFill>
              </a:rPr>
              <a:t>from</a:t>
            </a:r>
            <a:r>
              <a:rPr lang="en-US" sz="2600" b="1" dirty="0">
                <a:solidFill>
                  <a:srgbClr val="800000"/>
                </a:solidFill>
              </a:rPr>
              <a:t> </a:t>
            </a:r>
            <a:r>
              <a:rPr lang="en-US" sz="2600" b="1" i="1" dirty="0">
                <a:solidFill>
                  <a:srgbClr val="800000"/>
                </a:solidFill>
              </a:rPr>
              <a:t>observations</a:t>
            </a:r>
            <a:r>
              <a:rPr lang="en-US" sz="2600" b="1" dirty="0">
                <a:solidFill>
                  <a:srgbClr val="800000"/>
                </a:solidFill>
              </a:rPr>
              <a:t> </a:t>
            </a:r>
            <a:r>
              <a:rPr lang="en-US" sz="2600" dirty="0"/>
              <a:t>that </a:t>
            </a:r>
            <a:r>
              <a:rPr lang="en-US" sz="2600" dirty="0">
                <a:solidFill>
                  <a:srgbClr val="005286"/>
                </a:solidFill>
              </a:rPr>
              <a:t>do not have a reasonable astrophysical explanations</a:t>
            </a:r>
            <a:r>
              <a:rPr lang="en-US" sz="2600" dirty="0"/>
              <a:t>.</a:t>
            </a:r>
          </a:p>
          <a:p>
            <a:endParaRPr lang="en-US" sz="2600" dirty="0"/>
          </a:p>
          <a:p>
            <a:r>
              <a:rPr lang="en-US" sz="2600" dirty="0"/>
              <a:t>– The idea? </a:t>
            </a:r>
            <a:r>
              <a:rPr lang="en-US" sz="2600" b="1" dirty="0">
                <a:solidFill>
                  <a:srgbClr val="800000"/>
                </a:solidFill>
              </a:rPr>
              <a:t>To detect decaying/annihilating dark matter </a:t>
            </a:r>
            <a:r>
              <a:rPr lang="en-US" sz="2600" dirty="0">
                <a:solidFill>
                  <a:srgbClr val="005286"/>
                </a:solidFill>
              </a:rPr>
              <a:t>observing the corresponding feature in DM-dominated objects' </a:t>
            </a:r>
            <a:r>
              <a:rPr lang="en-US" sz="2600" b="1" i="1" dirty="0">
                <a:solidFill>
                  <a:srgbClr val="005286"/>
                </a:solidFill>
              </a:rPr>
              <a:t>(photon) spectra</a:t>
            </a:r>
            <a:r>
              <a:rPr lang="en-US" sz="2600" dirty="0">
                <a:solidFill>
                  <a:srgbClr val="005286"/>
                </a:solidFill>
              </a:rPr>
              <a:t>. </a:t>
            </a:r>
          </a:p>
        </p:txBody>
      </p:sp>
      <p:sp>
        <p:nvSpPr>
          <p:cNvPr id="2" name="Title 1"/>
          <p:cNvSpPr>
            <a:spLocks noGrp="1"/>
          </p:cNvSpPr>
          <p:nvPr>
            <p:ph type="title"/>
          </p:nvPr>
        </p:nvSpPr>
        <p:spPr>
          <a:xfrm>
            <a:off x="2710650" y="226777"/>
            <a:ext cx="7700962" cy="369332"/>
          </a:xfrm>
        </p:spPr>
        <p:txBody>
          <a:bodyPr/>
          <a:lstStyle/>
          <a:p>
            <a:r>
              <a:rPr lang="en-US" dirty="0"/>
              <a:t>Key remarks</a:t>
            </a:r>
          </a:p>
        </p:txBody>
      </p:sp>
      <p:sp>
        <p:nvSpPr>
          <p:cNvPr id="3" name="Rectangle 2"/>
          <p:cNvSpPr/>
          <p:nvPr/>
        </p:nvSpPr>
        <p:spPr>
          <a:xfrm>
            <a:off x="550071" y="5518058"/>
            <a:ext cx="8182389" cy="769441"/>
          </a:xfrm>
          <a:prstGeom prst="rect">
            <a:avLst/>
          </a:prstGeom>
        </p:spPr>
        <p:txBody>
          <a:bodyPr wrap="square">
            <a:spAutoFit/>
          </a:bodyPr>
          <a:lstStyle/>
          <a:p>
            <a:r>
              <a:rPr lang="en-US" sz="2200" dirty="0"/>
              <a:t>The signal depends on the DM amount (and spatial distribution in annihilating DM case) in the instrument's </a:t>
            </a:r>
            <a:r>
              <a:rPr lang="en-US" sz="2200" dirty="0" err="1"/>
              <a:t>FoV</a:t>
            </a:r>
            <a:endParaRPr lang="en-US" sz="2200" dirty="0"/>
          </a:p>
        </p:txBody>
      </p:sp>
    </p:spTree>
    <p:extLst>
      <p:ext uri="{BB962C8B-B14F-4D97-AF65-F5344CB8AC3E}">
        <p14:creationId xmlns:p14="http://schemas.microsoft.com/office/powerpoint/2010/main" val="3252231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6C51D-F9E6-C04B-8A48-CAF5328B13F9}"/>
              </a:ext>
            </a:extLst>
          </p:cNvPr>
          <p:cNvSpPr>
            <a:spLocks noGrp="1"/>
          </p:cNvSpPr>
          <p:nvPr>
            <p:ph type="title"/>
          </p:nvPr>
        </p:nvSpPr>
        <p:spPr>
          <a:xfrm>
            <a:off x="2597365" y="185737"/>
            <a:ext cx="7700962" cy="369332"/>
          </a:xfrm>
        </p:spPr>
        <p:txBody>
          <a:bodyPr/>
          <a:lstStyle/>
          <a:p>
            <a:r>
              <a:rPr lang="en-GB" dirty="0"/>
              <a:t>The basics of DM candidates decay</a:t>
            </a:r>
          </a:p>
        </p:txBody>
      </p:sp>
      <p:sp>
        <p:nvSpPr>
          <p:cNvPr id="5" name="TextBox 4">
            <a:extLst>
              <a:ext uri="{FF2B5EF4-FFF2-40B4-BE49-F238E27FC236}">
                <a16:creationId xmlns:a16="http://schemas.microsoft.com/office/drawing/2014/main" id="{4DB76CFA-617F-1940-836D-CC4CEF337F1A}"/>
              </a:ext>
            </a:extLst>
          </p:cNvPr>
          <p:cNvSpPr txBox="1"/>
          <p:nvPr/>
        </p:nvSpPr>
        <p:spPr>
          <a:xfrm>
            <a:off x="599303" y="1025611"/>
            <a:ext cx="7945394" cy="646331"/>
          </a:xfrm>
          <a:prstGeom prst="rect">
            <a:avLst/>
          </a:prstGeom>
          <a:noFill/>
        </p:spPr>
        <p:txBody>
          <a:bodyPr wrap="square" rtlCol="0">
            <a:spAutoFit/>
          </a:bodyPr>
          <a:lstStyle/>
          <a:p>
            <a:r>
              <a:rPr lang="en-GB" dirty="0"/>
              <a:t>The decay of massive particles with mass </a:t>
            </a:r>
            <a:r>
              <a:rPr lang="en-GB" i="1" dirty="0" err="1"/>
              <a:t>m</a:t>
            </a:r>
            <a:r>
              <a:rPr lang="en-GB" i="1" baseline="-25000" dirty="0" err="1"/>
              <a:t>DM</a:t>
            </a:r>
            <a:r>
              <a:rPr lang="en-GB" dirty="0"/>
              <a:t> with an emission of </a:t>
            </a:r>
            <a:r>
              <a:rPr lang="el-GR" i="1" dirty="0"/>
              <a:t>μ</a:t>
            </a:r>
            <a:r>
              <a:rPr lang="el-GR" dirty="0"/>
              <a:t> </a:t>
            </a:r>
            <a:r>
              <a:rPr lang="en-GB" dirty="0"/>
              <a:t>photons in each decay will result</a:t>
            </a:r>
            <a:r>
              <a:rPr lang="el-GR" dirty="0"/>
              <a:t> </a:t>
            </a:r>
            <a:r>
              <a:rPr lang="de-DE" dirty="0"/>
              <a:t>in </a:t>
            </a:r>
            <a:r>
              <a:rPr lang="de-DE" dirty="0" err="1"/>
              <a:t>the</a:t>
            </a:r>
            <a:r>
              <a:rPr lang="de-DE" dirty="0"/>
              <a:t> </a:t>
            </a:r>
            <a:r>
              <a:rPr lang="de-DE" dirty="0" err="1"/>
              <a:t>following</a:t>
            </a:r>
            <a:r>
              <a:rPr lang="de-DE" dirty="0"/>
              <a:t> </a:t>
            </a:r>
            <a:r>
              <a:rPr lang="de-DE" dirty="0" err="1"/>
              <a:t>spectrum</a:t>
            </a:r>
            <a:r>
              <a:rPr lang="de-DE" dirty="0"/>
              <a:t>:</a:t>
            </a:r>
            <a:endParaRPr lang="en-GB"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4EA477A-F527-ED4C-AB77-F9374EABA801}"/>
                  </a:ext>
                </a:extLst>
              </p:cNvPr>
              <p:cNvSpPr txBox="1"/>
              <p:nvPr/>
            </p:nvSpPr>
            <p:spPr>
              <a:xfrm>
                <a:off x="778475" y="2006560"/>
                <a:ext cx="3256854" cy="8911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latin typeface="Cambria Math" panose="02040503050406030204" pitchFamily="18" charset="0"/>
                            </a:rPr>
                          </m:ctrlPr>
                        </m:fPr>
                        <m:num>
                          <m:r>
                            <a:rPr lang="de-DE" sz="2800" b="0" i="1" smtClean="0">
                              <a:latin typeface="Cambria Math" panose="02040503050406030204" pitchFamily="18" charset="0"/>
                            </a:rPr>
                            <m:t>𝑑</m:t>
                          </m:r>
                          <m:r>
                            <a:rPr lang="el-GR" sz="2800" i="1">
                              <a:latin typeface="Cambria Math" panose="02040503050406030204" pitchFamily="18" charset="0"/>
                              <a:ea typeface="Cambria Math" panose="02040503050406030204" pitchFamily="18" charset="0"/>
                            </a:rPr>
                            <m:t>ℱ</m:t>
                          </m:r>
                        </m:num>
                        <m:den>
                          <m:r>
                            <a:rPr lang="de-DE" sz="2800" b="0" i="1" smtClean="0">
                              <a:latin typeface="Cambria Math" panose="02040503050406030204" pitchFamily="18" charset="0"/>
                            </a:rPr>
                            <m:t>𝑑</m:t>
                          </m:r>
                          <m:r>
                            <m:rPr>
                              <m:sty m:val="p"/>
                            </m:rPr>
                            <a:rPr lang="el-GR" sz="2800" b="0" i="1" smtClean="0">
                              <a:latin typeface="Cambria Math" panose="02040503050406030204" pitchFamily="18" charset="0"/>
                              <a:ea typeface="Cambria Math" panose="02040503050406030204" pitchFamily="18" charset="0"/>
                            </a:rPr>
                            <m:t>Ω</m:t>
                          </m:r>
                        </m:den>
                      </m:f>
                      <m:r>
                        <a:rPr lang="de-DE" sz="2800" b="0" i="1" smtClean="0">
                          <a:latin typeface="Cambria Math" panose="02040503050406030204" pitchFamily="18" charset="0"/>
                        </a:rPr>
                        <m:t>=</m:t>
                      </m:r>
                      <m:f>
                        <m:fPr>
                          <m:ctrlPr>
                            <a:rPr lang="de-DE" sz="2800" b="0" i="1" smtClean="0">
                              <a:latin typeface="Cambria Math" panose="02040503050406030204" pitchFamily="18" charset="0"/>
                            </a:rPr>
                          </m:ctrlPr>
                        </m:fPr>
                        <m:num>
                          <m:r>
                            <a:rPr lang="de-DE" sz="2800" b="0" i="1" smtClean="0">
                              <a:latin typeface="Cambria Math" panose="02040503050406030204" pitchFamily="18" charset="0"/>
                            </a:rPr>
                            <m:t>1</m:t>
                          </m:r>
                        </m:num>
                        <m:den>
                          <m:r>
                            <a:rPr lang="de-DE" sz="2800" b="0" i="1" smtClean="0">
                              <a:latin typeface="Cambria Math" panose="02040503050406030204" pitchFamily="18" charset="0"/>
                            </a:rPr>
                            <m:t>4</m:t>
                          </m:r>
                          <m:r>
                            <a:rPr lang="de-DE" sz="2800" b="0" i="1" smtClean="0">
                              <a:latin typeface="Cambria Math" panose="02040503050406030204" pitchFamily="18" charset="0"/>
                              <a:ea typeface="Cambria Math" panose="02040503050406030204" pitchFamily="18" charset="0"/>
                            </a:rPr>
                            <m:t>𝜋</m:t>
                          </m:r>
                        </m:den>
                      </m:f>
                      <m:f>
                        <m:fPr>
                          <m:ctrlPr>
                            <a:rPr lang="de-DE" sz="2800" b="0" i="1" smtClean="0">
                              <a:latin typeface="Cambria Math" panose="02040503050406030204" pitchFamily="18" charset="0"/>
                            </a:rPr>
                          </m:ctrlPr>
                        </m:fPr>
                        <m:num>
                          <m:r>
                            <a:rPr lang="de-DE" sz="2800" b="0" i="1" smtClean="0">
                              <a:latin typeface="Cambria Math" panose="02040503050406030204" pitchFamily="18" charset="0"/>
                              <a:ea typeface="Cambria Math" panose="02040503050406030204" pitchFamily="18" charset="0"/>
                            </a:rPr>
                            <m:t>𝜇</m:t>
                          </m:r>
                          <m:r>
                            <a:rPr lang="de-DE" sz="2800" b="0" i="1" smtClean="0">
                              <a:latin typeface="Cambria Math" panose="02040503050406030204" pitchFamily="18" charset="0"/>
                              <a:ea typeface="Cambria Math" panose="02040503050406030204" pitchFamily="18" charset="0"/>
                            </a:rPr>
                            <m:t>𝐽</m:t>
                          </m:r>
                        </m:num>
                        <m:den>
                          <m:sSub>
                            <m:sSubPr>
                              <m:ctrlPr>
                                <a:rPr lang="de-DE" sz="2800" b="0" i="1" smtClean="0">
                                  <a:latin typeface="Cambria Math" panose="02040503050406030204" pitchFamily="18" charset="0"/>
                                </a:rPr>
                              </m:ctrlPr>
                            </m:sSubPr>
                            <m:e>
                              <m:r>
                                <a:rPr lang="de-DE" sz="2800" b="0" i="1" smtClean="0">
                                  <a:latin typeface="Cambria Math" panose="02040503050406030204" pitchFamily="18" charset="0"/>
                                </a:rPr>
                                <m:t>𝑚</m:t>
                              </m:r>
                            </m:e>
                            <m:sub>
                              <m:r>
                                <a:rPr lang="de-DE" sz="2800" b="0" i="1" smtClean="0">
                                  <a:latin typeface="Cambria Math" panose="02040503050406030204" pitchFamily="18" charset="0"/>
                                </a:rPr>
                                <m:t>𝐷𝑀</m:t>
                              </m:r>
                            </m:sub>
                          </m:sSub>
                        </m:den>
                      </m:f>
                      <m:f>
                        <m:fPr>
                          <m:ctrlPr>
                            <a:rPr lang="de-DE" sz="2800" b="0" i="1" smtClean="0">
                              <a:latin typeface="Cambria Math" panose="02040503050406030204" pitchFamily="18" charset="0"/>
                            </a:rPr>
                          </m:ctrlPr>
                        </m:fPr>
                        <m:num>
                          <m:r>
                            <a:rPr lang="de-DE" sz="2800" b="0" i="1" smtClean="0">
                              <a:latin typeface="Cambria Math" panose="02040503050406030204" pitchFamily="18" charset="0"/>
                            </a:rPr>
                            <m:t>𝑑</m:t>
                          </m:r>
                          <m:r>
                            <m:rPr>
                              <m:sty m:val="p"/>
                            </m:rPr>
                            <a:rPr lang="el-GR" sz="2800" b="0" i="1" smtClean="0">
                              <a:latin typeface="Cambria Math" panose="02040503050406030204" pitchFamily="18" charset="0"/>
                              <a:ea typeface="Cambria Math" panose="02040503050406030204" pitchFamily="18" charset="0"/>
                            </a:rPr>
                            <m:t>Γ</m:t>
                          </m:r>
                          <m:r>
                            <a:rPr lang="de-DE" sz="2800" b="0" i="1" smtClean="0">
                              <a:latin typeface="Cambria Math" panose="02040503050406030204" pitchFamily="18" charset="0"/>
                              <a:ea typeface="Cambria Math" panose="02040503050406030204" pitchFamily="18" charset="0"/>
                            </a:rPr>
                            <m:t>(</m:t>
                          </m:r>
                          <m:r>
                            <a:rPr lang="de-DE" sz="2800" b="0" i="1" smtClean="0">
                              <a:latin typeface="Cambria Math" panose="02040503050406030204" pitchFamily="18" charset="0"/>
                              <a:ea typeface="Cambria Math" panose="02040503050406030204" pitchFamily="18" charset="0"/>
                            </a:rPr>
                            <m:t>𝐸</m:t>
                          </m:r>
                          <m:r>
                            <a:rPr lang="de-DE" sz="2800" b="0" i="1" smtClean="0">
                              <a:latin typeface="Cambria Math" panose="02040503050406030204" pitchFamily="18" charset="0"/>
                              <a:ea typeface="Cambria Math" panose="02040503050406030204" pitchFamily="18" charset="0"/>
                            </a:rPr>
                            <m:t>)</m:t>
                          </m:r>
                        </m:num>
                        <m:den>
                          <m:r>
                            <a:rPr lang="de-DE" sz="2800" b="0" i="1" smtClean="0">
                              <a:latin typeface="Cambria Math" panose="02040503050406030204" pitchFamily="18" charset="0"/>
                            </a:rPr>
                            <m:t>𝑑𝐸</m:t>
                          </m:r>
                        </m:den>
                      </m:f>
                    </m:oMath>
                  </m:oMathPara>
                </a14:m>
                <a:endParaRPr lang="en-GB" sz="2800" dirty="0"/>
              </a:p>
            </p:txBody>
          </p:sp>
        </mc:Choice>
        <mc:Fallback xmlns="">
          <p:sp>
            <p:nvSpPr>
              <p:cNvPr id="6" name="TextBox 5">
                <a:extLst>
                  <a:ext uri="{FF2B5EF4-FFF2-40B4-BE49-F238E27FC236}">
                    <a16:creationId xmlns:a16="http://schemas.microsoft.com/office/drawing/2014/main" id="{64EA477A-F527-ED4C-AB77-F9374EABA801}"/>
                  </a:ext>
                </a:extLst>
              </p:cNvPr>
              <p:cNvSpPr txBox="1">
                <a:spLocks noRot="1" noChangeAspect="1" noMove="1" noResize="1" noEditPoints="1" noAdjustHandles="1" noChangeArrowheads="1" noChangeShapeType="1" noTextEdit="1"/>
              </p:cNvSpPr>
              <p:nvPr/>
            </p:nvSpPr>
            <p:spPr>
              <a:xfrm>
                <a:off x="778475" y="2006560"/>
                <a:ext cx="3256854" cy="891141"/>
              </a:xfrm>
              <a:prstGeom prst="rect">
                <a:avLst/>
              </a:prstGeom>
              <a:blipFill>
                <a:blip r:embed="rId3"/>
                <a:stretch>
                  <a:fillRect l="-1946" t="-2778" r="-3113" b="-8333"/>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4DE954C0-7660-9942-95E3-5BA39E330720}"/>
              </a:ext>
            </a:extLst>
          </p:cNvPr>
          <p:cNvSpPr txBox="1"/>
          <p:nvPr/>
        </p:nvSpPr>
        <p:spPr>
          <a:xfrm>
            <a:off x="4394676" y="2231808"/>
            <a:ext cx="4044697" cy="369332"/>
          </a:xfrm>
          <a:prstGeom prst="rect">
            <a:avLst/>
          </a:prstGeom>
          <a:noFill/>
        </p:spPr>
        <p:txBody>
          <a:bodyPr wrap="none" rtlCol="0">
            <a:spAutoFit/>
          </a:bodyPr>
          <a:lstStyle/>
          <a:p>
            <a:r>
              <a:rPr lang="en-GB" i="1" dirty="0">
                <a:solidFill>
                  <a:srgbClr val="005286"/>
                </a:solidFill>
              </a:rPr>
              <a:t>J</a:t>
            </a:r>
            <a:r>
              <a:rPr lang="en-GB" b="1" dirty="0">
                <a:solidFill>
                  <a:srgbClr val="005286"/>
                </a:solidFill>
              </a:rPr>
              <a:t> is the dark matter column density</a:t>
            </a:r>
          </a:p>
        </p:txBody>
      </p:sp>
      <p:sp>
        <p:nvSpPr>
          <p:cNvPr id="8" name="TextBox 7">
            <a:extLst>
              <a:ext uri="{FF2B5EF4-FFF2-40B4-BE49-F238E27FC236}">
                <a16:creationId xmlns:a16="http://schemas.microsoft.com/office/drawing/2014/main" id="{E6F0B453-824E-8A45-BFF4-E77A6B445F16}"/>
              </a:ext>
            </a:extLst>
          </p:cNvPr>
          <p:cNvSpPr txBox="1"/>
          <p:nvPr/>
        </p:nvSpPr>
        <p:spPr>
          <a:xfrm>
            <a:off x="766119" y="3348681"/>
            <a:ext cx="8217243" cy="646331"/>
          </a:xfrm>
          <a:prstGeom prst="rect">
            <a:avLst/>
          </a:prstGeom>
          <a:noFill/>
        </p:spPr>
        <p:txBody>
          <a:bodyPr wrap="square" rtlCol="0">
            <a:spAutoFit/>
          </a:bodyPr>
          <a:lstStyle/>
          <a:p>
            <a:r>
              <a:rPr lang="en-GB" dirty="0"/>
              <a:t>The term </a:t>
            </a:r>
            <a:r>
              <a:rPr lang="el-GR" i="1" dirty="0"/>
              <a:t>Γ</a:t>
            </a:r>
            <a:r>
              <a:rPr lang="el-GR" dirty="0"/>
              <a:t> </a:t>
            </a:r>
            <a:r>
              <a:rPr lang="de-DE" dirty="0" err="1"/>
              <a:t>represents</a:t>
            </a:r>
            <a:r>
              <a:rPr lang="de-DE" dirty="0"/>
              <a:t> </a:t>
            </a:r>
            <a:r>
              <a:rPr lang="de-DE" b="1" dirty="0" err="1">
                <a:solidFill>
                  <a:srgbClr val="005286"/>
                </a:solidFill>
              </a:rPr>
              <a:t>the</a:t>
            </a:r>
            <a:r>
              <a:rPr lang="de-DE" b="1" dirty="0">
                <a:solidFill>
                  <a:srgbClr val="005286"/>
                </a:solidFill>
              </a:rPr>
              <a:t> </a:t>
            </a:r>
            <a:r>
              <a:rPr lang="de-DE" b="1" dirty="0" err="1">
                <a:solidFill>
                  <a:srgbClr val="005286"/>
                </a:solidFill>
              </a:rPr>
              <a:t>radiative</a:t>
            </a:r>
            <a:r>
              <a:rPr lang="de-DE" b="1" dirty="0">
                <a:solidFill>
                  <a:srgbClr val="005286"/>
                </a:solidFill>
              </a:rPr>
              <a:t> </a:t>
            </a:r>
            <a:r>
              <a:rPr lang="de-DE" b="1" dirty="0" err="1">
                <a:solidFill>
                  <a:srgbClr val="005286"/>
                </a:solidFill>
              </a:rPr>
              <a:t>decay</a:t>
            </a:r>
            <a:r>
              <a:rPr lang="de-DE" b="1" dirty="0">
                <a:solidFill>
                  <a:srgbClr val="005286"/>
                </a:solidFill>
              </a:rPr>
              <a:t> </a:t>
            </a:r>
            <a:r>
              <a:rPr lang="de-DE" b="1" dirty="0" err="1">
                <a:solidFill>
                  <a:srgbClr val="005286"/>
                </a:solidFill>
              </a:rPr>
              <a:t>width</a:t>
            </a:r>
            <a:r>
              <a:rPr lang="de-DE" dirty="0"/>
              <a:t>. In </a:t>
            </a:r>
            <a:r>
              <a:rPr lang="de-DE" dirty="0" err="1"/>
              <a:t>the</a:t>
            </a:r>
            <a:r>
              <a:rPr lang="de-DE" dirty="0"/>
              <a:t> </a:t>
            </a:r>
            <a:r>
              <a:rPr lang="de-DE" dirty="0" err="1"/>
              <a:t>observing</a:t>
            </a:r>
            <a:r>
              <a:rPr lang="de-DE" dirty="0"/>
              <a:t> Field </a:t>
            </a:r>
            <a:r>
              <a:rPr lang="de-DE" dirty="0" err="1"/>
              <a:t>of</a:t>
            </a:r>
            <a:r>
              <a:rPr lang="de-DE" dirty="0"/>
              <a:t> View (</a:t>
            </a:r>
            <a:r>
              <a:rPr lang="de-DE" dirty="0" err="1"/>
              <a:t>FoV</a:t>
            </a:r>
            <a:r>
              <a:rPr lang="de-DE" dirty="0"/>
              <a:t>) </a:t>
            </a:r>
            <a:r>
              <a:rPr lang="de-DE" dirty="0" err="1"/>
              <a:t>of</a:t>
            </a:r>
            <a:r>
              <a:rPr lang="de-DE" dirty="0"/>
              <a:t> an </a:t>
            </a:r>
            <a:r>
              <a:rPr lang="de-DE" dirty="0" err="1"/>
              <a:t>istrument</a:t>
            </a:r>
            <a:r>
              <a:rPr lang="de-DE" dirty="0"/>
              <a:t> </a:t>
            </a:r>
            <a:r>
              <a:rPr lang="de-DE" dirty="0" err="1"/>
              <a:t>we</a:t>
            </a:r>
            <a:r>
              <a:rPr lang="de-DE" dirty="0"/>
              <a:t> </a:t>
            </a:r>
            <a:r>
              <a:rPr lang="de-DE" dirty="0" err="1"/>
              <a:t>get</a:t>
            </a:r>
            <a:r>
              <a:rPr lang="de-DE" dirty="0"/>
              <a:t>: </a:t>
            </a:r>
            <a:endParaRPr lang="en-GB"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B642315-9E91-1647-935B-7E3FBEAB120A}"/>
                  </a:ext>
                </a:extLst>
              </p:cNvPr>
              <p:cNvSpPr txBox="1"/>
              <p:nvPr/>
            </p:nvSpPr>
            <p:spPr>
              <a:xfrm>
                <a:off x="968938" y="4296982"/>
                <a:ext cx="3621569" cy="8911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latin typeface="Cambria Math" panose="02040503050406030204" pitchFamily="18" charset="0"/>
                            </a:rPr>
                          </m:ctrlPr>
                        </m:sSubPr>
                        <m:e>
                          <m:r>
                            <a:rPr lang="el-GR" sz="2800" i="1">
                              <a:latin typeface="Cambria Math" panose="02040503050406030204" pitchFamily="18" charset="0"/>
                              <a:ea typeface="Cambria Math" panose="02040503050406030204" pitchFamily="18" charset="0"/>
                            </a:rPr>
                            <m:t>ℱ</m:t>
                          </m:r>
                        </m:e>
                        <m:sub>
                          <m:r>
                            <a:rPr lang="de-DE" sz="2800" b="0" i="1" smtClean="0">
                              <a:latin typeface="Cambria Math" panose="02040503050406030204" pitchFamily="18" charset="0"/>
                            </a:rPr>
                            <m:t>𝐹𝑜𝑉</m:t>
                          </m:r>
                        </m:sub>
                      </m:sSub>
                      <m:r>
                        <a:rPr lang="de-DE" sz="2800" b="0" i="1" smtClean="0">
                          <a:latin typeface="Cambria Math" panose="02040503050406030204" pitchFamily="18" charset="0"/>
                        </a:rPr>
                        <m:t>=</m:t>
                      </m:r>
                      <m:f>
                        <m:fPr>
                          <m:ctrlPr>
                            <a:rPr lang="de-DE" sz="2800" b="0" i="1" smtClean="0">
                              <a:latin typeface="Cambria Math" panose="02040503050406030204" pitchFamily="18" charset="0"/>
                            </a:rPr>
                          </m:ctrlPr>
                        </m:fPr>
                        <m:num>
                          <m:r>
                            <a:rPr lang="de-DE" sz="2800" b="0" i="1" smtClean="0">
                              <a:latin typeface="Cambria Math" panose="02040503050406030204" pitchFamily="18" charset="0"/>
                            </a:rPr>
                            <m:t>1</m:t>
                          </m:r>
                        </m:num>
                        <m:den>
                          <m:r>
                            <a:rPr lang="de-DE" sz="2800" b="0" i="1" smtClean="0">
                              <a:latin typeface="Cambria Math" panose="02040503050406030204" pitchFamily="18" charset="0"/>
                            </a:rPr>
                            <m:t>4</m:t>
                          </m:r>
                          <m:r>
                            <a:rPr lang="de-DE" sz="2800" b="0" i="1" smtClean="0">
                              <a:latin typeface="Cambria Math" panose="02040503050406030204" pitchFamily="18" charset="0"/>
                              <a:ea typeface="Cambria Math" panose="02040503050406030204" pitchFamily="18" charset="0"/>
                            </a:rPr>
                            <m:t>𝜋</m:t>
                          </m:r>
                        </m:den>
                      </m:f>
                      <m:f>
                        <m:fPr>
                          <m:ctrlPr>
                            <a:rPr lang="de-DE" sz="2800" b="0" i="1" smtClean="0">
                              <a:latin typeface="Cambria Math" panose="02040503050406030204" pitchFamily="18" charset="0"/>
                            </a:rPr>
                          </m:ctrlPr>
                        </m:fPr>
                        <m:num>
                          <m:r>
                            <a:rPr lang="de-DE" sz="2800" b="0" i="1" smtClean="0">
                              <a:latin typeface="Cambria Math" panose="02040503050406030204" pitchFamily="18" charset="0"/>
                              <a:ea typeface="Cambria Math" panose="02040503050406030204" pitchFamily="18" charset="0"/>
                            </a:rPr>
                            <m:t>𝜇</m:t>
                          </m:r>
                          <m:sSub>
                            <m:sSubPr>
                              <m:ctrlPr>
                                <a:rPr lang="de-DE" sz="2800" b="0" i="1" smtClean="0">
                                  <a:latin typeface="Cambria Math" panose="02040503050406030204" pitchFamily="18" charset="0"/>
                                  <a:ea typeface="Cambria Math" panose="02040503050406030204" pitchFamily="18" charset="0"/>
                                </a:rPr>
                              </m:ctrlPr>
                            </m:sSubPr>
                            <m:e>
                              <m:r>
                                <a:rPr lang="de-DE" sz="2800" b="0" i="1" smtClean="0">
                                  <a:latin typeface="Cambria Math" panose="02040503050406030204" pitchFamily="18" charset="0"/>
                                  <a:ea typeface="Cambria Math" panose="02040503050406030204" pitchFamily="18" charset="0"/>
                                </a:rPr>
                                <m:t>𝐽</m:t>
                              </m:r>
                            </m:e>
                            <m:sub>
                              <m:r>
                                <a:rPr lang="de-DE" sz="2800" b="0" i="1" smtClean="0">
                                  <a:latin typeface="Cambria Math" panose="02040503050406030204" pitchFamily="18" charset="0"/>
                                  <a:ea typeface="Cambria Math" panose="02040503050406030204" pitchFamily="18" charset="0"/>
                                </a:rPr>
                                <m:t>𝐹𝑜𝑉</m:t>
                              </m:r>
                            </m:sub>
                          </m:sSub>
                        </m:num>
                        <m:den>
                          <m:sSub>
                            <m:sSubPr>
                              <m:ctrlPr>
                                <a:rPr lang="de-DE" sz="2800" b="0" i="1" smtClean="0">
                                  <a:latin typeface="Cambria Math" panose="02040503050406030204" pitchFamily="18" charset="0"/>
                                </a:rPr>
                              </m:ctrlPr>
                            </m:sSubPr>
                            <m:e>
                              <m:r>
                                <a:rPr lang="de-DE" sz="2800" b="0" i="1" smtClean="0">
                                  <a:latin typeface="Cambria Math" panose="02040503050406030204" pitchFamily="18" charset="0"/>
                                </a:rPr>
                                <m:t>𝑚</m:t>
                              </m:r>
                            </m:e>
                            <m:sub>
                              <m:r>
                                <a:rPr lang="de-DE" sz="2800" b="0" i="1" smtClean="0">
                                  <a:latin typeface="Cambria Math" panose="02040503050406030204" pitchFamily="18" charset="0"/>
                                </a:rPr>
                                <m:t>𝐷𝑀</m:t>
                              </m:r>
                            </m:sub>
                          </m:sSub>
                        </m:den>
                      </m:f>
                      <m:f>
                        <m:fPr>
                          <m:ctrlPr>
                            <a:rPr lang="de-DE" sz="2800" b="0" i="1" smtClean="0">
                              <a:latin typeface="Cambria Math" panose="02040503050406030204" pitchFamily="18" charset="0"/>
                            </a:rPr>
                          </m:ctrlPr>
                        </m:fPr>
                        <m:num>
                          <m:r>
                            <a:rPr lang="de-DE" sz="2800" b="0" i="1" smtClean="0">
                              <a:latin typeface="Cambria Math" panose="02040503050406030204" pitchFamily="18" charset="0"/>
                            </a:rPr>
                            <m:t>𝑑</m:t>
                          </m:r>
                          <m:r>
                            <m:rPr>
                              <m:sty m:val="p"/>
                            </m:rPr>
                            <a:rPr lang="el-GR" sz="2800" b="0" i="1" smtClean="0">
                              <a:latin typeface="Cambria Math" panose="02040503050406030204" pitchFamily="18" charset="0"/>
                              <a:ea typeface="Cambria Math" panose="02040503050406030204" pitchFamily="18" charset="0"/>
                            </a:rPr>
                            <m:t>Γ</m:t>
                          </m:r>
                          <m:r>
                            <a:rPr lang="de-DE" sz="2800" b="0" i="1" smtClean="0">
                              <a:latin typeface="Cambria Math" panose="02040503050406030204" pitchFamily="18" charset="0"/>
                              <a:ea typeface="Cambria Math" panose="02040503050406030204" pitchFamily="18" charset="0"/>
                            </a:rPr>
                            <m:t>(</m:t>
                          </m:r>
                          <m:r>
                            <a:rPr lang="de-DE" sz="2800" b="0" i="1" smtClean="0">
                              <a:latin typeface="Cambria Math" panose="02040503050406030204" pitchFamily="18" charset="0"/>
                              <a:ea typeface="Cambria Math" panose="02040503050406030204" pitchFamily="18" charset="0"/>
                            </a:rPr>
                            <m:t>𝐸</m:t>
                          </m:r>
                          <m:r>
                            <a:rPr lang="de-DE" sz="2800" b="0" i="1" smtClean="0">
                              <a:latin typeface="Cambria Math" panose="02040503050406030204" pitchFamily="18" charset="0"/>
                              <a:ea typeface="Cambria Math" panose="02040503050406030204" pitchFamily="18" charset="0"/>
                            </a:rPr>
                            <m:t>)</m:t>
                          </m:r>
                        </m:num>
                        <m:den>
                          <m:r>
                            <a:rPr lang="de-DE" sz="2800" b="0" i="1" smtClean="0">
                              <a:latin typeface="Cambria Math" panose="02040503050406030204" pitchFamily="18" charset="0"/>
                            </a:rPr>
                            <m:t>𝑑𝐸</m:t>
                          </m:r>
                        </m:den>
                      </m:f>
                    </m:oMath>
                  </m:oMathPara>
                </a14:m>
                <a:endParaRPr lang="en-GB" sz="2800" dirty="0"/>
              </a:p>
            </p:txBody>
          </p:sp>
        </mc:Choice>
        <mc:Fallback xmlns="">
          <p:sp>
            <p:nvSpPr>
              <p:cNvPr id="9" name="TextBox 8">
                <a:extLst>
                  <a:ext uri="{FF2B5EF4-FFF2-40B4-BE49-F238E27FC236}">
                    <a16:creationId xmlns:a16="http://schemas.microsoft.com/office/drawing/2014/main" id="{0B642315-9E91-1647-935B-7E3FBEAB120A}"/>
                  </a:ext>
                </a:extLst>
              </p:cNvPr>
              <p:cNvSpPr txBox="1">
                <a:spLocks noRot="1" noChangeAspect="1" noMove="1" noResize="1" noEditPoints="1" noAdjustHandles="1" noChangeArrowheads="1" noChangeShapeType="1" noTextEdit="1"/>
              </p:cNvSpPr>
              <p:nvPr/>
            </p:nvSpPr>
            <p:spPr>
              <a:xfrm>
                <a:off x="968938" y="4296982"/>
                <a:ext cx="3621569" cy="891141"/>
              </a:xfrm>
              <a:prstGeom prst="rect">
                <a:avLst/>
              </a:prstGeom>
              <a:blipFill>
                <a:blip r:embed="rId4"/>
                <a:stretch>
                  <a:fillRect l="-1399" t="-4225" r="-2797" b="-8451"/>
                </a:stretch>
              </a:blipFill>
            </p:spPr>
            <p:txBody>
              <a:bodyPr/>
              <a:lstStyle/>
              <a:p>
                <a:r>
                  <a:rPr lang="en-GB">
                    <a:noFill/>
                  </a:rPr>
                  <a:t> </a:t>
                </a:r>
              </a:p>
            </p:txBody>
          </p:sp>
        </mc:Fallback>
      </mc:AlternateContent>
      <p:sp>
        <p:nvSpPr>
          <p:cNvPr id="11" name="TextBox 10">
            <a:extLst>
              <a:ext uri="{FF2B5EF4-FFF2-40B4-BE49-F238E27FC236}">
                <a16:creationId xmlns:a16="http://schemas.microsoft.com/office/drawing/2014/main" id="{33E6251D-ADBE-6845-8ACA-FCDA4F17FF21}"/>
              </a:ext>
            </a:extLst>
          </p:cNvPr>
          <p:cNvSpPr txBox="1"/>
          <p:nvPr/>
        </p:nvSpPr>
        <p:spPr>
          <a:xfrm>
            <a:off x="864973" y="5474043"/>
            <a:ext cx="646331" cy="369332"/>
          </a:xfrm>
          <a:prstGeom prst="rect">
            <a:avLst/>
          </a:prstGeom>
          <a:noFill/>
        </p:spPr>
        <p:txBody>
          <a:bodyPr wrap="none" rtlCol="0">
            <a:spAutoFit/>
          </a:bodyPr>
          <a:lstStyle/>
          <a:p>
            <a:r>
              <a:rPr lang="en-GB" dirty="0"/>
              <a:t>The </a:t>
            </a:r>
          </a:p>
        </p:txBody>
      </p:sp>
      <p:sp>
        <p:nvSpPr>
          <p:cNvPr id="12" name="Rectangle 11">
            <a:extLst>
              <a:ext uri="{FF2B5EF4-FFF2-40B4-BE49-F238E27FC236}">
                <a16:creationId xmlns:a16="http://schemas.microsoft.com/office/drawing/2014/main" id="{01DCE228-7C04-0340-A50F-A643C1A2C0EB}"/>
              </a:ext>
            </a:extLst>
          </p:cNvPr>
          <p:cNvSpPr/>
          <p:nvPr/>
        </p:nvSpPr>
        <p:spPr>
          <a:xfrm>
            <a:off x="1375283" y="5487085"/>
            <a:ext cx="6902852" cy="369332"/>
          </a:xfrm>
          <a:prstGeom prst="rect">
            <a:avLst/>
          </a:prstGeom>
        </p:spPr>
        <p:txBody>
          <a:bodyPr wrap="none">
            <a:spAutoFit/>
          </a:bodyPr>
          <a:lstStyle/>
          <a:p>
            <a:r>
              <a:rPr lang="el-GR" b="1" dirty="0">
                <a:solidFill>
                  <a:srgbClr val="C00000"/>
                </a:solidFill>
                <a:cs typeface="Arial" charset="0"/>
              </a:rPr>
              <a:t>Γ </a:t>
            </a:r>
            <a:r>
              <a:rPr lang="de-DE" b="1" dirty="0" err="1">
                <a:solidFill>
                  <a:srgbClr val="C00000"/>
                </a:solidFill>
                <a:cs typeface="Arial" charset="0"/>
              </a:rPr>
              <a:t>is</a:t>
            </a:r>
            <a:r>
              <a:rPr lang="de-DE" b="1" dirty="0">
                <a:solidFill>
                  <a:srgbClr val="C00000"/>
                </a:solidFill>
                <a:cs typeface="Arial" charset="0"/>
              </a:rPr>
              <a:t> </a:t>
            </a:r>
            <a:r>
              <a:rPr lang="de-DE" b="1" dirty="0" err="1">
                <a:solidFill>
                  <a:srgbClr val="C00000"/>
                </a:solidFill>
                <a:cs typeface="Arial" charset="0"/>
              </a:rPr>
              <a:t>radiative</a:t>
            </a:r>
            <a:r>
              <a:rPr lang="de-DE" b="1" dirty="0">
                <a:solidFill>
                  <a:srgbClr val="C00000"/>
                </a:solidFill>
                <a:cs typeface="Arial" charset="0"/>
              </a:rPr>
              <a:t> </a:t>
            </a:r>
            <a:r>
              <a:rPr lang="de-DE" b="1" dirty="0" err="1">
                <a:solidFill>
                  <a:srgbClr val="C00000"/>
                </a:solidFill>
                <a:cs typeface="Arial" charset="0"/>
              </a:rPr>
              <a:t>decay</a:t>
            </a:r>
            <a:r>
              <a:rPr lang="de-DE" b="1" dirty="0">
                <a:solidFill>
                  <a:srgbClr val="C00000"/>
                </a:solidFill>
                <a:cs typeface="Arial" charset="0"/>
              </a:rPr>
              <a:t> </a:t>
            </a:r>
            <a:r>
              <a:rPr lang="de-DE" b="1" dirty="0" err="1">
                <a:solidFill>
                  <a:srgbClr val="C00000"/>
                </a:solidFill>
                <a:cs typeface="Arial" charset="0"/>
              </a:rPr>
              <a:t>width</a:t>
            </a:r>
            <a:r>
              <a:rPr lang="de-DE" b="1" dirty="0">
                <a:solidFill>
                  <a:srgbClr val="C00000"/>
                </a:solidFill>
                <a:cs typeface="Arial" charset="0"/>
              </a:rPr>
              <a:t> </a:t>
            </a:r>
            <a:r>
              <a:rPr lang="de-DE" b="1" dirty="0" err="1">
                <a:solidFill>
                  <a:srgbClr val="C00000"/>
                </a:solidFill>
                <a:cs typeface="Arial" charset="0"/>
              </a:rPr>
              <a:t>depends</a:t>
            </a:r>
            <a:r>
              <a:rPr lang="de-DE" b="1" dirty="0">
                <a:solidFill>
                  <a:srgbClr val="C00000"/>
                </a:solidFill>
                <a:cs typeface="Arial" charset="0"/>
              </a:rPr>
              <a:t> on </a:t>
            </a:r>
            <a:r>
              <a:rPr lang="de-DE" b="1" dirty="0" err="1">
                <a:solidFill>
                  <a:srgbClr val="C00000"/>
                </a:solidFill>
                <a:cs typeface="Arial" charset="0"/>
              </a:rPr>
              <a:t>the</a:t>
            </a:r>
            <a:r>
              <a:rPr lang="de-DE" b="1" dirty="0">
                <a:solidFill>
                  <a:srgbClr val="C00000"/>
                </a:solidFill>
                <a:cs typeface="Arial" charset="0"/>
              </a:rPr>
              <a:t> </a:t>
            </a:r>
            <a:r>
              <a:rPr lang="de-DE" b="1" dirty="0" err="1">
                <a:solidFill>
                  <a:srgbClr val="C00000"/>
                </a:solidFill>
                <a:cs typeface="Arial" charset="0"/>
              </a:rPr>
              <a:t>particle</a:t>
            </a:r>
            <a:r>
              <a:rPr lang="de-DE" b="1" dirty="0">
                <a:solidFill>
                  <a:srgbClr val="C00000"/>
                </a:solidFill>
                <a:cs typeface="Arial" charset="0"/>
              </a:rPr>
              <a:t> </a:t>
            </a:r>
            <a:r>
              <a:rPr lang="de-DE" b="1" dirty="0" err="1">
                <a:solidFill>
                  <a:srgbClr val="C00000"/>
                </a:solidFill>
                <a:cs typeface="Arial" charset="0"/>
              </a:rPr>
              <a:t>candidate</a:t>
            </a:r>
            <a:r>
              <a:rPr lang="de-DE" b="1" dirty="0">
                <a:solidFill>
                  <a:srgbClr val="C00000"/>
                </a:solidFill>
                <a:cs typeface="Arial" charset="0"/>
              </a:rPr>
              <a:t>! </a:t>
            </a:r>
            <a:endParaRPr lang="en-US" b="1" dirty="0">
              <a:solidFill>
                <a:srgbClr val="C00000"/>
              </a:solidFill>
              <a:cs typeface="Arial"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03F636C-9139-1B4D-A147-6EEC8225DEED}"/>
                  </a:ext>
                </a:extLst>
              </p:cNvPr>
              <p:cNvSpPr/>
              <p:nvPr/>
            </p:nvSpPr>
            <p:spPr>
              <a:xfrm>
                <a:off x="5264081" y="3995012"/>
                <a:ext cx="2835455" cy="12378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de-DE" sz="2400" b="0" i="1" smtClean="0">
                              <a:latin typeface="Cambria Math" panose="02040503050406030204" pitchFamily="18" charset="0"/>
                            </a:rPr>
                            <m:t>𝐽</m:t>
                          </m:r>
                        </m:e>
                        <m:sub>
                          <m:r>
                            <a:rPr lang="de-DE" sz="2400" b="0" i="1" smtClean="0">
                              <a:latin typeface="Cambria Math" panose="02040503050406030204" pitchFamily="18" charset="0"/>
                            </a:rPr>
                            <m:t>𝐹𝑜𝑉</m:t>
                          </m:r>
                        </m:sub>
                      </m:sSub>
                      <m:r>
                        <a:rPr lang="de-DE" sz="2400" b="0" i="1" smtClean="0">
                          <a:latin typeface="Cambria Math" panose="02040503050406030204" pitchFamily="18" charset="0"/>
                        </a:rPr>
                        <m:t>=</m:t>
                      </m:r>
                      <m:nary>
                        <m:naryPr>
                          <m:limLoc m:val="undOvr"/>
                          <m:ctrlPr>
                            <a:rPr lang="de-DE" sz="2400" b="0" i="1" smtClean="0">
                              <a:latin typeface="Cambria Math" panose="02040503050406030204" pitchFamily="18" charset="0"/>
                            </a:rPr>
                          </m:ctrlPr>
                        </m:naryPr>
                        <m:sub>
                          <m:r>
                            <m:rPr>
                              <m:brk m:alnAt="24"/>
                            </m:rPr>
                            <a:rPr lang="de-DE" sz="2400" b="0" i="1" smtClean="0">
                              <a:latin typeface="Cambria Math" panose="02040503050406030204" pitchFamily="18" charset="0"/>
                            </a:rPr>
                            <m:t>𝐹</m:t>
                          </m:r>
                          <m:r>
                            <a:rPr lang="de-DE" sz="2400" b="0" i="1" smtClean="0">
                              <a:latin typeface="Cambria Math" panose="02040503050406030204" pitchFamily="18" charset="0"/>
                            </a:rPr>
                            <m:t>𝑜𝑉</m:t>
                          </m:r>
                        </m:sub>
                        <m:sup/>
                        <m:e>
                          <m:nary>
                            <m:naryPr>
                              <m:limLoc m:val="undOvr"/>
                              <m:ctrlPr>
                                <a:rPr lang="de-DE" sz="2400" b="0" i="1" smtClean="0">
                                  <a:latin typeface="Cambria Math" panose="02040503050406030204" pitchFamily="18" charset="0"/>
                                </a:rPr>
                              </m:ctrlPr>
                            </m:naryPr>
                            <m:sub>
                              <m:r>
                                <m:rPr>
                                  <m:brk m:alnAt="24"/>
                                </m:rPr>
                                <a:rPr lang="de-DE" sz="2400" b="0" i="1" smtClean="0">
                                  <a:latin typeface="Cambria Math" panose="02040503050406030204" pitchFamily="18" charset="0"/>
                                </a:rPr>
                                <m:t>𝑙</m:t>
                              </m:r>
                              <m:r>
                                <a:rPr lang="de-DE" sz="2400" b="0" i="1" smtClean="0">
                                  <a:latin typeface="Cambria Math" panose="02040503050406030204" pitchFamily="18" charset="0"/>
                                </a:rPr>
                                <m:t>.</m:t>
                              </m:r>
                              <m:r>
                                <a:rPr lang="de-DE" sz="2400" b="0" i="1" smtClean="0">
                                  <a:latin typeface="Cambria Math" panose="02040503050406030204" pitchFamily="18" charset="0"/>
                                </a:rPr>
                                <m:t>𝑜</m:t>
                              </m:r>
                              <m:r>
                                <a:rPr lang="de-DE" sz="2400" b="0" i="1" smtClean="0">
                                  <a:latin typeface="Cambria Math" panose="02040503050406030204" pitchFamily="18" charset="0"/>
                                </a:rPr>
                                <m:t>.</m:t>
                              </m:r>
                              <m:r>
                                <a:rPr lang="de-DE" sz="2400" b="0" i="1" smtClean="0">
                                  <a:latin typeface="Cambria Math" panose="02040503050406030204" pitchFamily="18" charset="0"/>
                                </a:rPr>
                                <m:t>𝑠</m:t>
                              </m:r>
                            </m:sub>
                            <m:sup/>
                            <m:e>
                              <m:r>
                                <a:rPr lang="de-DE" sz="2400" b="0" i="1" smtClean="0">
                                  <a:latin typeface="Cambria Math" panose="02040503050406030204" pitchFamily="18" charset="0"/>
                                </a:rPr>
                                <m:t>𝑑𝑙𝑑</m:t>
                              </m:r>
                              <m:r>
                                <m:rPr>
                                  <m:sty m:val="p"/>
                                </m:rPr>
                                <a:rPr lang="el-GR" sz="2400" b="0" i="1" smtClean="0">
                                  <a:latin typeface="Cambria Math" panose="02040503050406030204" pitchFamily="18" charset="0"/>
                                  <a:ea typeface="Cambria Math" panose="02040503050406030204" pitchFamily="18" charset="0"/>
                                </a:rPr>
                                <m:t>Ω</m:t>
                              </m:r>
                            </m:e>
                          </m:nary>
                        </m:e>
                      </m:nary>
                    </m:oMath>
                  </m:oMathPara>
                </a14:m>
                <a:endParaRPr lang="en-GB" sz="2400" dirty="0"/>
              </a:p>
            </p:txBody>
          </p:sp>
        </mc:Choice>
        <mc:Fallback xmlns="">
          <p:sp>
            <p:nvSpPr>
              <p:cNvPr id="3" name="Rectangle 2">
                <a:extLst>
                  <a:ext uri="{FF2B5EF4-FFF2-40B4-BE49-F238E27FC236}">
                    <a16:creationId xmlns:a16="http://schemas.microsoft.com/office/drawing/2014/main" id="{A03F636C-9139-1B4D-A147-6EEC8225DEED}"/>
                  </a:ext>
                </a:extLst>
              </p:cNvPr>
              <p:cNvSpPr>
                <a:spLocks noRot="1" noChangeAspect="1" noMove="1" noResize="1" noEditPoints="1" noAdjustHandles="1" noChangeArrowheads="1" noChangeShapeType="1" noTextEdit="1"/>
              </p:cNvSpPr>
              <p:nvPr/>
            </p:nvSpPr>
            <p:spPr>
              <a:xfrm>
                <a:off x="5264081" y="3995012"/>
                <a:ext cx="2835455" cy="1237839"/>
              </a:xfrm>
              <a:prstGeom prst="rect">
                <a:avLst/>
              </a:prstGeom>
              <a:blipFill>
                <a:blip r:embed="rId5"/>
                <a:stretch>
                  <a:fillRect l="-3571" t="-106122" r="-6696" b="-167347"/>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223729E9-016F-3E46-A211-4239D0BD5893}"/>
              </a:ext>
            </a:extLst>
          </p:cNvPr>
          <p:cNvSpPr txBox="1"/>
          <p:nvPr/>
        </p:nvSpPr>
        <p:spPr>
          <a:xfrm>
            <a:off x="6662247" y="3908547"/>
            <a:ext cx="184731" cy="369332"/>
          </a:xfrm>
          <a:prstGeom prst="rect">
            <a:avLst/>
          </a:prstGeom>
          <a:solidFill>
            <a:schemeClr val="bg1"/>
          </a:solidFill>
        </p:spPr>
        <p:txBody>
          <a:bodyPr wrap="none" rtlCol="0">
            <a:spAutoFit/>
          </a:bodyPr>
          <a:lstStyle/>
          <a:p>
            <a:endParaRPr lang="en-GB" dirty="0"/>
          </a:p>
        </p:txBody>
      </p:sp>
      <p:sp>
        <p:nvSpPr>
          <p:cNvPr id="13" name="TextBox 12">
            <a:extLst>
              <a:ext uri="{FF2B5EF4-FFF2-40B4-BE49-F238E27FC236}">
                <a16:creationId xmlns:a16="http://schemas.microsoft.com/office/drawing/2014/main" id="{31906429-24F4-D346-AF4E-82FF9D611073}"/>
              </a:ext>
            </a:extLst>
          </p:cNvPr>
          <p:cNvSpPr txBox="1"/>
          <p:nvPr/>
        </p:nvSpPr>
        <p:spPr>
          <a:xfrm>
            <a:off x="7135924" y="3887949"/>
            <a:ext cx="184731" cy="369332"/>
          </a:xfrm>
          <a:prstGeom prst="rect">
            <a:avLst/>
          </a:prstGeom>
          <a:solidFill>
            <a:schemeClr val="bg1"/>
          </a:solidFill>
        </p:spPr>
        <p:txBody>
          <a:bodyPr wrap="none" rtlCol="0">
            <a:spAutoFit/>
          </a:bodyPr>
          <a:lstStyle/>
          <a:p>
            <a:endParaRPr lang="en-GB" dirty="0"/>
          </a:p>
        </p:txBody>
      </p:sp>
      <p:sp>
        <p:nvSpPr>
          <p:cNvPr id="16" name="TextBox 15">
            <a:extLst>
              <a:ext uri="{FF2B5EF4-FFF2-40B4-BE49-F238E27FC236}">
                <a16:creationId xmlns:a16="http://schemas.microsoft.com/office/drawing/2014/main" id="{EDCA469C-2786-DD42-965D-E695FB7C418C}"/>
              </a:ext>
            </a:extLst>
          </p:cNvPr>
          <p:cNvSpPr txBox="1"/>
          <p:nvPr/>
        </p:nvSpPr>
        <p:spPr>
          <a:xfrm>
            <a:off x="766119" y="6419292"/>
            <a:ext cx="4557594" cy="369332"/>
          </a:xfrm>
          <a:prstGeom prst="rect">
            <a:avLst/>
          </a:prstGeom>
          <a:noFill/>
        </p:spPr>
        <p:txBody>
          <a:bodyPr wrap="none" rtlCol="0">
            <a:spAutoFit/>
          </a:bodyPr>
          <a:lstStyle/>
          <a:p>
            <a:r>
              <a:rPr lang="en-GB" i="1" dirty="0">
                <a:solidFill>
                  <a:schemeClr val="tx2"/>
                </a:solidFill>
              </a:rPr>
              <a:t>Thorpe-Morgan, Malyshev, AS et al., 2020</a:t>
            </a:r>
          </a:p>
        </p:txBody>
      </p:sp>
    </p:spTree>
    <p:extLst>
      <p:ext uri="{BB962C8B-B14F-4D97-AF65-F5344CB8AC3E}">
        <p14:creationId xmlns:p14="http://schemas.microsoft.com/office/powerpoint/2010/main" val="97364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083" y="1538784"/>
            <a:ext cx="4117880" cy="280997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246" name="Text Box 6"/>
          <p:cNvSpPr txBox="1">
            <a:spLocks noChangeArrowheads="1"/>
          </p:cNvSpPr>
          <p:nvPr/>
        </p:nvSpPr>
        <p:spPr bwMode="auto">
          <a:xfrm>
            <a:off x="825369" y="911040"/>
            <a:ext cx="8022532" cy="420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0496" rIns="81639" bIns="40820"/>
          <a:lstStyle>
            <a:lvl1pPr>
              <a:tabLst>
                <a:tab pos="449263" algn="l"/>
                <a:tab pos="898525" algn="l"/>
                <a:tab pos="1347788" algn="l"/>
                <a:tab pos="1797050" algn="l"/>
                <a:tab pos="2246313" algn="l"/>
                <a:tab pos="2695575" algn="l"/>
                <a:tab pos="3144838" algn="l"/>
              </a:tabLst>
              <a:defRPr>
                <a:solidFill>
                  <a:srgbClr val="000000"/>
                </a:solidFill>
                <a:latin typeface="Arial" charset="0"/>
                <a:ea typeface="ＭＳ Ｐゴシック" charset="0"/>
                <a:cs typeface="Microsoft YaHei" charset="0"/>
              </a:defRPr>
            </a:lvl1pPr>
            <a:lvl2pPr>
              <a:tabLst>
                <a:tab pos="449263" algn="l"/>
                <a:tab pos="898525" algn="l"/>
                <a:tab pos="1347788" algn="l"/>
                <a:tab pos="1797050" algn="l"/>
                <a:tab pos="2246313" algn="l"/>
                <a:tab pos="2695575" algn="l"/>
                <a:tab pos="3144838" algn="l"/>
              </a:tabLst>
              <a:defRPr>
                <a:solidFill>
                  <a:srgbClr val="000000"/>
                </a:solidFill>
                <a:latin typeface="Arial" charset="0"/>
                <a:ea typeface="ＭＳ Ｐゴシック" charset="0"/>
                <a:cs typeface="Microsoft YaHei" charset="0"/>
              </a:defRPr>
            </a:lvl2pPr>
            <a:lvl3pPr>
              <a:tabLst>
                <a:tab pos="449263" algn="l"/>
                <a:tab pos="898525" algn="l"/>
                <a:tab pos="1347788" algn="l"/>
                <a:tab pos="1797050" algn="l"/>
                <a:tab pos="2246313" algn="l"/>
                <a:tab pos="2695575" algn="l"/>
                <a:tab pos="3144838" algn="l"/>
              </a:tabLst>
              <a:defRPr>
                <a:solidFill>
                  <a:srgbClr val="000000"/>
                </a:solidFill>
                <a:latin typeface="Arial" charset="0"/>
                <a:ea typeface="ＭＳ Ｐゴシック" charset="0"/>
                <a:cs typeface="Microsoft YaHei" charset="0"/>
              </a:defRPr>
            </a:lvl3pPr>
            <a:lvl4pPr>
              <a:tabLst>
                <a:tab pos="449263" algn="l"/>
                <a:tab pos="898525" algn="l"/>
                <a:tab pos="1347788" algn="l"/>
                <a:tab pos="1797050" algn="l"/>
                <a:tab pos="2246313" algn="l"/>
                <a:tab pos="2695575" algn="l"/>
                <a:tab pos="3144838" algn="l"/>
              </a:tabLst>
              <a:defRPr>
                <a:solidFill>
                  <a:srgbClr val="000000"/>
                </a:solidFill>
                <a:latin typeface="Arial" charset="0"/>
                <a:ea typeface="ＭＳ Ｐゴシック" charset="0"/>
                <a:cs typeface="Microsoft YaHei" charset="0"/>
              </a:defRPr>
            </a:lvl4pPr>
            <a:lvl5pPr>
              <a:tabLst>
                <a:tab pos="449263" algn="l"/>
                <a:tab pos="898525" algn="l"/>
                <a:tab pos="1347788" algn="l"/>
                <a:tab pos="1797050" algn="l"/>
                <a:tab pos="2246313" algn="l"/>
                <a:tab pos="2695575" algn="l"/>
                <a:tab pos="3144838"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Lst>
              <a:defRPr>
                <a:solidFill>
                  <a:srgbClr val="000000"/>
                </a:solidFill>
                <a:latin typeface="Arial" charset="0"/>
                <a:ea typeface="ＭＳ Ｐゴシック" charset="0"/>
                <a:cs typeface="Microsoft YaHei" charset="0"/>
              </a:defRPr>
            </a:lvl9pPr>
          </a:lstStyle>
          <a:p>
            <a:r>
              <a:rPr lang="en-US" i="1" dirty="0" err="1">
                <a:solidFill>
                  <a:srgbClr val="800000"/>
                </a:solidFill>
              </a:rPr>
              <a:t>Boyarsky</a:t>
            </a:r>
            <a:r>
              <a:rPr lang="en-US" i="1" dirty="0">
                <a:solidFill>
                  <a:srgbClr val="800000"/>
                </a:solidFill>
              </a:rPr>
              <a:t> et al., 2012  </a:t>
            </a:r>
          </a:p>
        </p:txBody>
      </p:sp>
      <p:sp>
        <p:nvSpPr>
          <p:cNvPr id="2" name="Title 1"/>
          <p:cNvSpPr>
            <a:spLocks noGrp="1"/>
          </p:cNvSpPr>
          <p:nvPr>
            <p:ph type="title"/>
          </p:nvPr>
        </p:nvSpPr>
        <p:spPr>
          <a:xfrm>
            <a:off x="2751138" y="218250"/>
            <a:ext cx="7700962" cy="369332"/>
          </a:xfrm>
        </p:spPr>
        <p:txBody>
          <a:bodyPr/>
          <a:lstStyle/>
          <a:p>
            <a:r>
              <a:rPr lang="en-US" dirty="0"/>
              <a:t>Where to look for DM signals? </a:t>
            </a:r>
          </a:p>
        </p:txBody>
      </p:sp>
      <p:sp>
        <p:nvSpPr>
          <p:cNvPr id="3" name="TextBox 2"/>
          <p:cNvSpPr txBox="1"/>
          <p:nvPr/>
        </p:nvSpPr>
        <p:spPr>
          <a:xfrm>
            <a:off x="5850458" y="1468853"/>
            <a:ext cx="2659702" cy="1200329"/>
          </a:xfrm>
          <a:prstGeom prst="rect">
            <a:avLst/>
          </a:prstGeom>
          <a:noFill/>
        </p:spPr>
        <p:txBody>
          <a:bodyPr wrap="none" rtlCol="0">
            <a:spAutoFit/>
          </a:bodyPr>
          <a:lstStyle/>
          <a:p>
            <a:pPr marL="285750" indent="-285750">
              <a:buFont typeface="Arial"/>
              <a:buChar char="•"/>
            </a:pPr>
            <a:r>
              <a:rPr lang="en-US" dirty="0">
                <a:solidFill>
                  <a:srgbClr val="005286"/>
                </a:solidFill>
              </a:rPr>
              <a:t>Our Galaxy?</a:t>
            </a:r>
          </a:p>
          <a:p>
            <a:pPr marL="285750" indent="-285750">
              <a:buFont typeface="Arial"/>
              <a:buChar char="•"/>
            </a:pPr>
            <a:r>
              <a:rPr lang="en-US" dirty="0">
                <a:solidFill>
                  <a:srgbClr val="005286"/>
                </a:solidFill>
              </a:rPr>
              <a:t>Clusters of Galaxies? </a:t>
            </a:r>
          </a:p>
          <a:p>
            <a:pPr marL="285750" indent="-285750">
              <a:buFont typeface="Arial"/>
              <a:buChar char="•"/>
            </a:pPr>
            <a:r>
              <a:rPr lang="en-US" dirty="0">
                <a:solidFill>
                  <a:srgbClr val="005286"/>
                </a:solidFill>
              </a:rPr>
              <a:t>Dwarf </a:t>
            </a:r>
            <a:r>
              <a:rPr lang="en-US" dirty="0" err="1">
                <a:solidFill>
                  <a:srgbClr val="005286"/>
                </a:solidFill>
              </a:rPr>
              <a:t>spheroidals</a:t>
            </a:r>
            <a:r>
              <a:rPr lang="en-US" dirty="0">
                <a:solidFill>
                  <a:srgbClr val="005286"/>
                </a:solidFill>
              </a:rPr>
              <a:t>?</a:t>
            </a:r>
          </a:p>
          <a:p>
            <a:pPr marL="285750" indent="-285750">
              <a:buFont typeface="Arial"/>
              <a:buChar char="•"/>
            </a:pPr>
            <a:r>
              <a:rPr lang="en-US" dirty="0">
                <a:solidFill>
                  <a:srgbClr val="005286"/>
                </a:solidFill>
              </a:rPr>
              <a:t>Some other object? </a:t>
            </a:r>
          </a:p>
        </p:txBody>
      </p:sp>
      <p:sp>
        <p:nvSpPr>
          <p:cNvPr id="4" name="Rectangle 3">
            <a:extLst>
              <a:ext uri="{FF2B5EF4-FFF2-40B4-BE49-F238E27FC236}">
                <a16:creationId xmlns:a16="http://schemas.microsoft.com/office/drawing/2014/main" id="{7E3C87FF-2427-0748-A600-9D2DB3C958A7}"/>
              </a:ext>
            </a:extLst>
          </p:cNvPr>
          <p:cNvSpPr/>
          <p:nvPr/>
        </p:nvSpPr>
        <p:spPr>
          <a:xfrm>
            <a:off x="721974" y="6426963"/>
            <a:ext cx="6531442" cy="369332"/>
          </a:xfrm>
          <a:prstGeom prst="rect">
            <a:avLst/>
          </a:prstGeom>
        </p:spPr>
        <p:txBody>
          <a:bodyPr wrap="square">
            <a:spAutoFit/>
          </a:bodyPr>
          <a:lstStyle/>
          <a:p>
            <a:r>
              <a:rPr lang="en-US" i="1" dirty="0" err="1">
                <a:solidFill>
                  <a:srgbClr val="800000"/>
                </a:solidFill>
              </a:rPr>
              <a:t>Michailidis</a:t>
            </a:r>
            <a:r>
              <a:rPr lang="en-US" i="1" dirty="0">
                <a:solidFill>
                  <a:srgbClr val="800000"/>
                </a:solidFill>
              </a:rPr>
              <a:t>, Thorpe-Morgan, Malyshev and AS, 2021</a:t>
            </a:r>
            <a:endParaRPr lang="en-GB"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65B89BB-A750-A148-AAAC-71D7094D389D}"/>
                  </a:ext>
                </a:extLst>
              </p:cNvPr>
              <p:cNvSpPr/>
              <p:nvPr/>
            </p:nvSpPr>
            <p:spPr>
              <a:xfrm>
                <a:off x="1421523" y="4495039"/>
                <a:ext cx="2835455" cy="12378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de-DE" sz="2400" b="0" i="1" smtClean="0">
                              <a:latin typeface="Cambria Math" panose="02040503050406030204" pitchFamily="18" charset="0"/>
                            </a:rPr>
                            <m:t>𝐽</m:t>
                          </m:r>
                        </m:e>
                        <m:sub>
                          <m:r>
                            <a:rPr lang="de-DE" sz="2400" b="0" i="1" smtClean="0">
                              <a:latin typeface="Cambria Math" panose="02040503050406030204" pitchFamily="18" charset="0"/>
                            </a:rPr>
                            <m:t>𝐹𝑜𝑉</m:t>
                          </m:r>
                        </m:sub>
                      </m:sSub>
                      <m:r>
                        <a:rPr lang="de-DE" sz="2400" b="0" i="1" smtClean="0">
                          <a:latin typeface="Cambria Math" panose="02040503050406030204" pitchFamily="18" charset="0"/>
                        </a:rPr>
                        <m:t>=</m:t>
                      </m:r>
                      <m:nary>
                        <m:naryPr>
                          <m:limLoc m:val="undOvr"/>
                          <m:ctrlPr>
                            <a:rPr lang="de-DE" sz="2400" b="0" i="1" smtClean="0">
                              <a:latin typeface="Cambria Math" panose="02040503050406030204" pitchFamily="18" charset="0"/>
                            </a:rPr>
                          </m:ctrlPr>
                        </m:naryPr>
                        <m:sub>
                          <m:r>
                            <m:rPr>
                              <m:brk m:alnAt="24"/>
                            </m:rPr>
                            <a:rPr lang="de-DE" sz="2400" b="0" i="1" smtClean="0">
                              <a:latin typeface="Cambria Math" panose="02040503050406030204" pitchFamily="18" charset="0"/>
                            </a:rPr>
                            <m:t>𝐹</m:t>
                          </m:r>
                          <m:r>
                            <a:rPr lang="de-DE" sz="2400" b="0" i="1" smtClean="0">
                              <a:latin typeface="Cambria Math" panose="02040503050406030204" pitchFamily="18" charset="0"/>
                            </a:rPr>
                            <m:t>𝑜𝑉</m:t>
                          </m:r>
                        </m:sub>
                        <m:sup/>
                        <m:e>
                          <m:nary>
                            <m:naryPr>
                              <m:limLoc m:val="undOvr"/>
                              <m:ctrlPr>
                                <a:rPr lang="de-DE" sz="2400" b="0" i="1" smtClean="0">
                                  <a:latin typeface="Cambria Math" panose="02040503050406030204" pitchFamily="18" charset="0"/>
                                </a:rPr>
                              </m:ctrlPr>
                            </m:naryPr>
                            <m:sub>
                              <m:r>
                                <m:rPr>
                                  <m:brk m:alnAt="24"/>
                                </m:rPr>
                                <a:rPr lang="de-DE" sz="2400" b="0" i="1" smtClean="0">
                                  <a:latin typeface="Cambria Math" panose="02040503050406030204" pitchFamily="18" charset="0"/>
                                </a:rPr>
                                <m:t>𝑙</m:t>
                              </m:r>
                              <m:r>
                                <a:rPr lang="de-DE" sz="2400" b="0" i="1" smtClean="0">
                                  <a:latin typeface="Cambria Math" panose="02040503050406030204" pitchFamily="18" charset="0"/>
                                </a:rPr>
                                <m:t>.</m:t>
                              </m:r>
                              <m:r>
                                <a:rPr lang="de-DE" sz="2400" b="0" i="1" smtClean="0">
                                  <a:latin typeface="Cambria Math" panose="02040503050406030204" pitchFamily="18" charset="0"/>
                                </a:rPr>
                                <m:t>𝑜</m:t>
                              </m:r>
                              <m:r>
                                <a:rPr lang="de-DE" sz="2400" b="0" i="1" smtClean="0">
                                  <a:latin typeface="Cambria Math" panose="02040503050406030204" pitchFamily="18" charset="0"/>
                                </a:rPr>
                                <m:t>.</m:t>
                              </m:r>
                              <m:r>
                                <a:rPr lang="de-DE" sz="2400" b="0" i="1" smtClean="0">
                                  <a:latin typeface="Cambria Math" panose="02040503050406030204" pitchFamily="18" charset="0"/>
                                </a:rPr>
                                <m:t>𝑠</m:t>
                              </m:r>
                            </m:sub>
                            <m:sup/>
                            <m:e>
                              <m:r>
                                <a:rPr lang="de-DE" sz="2400" b="0" i="1" smtClean="0">
                                  <a:latin typeface="Cambria Math" panose="02040503050406030204" pitchFamily="18" charset="0"/>
                                </a:rPr>
                                <m:t>𝑑𝑙𝑑</m:t>
                              </m:r>
                              <m:r>
                                <m:rPr>
                                  <m:sty m:val="p"/>
                                </m:rPr>
                                <a:rPr lang="el-GR" sz="2400" b="0" i="1" smtClean="0">
                                  <a:latin typeface="Cambria Math" panose="02040503050406030204" pitchFamily="18" charset="0"/>
                                  <a:ea typeface="Cambria Math" panose="02040503050406030204" pitchFamily="18" charset="0"/>
                                </a:rPr>
                                <m:t>Ω</m:t>
                              </m:r>
                            </m:e>
                          </m:nary>
                        </m:e>
                      </m:nary>
                    </m:oMath>
                  </m:oMathPara>
                </a14:m>
                <a:endParaRPr lang="en-GB" sz="2400" dirty="0"/>
              </a:p>
            </p:txBody>
          </p:sp>
        </mc:Choice>
        <mc:Fallback xmlns="">
          <p:sp>
            <p:nvSpPr>
              <p:cNvPr id="10" name="Rectangle 9">
                <a:extLst>
                  <a:ext uri="{FF2B5EF4-FFF2-40B4-BE49-F238E27FC236}">
                    <a16:creationId xmlns:a16="http://schemas.microsoft.com/office/drawing/2014/main" id="{F65B89BB-A750-A148-AAAC-71D7094D389D}"/>
                  </a:ext>
                </a:extLst>
              </p:cNvPr>
              <p:cNvSpPr>
                <a:spLocks noRot="1" noChangeAspect="1" noMove="1" noResize="1" noEditPoints="1" noAdjustHandles="1" noChangeArrowheads="1" noChangeShapeType="1" noTextEdit="1"/>
              </p:cNvSpPr>
              <p:nvPr/>
            </p:nvSpPr>
            <p:spPr>
              <a:xfrm>
                <a:off x="1421523" y="4495039"/>
                <a:ext cx="2835455" cy="1237839"/>
              </a:xfrm>
              <a:prstGeom prst="rect">
                <a:avLst/>
              </a:prstGeom>
              <a:blipFill>
                <a:blip r:embed="rId4"/>
                <a:stretch>
                  <a:fillRect l="-3556" t="-104040" r="-6667" b="-164646"/>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077DB14D-0CD7-BA48-8808-67879465CE6F}"/>
              </a:ext>
            </a:extLst>
          </p:cNvPr>
          <p:cNvSpPr txBox="1"/>
          <p:nvPr/>
        </p:nvSpPr>
        <p:spPr>
          <a:xfrm>
            <a:off x="2819689" y="4408574"/>
            <a:ext cx="184731" cy="369332"/>
          </a:xfrm>
          <a:prstGeom prst="rect">
            <a:avLst/>
          </a:prstGeom>
          <a:solidFill>
            <a:schemeClr val="bg1"/>
          </a:solidFill>
        </p:spPr>
        <p:txBody>
          <a:bodyPr wrap="none" rtlCol="0">
            <a:spAutoFit/>
          </a:bodyPr>
          <a:lstStyle/>
          <a:p>
            <a:endParaRPr lang="en-GB" dirty="0"/>
          </a:p>
        </p:txBody>
      </p:sp>
      <p:sp>
        <p:nvSpPr>
          <p:cNvPr id="14" name="TextBox 13">
            <a:extLst>
              <a:ext uri="{FF2B5EF4-FFF2-40B4-BE49-F238E27FC236}">
                <a16:creationId xmlns:a16="http://schemas.microsoft.com/office/drawing/2014/main" id="{3E304B83-F7A5-8445-AFF5-06709EB10663}"/>
              </a:ext>
            </a:extLst>
          </p:cNvPr>
          <p:cNvSpPr txBox="1"/>
          <p:nvPr/>
        </p:nvSpPr>
        <p:spPr>
          <a:xfrm>
            <a:off x="3293366" y="4387976"/>
            <a:ext cx="184731" cy="369332"/>
          </a:xfrm>
          <a:prstGeom prst="rect">
            <a:avLst/>
          </a:prstGeom>
          <a:solidFill>
            <a:schemeClr val="bg1"/>
          </a:solidFill>
        </p:spPr>
        <p:txBody>
          <a:bodyPr wrap="none" rtlCol="0">
            <a:spAutoFit/>
          </a:bodyPr>
          <a:lstStyle/>
          <a:p>
            <a:endParaRPr lang="en-GB" dirty="0"/>
          </a:p>
        </p:txBody>
      </p:sp>
      <p:sp>
        <p:nvSpPr>
          <p:cNvPr id="5" name="TextBox 4">
            <a:extLst>
              <a:ext uri="{FF2B5EF4-FFF2-40B4-BE49-F238E27FC236}">
                <a16:creationId xmlns:a16="http://schemas.microsoft.com/office/drawing/2014/main" id="{C3229887-392B-E94F-BC71-DD8232314B19}"/>
              </a:ext>
            </a:extLst>
          </p:cNvPr>
          <p:cNvSpPr txBox="1"/>
          <p:nvPr/>
        </p:nvSpPr>
        <p:spPr>
          <a:xfrm>
            <a:off x="5169512" y="5221785"/>
            <a:ext cx="3454399" cy="923330"/>
          </a:xfrm>
          <a:prstGeom prst="rect">
            <a:avLst/>
          </a:prstGeom>
          <a:noFill/>
        </p:spPr>
        <p:txBody>
          <a:bodyPr wrap="square" rtlCol="0">
            <a:spAutoFit/>
          </a:bodyPr>
          <a:lstStyle/>
          <a:p>
            <a:r>
              <a:rPr lang="en-GB" b="1" dirty="0">
                <a:solidFill>
                  <a:srgbClr val="C00000"/>
                </a:solidFill>
              </a:rPr>
              <a:t>Consider targets of comparable angular size to the instrument’s </a:t>
            </a:r>
            <a:r>
              <a:rPr lang="en-GB" b="1" dirty="0" err="1">
                <a:solidFill>
                  <a:srgbClr val="C00000"/>
                </a:solidFill>
              </a:rPr>
              <a:t>FoV</a:t>
            </a:r>
            <a:r>
              <a:rPr lang="en-GB" b="1" dirty="0">
                <a:solidFill>
                  <a:srgbClr val="C00000"/>
                </a:solidFill>
              </a:rPr>
              <a:t>!</a:t>
            </a:r>
          </a:p>
        </p:txBody>
      </p:sp>
      <p:grpSp>
        <p:nvGrpSpPr>
          <p:cNvPr id="6" name="Group 5">
            <a:extLst>
              <a:ext uri="{FF2B5EF4-FFF2-40B4-BE49-F238E27FC236}">
                <a16:creationId xmlns:a16="http://schemas.microsoft.com/office/drawing/2014/main" id="{513486F2-1CB0-7548-B91D-78EB30D85E4F}"/>
              </a:ext>
            </a:extLst>
          </p:cNvPr>
          <p:cNvGrpSpPr/>
          <p:nvPr/>
        </p:nvGrpSpPr>
        <p:grpSpPr>
          <a:xfrm>
            <a:off x="5169510" y="1158652"/>
            <a:ext cx="3850921" cy="4053205"/>
            <a:chOff x="5169510" y="1158652"/>
            <a:chExt cx="3850921" cy="4053205"/>
          </a:xfrm>
        </p:grpSpPr>
        <p:sp>
          <p:nvSpPr>
            <p:cNvPr id="11" name="Text Box 2"/>
            <p:cNvSpPr txBox="1">
              <a:spLocks noChangeArrowheads="1"/>
            </p:cNvSpPr>
            <p:nvPr/>
          </p:nvSpPr>
          <p:spPr bwMode="auto">
            <a:xfrm>
              <a:off x="5169510" y="4172138"/>
              <a:ext cx="3850921" cy="1039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335" rIns="81639" bIns="4082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charset="0"/>
                  <a:ea typeface="ＭＳ Ｐゴシック" charset="0"/>
                  <a:cs typeface="Microsoft YaHei" charset="0"/>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charset="0"/>
                  <a:ea typeface="ＭＳ Ｐゴシック" charset="0"/>
                  <a:cs typeface="Microsoft YaHei" charset="0"/>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charset="0"/>
                  <a:ea typeface="ＭＳ Ｐゴシック" charset="0"/>
                  <a:cs typeface="Microsoft YaHei" charset="0"/>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charset="0"/>
                  <a:ea typeface="ＭＳ Ｐゴシック" charset="0"/>
                  <a:cs typeface="Microsoft YaHei" charset="0"/>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charset="0"/>
                  <a:ea typeface="ＭＳ Ｐゴシック" charset="0"/>
                  <a:cs typeface="Microsoft YaHei" charset="0"/>
                </a:defRPr>
              </a:lvl9pPr>
            </a:lstStyle>
            <a:p>
              <a:r>
                <a:rPr lang="en-US" b="1" dirty="0">
                  <a:solidFill>
                    <a:srgbClr val="005286"/>
                  </a:solidFill>
                  <a:cs typeface="Arial" charset="0"/>
                </a:rPr>
                <a:t>Lower astrophysical background and good knowledge of DM density distribution!</a:t>
              </a:r>
            </a:p>
          </p:txBody>
        </p:sp>
        <p:pic>
          <p:nvPicPr>
            <p:cNvPr id="13" name="Picture 12">
              <a:extLst>
                <a:ext uri="{FF2B5EF4-FFF2-40B4-BE49-F238E27FC236}">
                  <a16:creationId xmlns:a16="http://schemas.microsoft.com/office/drawing/2014/main" id="{CF0FCA5E-3A71-C840-8D22-B2FC655E415D}"/>
                </a:ext>
              </a:extLst>
            </p:cNvPr>
            <p:cNvPicPr>
              <a:picLocks noChangeAspect="1"/>
            </p:cNvPicPr>
            <p:nvPr/>
          </p:nvPicPr>
          <p:blipFill>
            <a:blip r:embed="rId5"/>
            <a:stretch>
              <a:fillRect/>
            </a:stretch>
          </p:blipFill>
          <p:spPr>
            <a:xfrm>
              <a:off x="5269260" y="1518082"/>
              <a:ext cx="3454400" cy="2438400"/>
            </a:xfrm>
            <a:prstGeom prst="rect">
              <a:avLst/>
            </a:prstGeom>
          </p:spPr>
        </p:pic>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791D02E-B4A0-984A-A1F9-B36ABF7AD63A}"/>
                    </a:ext>
                  </a:extLst>
                </p:cNvPr>
                <p:cNvSpPr/>
                <p:nvPr/>
              </p:nvSpPr>
              <p:spPr>
                <a:xfrm>
                  <a:off x="6798408" y="1158652"/>
                  <a:ext cx="60093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600" b="0" i="1" smtClean="0">
                                <a:solidFill>
                                  <a:schemeClr val="tx2"/>
                                </a:solidFill>
                                <a:latin typeface="Cambria Math" panose="02040503050406030204" pitchFamily="18" charset="0"/>
                              </a:rPr>
                            </m:ctrlPr>
                          </m:sSubPr>
                          <m:e>
                            <m:r>
                              <a:rPr lang="de-DE" sz="1600" b="0" i="1" smtClean="0">
                                <a:solidFill>
                                  <a:schemeClr val="tx2"/>
                                </a:solidFill>
                                <a:latin typeface="Cambria Math" panose="02040503050406030204" pitchFamily="18" charset="0"/>
                              </a:rPr>
                              <m:t>𝐽</m:t>
                            </m:r>
                          </m:e>
                          <m:sub>
                            <m:r>
                              <a:rPr lang="de-DE" sz="1600" b="0" i="1" smtClean="0">
                                <a:solidFill>
                                  <a:schemeClr val="tx2"/>
                                </a:solidFill>
                                <a:latin typeface="Cambria Math" panose="02040503050406030204" pitchFamily="18" charset="0"/>
                              </a:rPr>
                              <m:t>𝐹𝑜𝑉</m:t>
                            </m:r>
                          </m:sub>
                        </m:sSub>
                      </m:oMath>
                    </m:oMathPara>
                  </a14:m>
                  <a:endParaRPr lang="en-GB" sz="1600" dirty="0">
                    <a:solidFill>
                      <a:schemeClr val="tx2"/>
                    </a:solidFill>
                  </a:endParaRPr>
                </a:p>
              </p:txBody>
            </p:sp>
          </mc:Choice>
          <mc:Fallback xmlns="">
            <p:sp>
              <p:nvSpPr>
                <p:cNvPr id="15" name="Rectangle 14">
                  <a:extLst>
                    <a:ext uri="{FF2B5EF4-FFF2-40B4-BE49-F238E27FC236}">
                      <a16:creationId xmlns:a16="http://schemas.microsoft.com/office/drawing/2014/main" id="{C791D02E-B4A0-984A-A1F9-B36ABF7AD63A}"/>
                    </a:ext>
                  </a:extLst>
                </p:cNvPr>
                <p:cNvSpPr>
                  <a:spLocks noRot="1" noChangeAspect="1" noMove="1" noResize="1" noEditPoints="1" noAdjustHandles="1" noChangeArrowheads="1" noChangeShapeType="1" noTextEdit="1"/>
                </p:cNvSpPr>
                <p:nvPr/>
              </p:nvSpPr>
              <p:spPr>
                <a:xfrm>
                  <a:off x="6798408" y="1158652"/>
                  <a:ext cx="600934" cy="338554"/>
                </a:xfrm>
                <a:prstGeom prst="rect">
                  <a:avLst/>
                </a:prstGeom>
                <a:blipFill>
                  <a:blip r:embed="rId6"/>
                  <a:stretch>
                    <a:fillRect b="-7143"/>
                  </a:stretch>
                </a:blipFill>
              </p:spPr>
              <p:txBody>
                <a:bodyPr/>
                <a:lstStyle/>
                <a:p>
                  <a:r>
                    <a:rPr lang="en-GB">
                      <a:noFill/>
                    </a:rPr>
                    <a:t> </a:t>
                  </a:r>
                </a:p>
              </p:txBody>
            </p:sp>
          </mc:Fallback>
        </mc:AlternateContent>
      </p:grpSp>
    </p:spTree>
    <p:extLst>
      <p:ext uri="{BB962C8B-B14F-4D97-AF65-F5344CB8AC3E}">
        <p14:creationId xmlns:p14="http://schemas.microsoft.com/office/powerpoint/2010/main" val="14362032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E266-0219-CA4C-93ED-32B94AAA4221}"/>
              </a:ext>
            </a:extLst>
          </p:cNvPr>
          <p:cNvSpPr>
            <a:spLocks noGrp="1"/>
          </p:cNvSpPr>
          <p:nvPr>
            <p:ph type="title"/>
          </p:nvPr>
        </p:nvSpPr>
        <p:spPr>
          <a:xfrm>
            <a:off x="3017494" y="185737"/>
            <a:ext cx="7700962" cy="369332"/>
          </a:xfrm>
        </p:spPr>
        <p:txBody>
          <a:bodyPr/>
          <a:lstStyle/>
          <a:p>
            <a:r>
              <a:rPr lang="en-GB" dirty="0"/>
              <a:t>THESEUS</a:t>
            </a:r>
          </a:p>
        </p:txBody>
      </p:sp>
      <p:pic>
        <p:nvPicPr>
          <p:cNvPr id="3" name="Picture 2">
            <a:extLst>
              <a:ext uri="{FF2B5EF4-FFF2-40B4-BE49-F238E27FC236}">
                <a16:creationId xmlns:a16="http://schemas.microsoft.com/office/drawing/2014/main" id="{21BE9434-1853-FC44-8CC5-6D6D4AA6992D}"/>
              </a:ext>
            </a:extLst>
          </p:cNvPr>
          <p:cNvPicPr>
            <a:picLocks noChangeAspect="1"/>
          </p:cNvPicPr>
          <p:nvPr/>
        </p:nvPicPr>
        <p:blipFill>
          <a:blip r:embed="rId2"/>
          <a:stretch>
            <a:fillRect/>
          </a:stretch>
        </p:blipFill>
        <p:spPr>
          <a:xfrm>
            <a:off x="671385" y="911825"/>
            <a:ext cx="4267200" cy="2933700"/>
          </a:xfrm>
          <a:prstGeom prst="rect">
            <a:avLst/>
          </a:prstGeom>
        </p:spPr>
      </p:pic>
      <p:pic>
        <p:nvPicPr>
          <p:cNvPr id="4" name="Picture 3">
            <a:extLst>
              <a:ext uri="{FF2B5EF4-FFF2-40B4-BE49-F238E27FC236}">
                <a16:creationId xmlns:a16="http://schemas.microsoft.com/office/drawing/2014/main" id="{5A0B99C7-06F7-8343-9FD3-8C9CA1BC1BF9}"/>
              </a:ext>
            </a:extLst>
          </p:cNvPr>
          <p:cNvPicPr>
            <a:picLocks noChangeAspect="1"/>
          </p:cNvPicPr>
          <p:nvPr/>
        </p:nvPicPr>
        <p:blipFill>
          <a:blip r:embed="rId3"/>
          <a:stretch>
            <a:fillRect/>
          </a:stretch>
        </p:blipFill>
        <p:spPr>
          <a:xfrm>
            <a:off x="898996" y="3845525"/>
            <a:ext cx="3240517" cy="2369628"/>
          </a:xfrm>
          <a:prstGeom prst="rect">
            <a:avLst/>
          </a:prstGeom>
        </p:spPr>
      </p:pic>
      <p:pic>
        <p:nvPicPr>
          <p:cNvPr id="10" name="Picture 9">
            <a:extLst>
              <a:ext uri="{FF2B5EF4-FFF2-40B4-BE49-F238E27FC236}">
                <a16:creationId xmlns:a16="http://schemas.microsoft.com/office/drawing/2014/main" id="{2FF3398B-46E8-9A41-A491-D53FDE859C9E}"/>
              </a:ext>
            </a:extLst>
          </p:cNvPr>
          <p:cNvPicPr>
            <a:picLocks noChangeAspect="1"/>
          </p:cNvPicPr>
          <p:nvPr/>
        </p:nvPicPr>
        <p:blipFill>
          <a:blip r:embed="rId4"/>
          <a:stretch>
            <a:fillRect/>
          </a:stretch>
        </p:blipFill>
        <p:spPr>
          <a:xfrm>
            <a:off x="4700715" y="1307594"/>
            <a:ext cx="3771900" cy="4152900"/>
          </a:xfrm>
          <a:prstGeom prst="rect">
            <a:avLst/>
          </a:prstGeom>
        </p:spPr>
      </p:pic>
      <p:cxnSp>
        <p:nvCxnSpPr>
          <p:cNvPr id="12" name="Straight Arrow Connector 11">
            <a:extLst>
              <a:ext uri="{FF2B5EF4-FFF2-40B4-BE49-F238E27FC236}">
                <a16:creationId xmlns:a16="http://schemas.microsoft.com/office/drawing/2014/main" id="{6CDEB498-F562-384B-9F74-256A3F908174}"/>
              </a:ext>
            </a:extLst>
          </p:cNvPr>
          <p:cNvCxnSpPr/>
          <p:nvPr/>
        </p:nvCxnSpPr>
        <p:spPr>
          <a:xfrm flipH="1">
            <a:off x="6709719" y="2706129"/>
            <a:ext cx="531341"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27B323E-9F6D-4145-9557-90EE96E235A5}"/>
              </a:ext>
            </a:extLst>
          </p:cNvPr>
          <p:cNvCxnSpPr/>
          <p:nvPr/>
        </p:nvCxnSpPr>
        <p:spPr>
          <a:xfrm flipH="1">
            <a:off x="6709719" y="3845525"/>
            <a:ext cx="531341"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186E916-61F9-E44E-8640-647128F9BE0F}"/>
              </a:ext>
            </a:extLst>
          </p:cNvPr>
          <p:cNvCxnSpPr/>
          <p:nvPr/>
        </p:nvCxnSpPr>
        <p:spPr>
          <a:xfrm flipH="1">
            <a:off x="8472615" y="5020961"/>
            <a:ext cx="531341"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301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06CA-B76E-9745-BF8C-3C2F356FE1B5}"/>
              </a:ext>
            </a:extLst>
          </p:cNvPr>
          <p:cNvSpPr>
            <a:spLocks noGrp="1"/>
          </p:cNvSpPr>
          <p:nvPr>
            <p:ph type="title"/>
          </p:nvPr>
        </p:nvSpPr>
        <p:spPr>
          <a:xfrm>
            <a:off x="2844821" y="185737"/>
            <a:ext cx="7700962" cy="369332"/>
          </a:xfrm>
        </p:spPr>
        <p:txBody>
          <a:bodyPr/>
          <a:lstStyle/>
          <a:p>
            <a:r>
              <a:rPr lang="en-GB" dirty="0"/>
              <a:t>A brief summary</a:t>
            </a:r>
          </a:p>
        </p:txBody>
      </p:sp>
      <p:pic>
        <p:nvPicPr>
          <p:cNvPr id="5" name="Picture 4">
            <a:extLst>
              <a:ext uri="{FF2B5EF4-FFF2-40B4-BE49-F238E27FC236}">
                <a16:creationId xmlns:a16="http://schemas.microsoft.com/office/drawing/2014/main" id="{C769A8D2-695D-074B-AB8B-A1AA26714BE9}"/>
              </a:ext>
            </a:extLst>
          </p:cNvPr>
          <p:cNvPicPr>
            <a:picLocks noChangeAspect="1"/>
          </p:cNvPicPr>
          <p:nvPr/>
        </p:nvPicPr>
        <p:blipFill>
          <a:blip r:embed="rId2"/>
          <a:stretch>
            <a:fillRect/>
          </a:stretch>
        </p:blipFill>
        <p:spPr>
          <a:xfrm>
            <a:off x="1225017" y="904204"/>
            <a:ext cx="7054010" cy="2524796"/>
          </a:xfrm>
          <a:prstGeom prst="rect">
            <a:avLst/>
          </a:prstGeom>
        </p:spPr>
      </p:pic>
      <p:pic>
        <p:nvPicPr>
          <p:cNvPr id="6" name="Picture 5">
            <a:extLst>
              <a:ext uri="{FF2B5EF4-FFF2-40B4-BE49-F238E27FC236}">
                <a16:creationId xmlns:a16="http://schemas.microsoft.com/office/drawing/2014/main" id="{B4D93914-DFAF-0B4D-9260-AE4B77CFEA91}"/>
              </a:ext>
            </a:extLst>
          </p:cNvPr>
          <p:cNvPicPr>
            <a:picLocks noChangeAspect="1"/>
          </p:cNvPicPr>
          <p:nvPr/>
        </p:nvPicPr>
        <p:blipFill>
          <a:blip r:embed="rId3"/>
          <a:stretch>
            <a:fillRect/>
          </a:stretch>
        </p:blipFill>
        <p:spPr>
          <a:xfrm>
            <a:off x="681851" y="3554238"/>
            <a:ext cx="3544159" cy="2639583"/>
          </a:xfrm>
          <a:prstGeom prst="rect">
            <a:avLst/>
          </a:prstGeom>
        </p:spPr>
      </p:pic>
      <p:sp>
        <p:nvSpPr>
          <p:cNvPr id="7" name="Rectangle 6">
            <a:extLst>
              <a:ext uri="{FF2B5EF4-FFF2-40B4-BE49-F238E27FC236}">
                <a16:creationId xmlns:a16="http://schemas.microsoft.com/office/drawing/2014/main" id="{1C4C10C4-6C9E-9746-8E75-D98AB7F156B6}"/>
              </a:ext>
            </a:extLst>
          </p:cNvPr>
          <p:cNvSpPr/>
          <p:nvPr/>
        </p:nvSpPr>
        <p:spPr>
          <a:xfrm>
            <a:off x="4226010" y="3554238"/>
            <a:ext cx="4572000" cy="1815882"/>
          </a:xfrm>
          <a:prstGeom prst="rect">
            <a:avLst/>
          </a:prstGeom>
        </p:spPr>
        <p:txBody>
          <a:bodyPr>
            <a:spAutoFit/>
          </a:bodyPr>
          <a:lstStyle/>
          <a:p>
            <a:pPr marL="285750" indent="-285750">
              <a:buFont typeface="Arial" panose="020B0604020202020204" pitchFamily="34" charset="0"/>
              <a:buChar char="•"/>
            </a:pPr>
            <a:r>
              <a:rPr lang="en-GB" sz="1600" dirty="0">
                <a:latin typeface="Helvetica" pitchFamily="2" charset="0"/>
              </a:rPr>
              <a:t>Several next-generation X-ray missions in the next 10 years</a:t>
            </a:r>
          </a:p>
          <a:p>
            <a:pPr marL="285750" indent="-285750">
              <a:buFont typeface="Arial" panose="020B0604020202020204" pitchFamily="34" charset="0"/>
              <a:buChar char="•"/>
            </a:pPr>
            <a:endParaRPr lang="en-GB" sz="1600" dirty="0">
              <a:latin typeface="Helvetica" pitchFamily="2" charset="0"/>
            </a:endParaRPr>
          </a:p>
          <a:p>
            <a:pPr marL="285750" indent="-285750">
              <a:buFont typeface="Arial" panose="020B0604020202020204" pitchFamily="34" charset="0"/>
              <a:buChar char="•"/>
            </a:pPr>
            <a:r>
              <a:rPr lang="en-GB" sz="1600" dirty="0">
                <a:latin typeface="Helvetica" pitchFamily="2" charset="0"/>
              </a:rPr>
              <a:t>High effective area and/or broad </a:t>
            </a:r>
            <a:r>
              <a:rPr lang="en-GB" sz="1600" dirty="0" err="1">
                <a:latin typeface="Helvetica" pitchFamily="2" charset="0"/>
              </a:rPr>
              <a:t>FoV</a:t>
            </a:r>
            <a:r>
              <a:rPr lang="en-GB" sz="1600" dirty="0">
                <a:latin typeface="Helvetica" pitchFamily="2" charset="0"/>
              </a:rPr>
              <a:t> </a:t>
            </a:r>
          </a:p>
          <a:p>
            <a:pPr marL="285750" indent="-285750">
              <a:buFont typeface="Arial" panose="020B0604020202020204" pitchFamily="34" charset="0"/>
              <a:buChar char="•"/>
            </a:pPr>
            <a:endParaRPr lang="en-GB" sz="1600" dirty="0">
              <a:latin typeface="Helvetica" pitchFamily="2" charset="0"/>
            </a:endParaRPr>
          </a:p>
          <a:p>
            <a:pPr marL="285750" indent="-285750">
              <a:buFont typeface="Arial" panose="020B0604020202020204" pitchFamily="34" charset="0"/>
              <a:buChar char="•"/>
            </a:pPr>
            <a:r>
              <a:rPr lang="en-GB" sz="1600" dirty="0">
                <a:latin typeface="Helvetica" pitchFamily="2" charset="0"/>
              </a:rPr>
              <a:t>Well suited for studies of a weak signal originating from the entire </a:t>
            </a:r>
            <a:r>
              <a:rPr lang="en-GB" sz="1600" dirty="0" err="1">
                <a:latin typeface="Helvetica" pitchFamily="2" charset="0"/>
              </a:rPr>
              <a:t>FoV</a:t>
            </a:r>
            <a:endParaRPr lang="en-GB" sz="1600" dirty="0">
              <a:effectLst/>
              <a:latin typeface="Helvetica" pitchFamily="2" charset="0"/>
            </a:endParaRPr>
          </a:p>
        </p:txBody>
      </p:sp>
      <p:pic>
        <p:nvPicPr>
          <p:cNvPr id="8" name="Picture 7">
            <a:extLst>
              <a:ext uri="{FF2B5EF4-FFF2-40B4-BE49-F238E27FC236}">
                <a16:creationId xmlns:a16="http://schemas.microsoft.com/office/drawing/2014/main" id="{0928D95B-CF86-B746-876B-898D5F97696F}"/>
              </a:ext>
            </a:extLst>
          </p:cNvPr>
          <p:cNvPicPr>
            <a:picLocks noChangeAspect="1"/>
          </p:cNvPicPr>
          <p:nvPr/>
        </p:nvPicPr>
        <p:blipFill>
          <a:blip r:embed="rId4"/>
          <a:stretch>
            <a:fillRect/>
          </a:stretch>
        </p:blipFill>
        <p:spPr>
          <a:xfrm>
            <a:off x="4226010" y="5495358"/>
            <a:ext cx="4687316" cy="721126"/>
          </a:xfrm>
          <a:prstGeom prst="rect">
            <a:avLst/>
          </a:prstGeom>
        </p:spPr>
      </p:pic>
    </p:spTree>
    <p:extLst>
      <p:ext uri="{BB962C8B-B14F-4D97-AF65-F5344CB8AC3E}">
        <p14:creationId xmlns:p14="http://schemas.microsoft.com/office/powerpoint/2010/main" val="1822990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56CD3-24EA-C64F-A643-07396CEA736A}"/>
              </a:ext>
            </a:extLst>
          </p:cNvPr>
          <p:cNvSpPr>
            <a:spLocks noGrp="1"/>
          </p:cNvSpPr>
          <p:nvPr>
            <p:ph type="title"/>
          </p:nvPr>
        </p:nvSpPr>
        <p:spPr>
          <a:xfrm>
            <a:off x="2671505" y="213366"/>
            <a:ext cx="7700962" cy="369332"/>
          </a:xfrm>
        </p:spPr>
        <p:txBody>
          <a:bodyPr/>
          <a:lstStyle/>
          <a:p>
            <a:r>
              <a:rPr lang="en-GB" dirty="0"/>
              <a:t>THESEUS DM study: the target</a:t>
            </a:r>
          </a:p>
        </p:txBody>
      </p:sp>
      <p:pic>
        <p:nvPicPr>
          <p:cNvPr id="5" name="Picture 4">
            <a:extLst>
              <a:ext uri="{FF2B5EF4-FFF2-40B4-BE49-F238E27FC236}">
                <a16:creationId xmlns:a16="http://schemas.microsoft.com/office/drawing/2014/main" id="{678CDF12-4029-BD4F-B10B-E6F386E7642C}"/>
              </a:ext>
            </a:extLst>
          </p:cNvPr>
          <p:cNvPicPr>
            <a:picLocks noChangeAspect="1"/>
          </p:cNvPicPr>
          <p:nvPr/>
        </p:nvPicPr>
        <p:blipFill>
          <a:blip r:embed="rId2"/>
          <a:stretch>
            <a:fillRect/>
          </a:stretch>
        </p:blipFill>
        <p:spPr>
          <a:xfrm>
            <a:off x="1025610" y="972784"/>
            <a:ext cx="5965690" cy="917799"/>
          </a:xfrm>
          <a:prstGeom prst="rect">
            <a:avLst/>
          </a:prstGeom>
        </p:spPr>
      </p:pic>
      <p:sp>
        <p:nvSpPr>
          <p:cNvPr id="6" name="TextBox 5">
            <a:extLst>
              <a:ext uri="{FF2B5EF4-FFF2-40B4-BE49-F238E27FC236}">
                <a16:creationId xmlns:a16="http://schemas.microsoft.com/office/drawing/2014/main" id="{F2440373-A72B-E54E-9279-60AEABAD7BC2}"/>
              </a:ext>
            </a:extLst>
          </p:cNvPr>
          <p:cNvSpPr txBox="1"/>
          <p:nvPr/>
        </p:nvSpPr>
        <p:spPr>
          <a:xfrm>
            <a:off x="840259" y="2096003"/>
            <a:ext cx="3424977" cy="369332"/>
          </a:xfrm>
          <a:prstGeom prst="rect">
            <a:avLst/>
          </a:prstGeom>
          <a:noFill/>
        </p:spPr>
        <p:txBody>
          <a:bodyPr wrap="none" rtlCol="0">
            <a:spAutoFit/>
          </a:bodyPr>
          <a:lstStyle/>
          <a:p>
            <a:r>
              <a:rPr lang="en-GB" dirty="0"/>
              <a:t>Where to look with THESEUS? </a:t>
            </a:r>
          </a:p>
        </p:txBody>
      </p:sp>
      <p:sp>
        <p:nvSpPr>
          <p:cNvPr id="7" name="TextBox 6">
            <a:extLst>
              <a:ext uri="{FF2B5EF4-FFF2-40B4-BE49-F238E27FC236}">
                <a16:creationId xmlns:a16="http://schemas.microsoft.com/office/drawing/2014/main" id="{FE11BA33-761C-3046-874A-E92014E110FE}"/>
              </a:ext>
            </a:extLst>
          </p:cNvPr>
          <p:cNvSpPr txBox="1"/>
          <p:nvPr/>
        </p:nvSpPr>
        <p:spPr>
          <a:xfrm>
            <a:off x="840259" y="2509412"/>
            <a:ext cx="7309950" cy="369332"/>
          </a:xfrm>
          <a:prstGeom prst="rect">
            <a:avLst/>
          </a:prstGeom>
          <a:noFill/>
        </p:spPr>
        <p:txBody>
          <a:bodyPr wrap="none" rtlCol="0">
            <a:spAutoFit/>
          </a:bodyPr>
          <a:lstStyle/>
          <a:p>
            <a:r>
              <a:rPr lang="en-GB" b="1" dirty="0">
                <a:solidFill>
                  <a:srgbClr val="005286"/>
                </a:solidFill>
              </a:rPr>
              <a:t>To observe local concentrations of dark matter</a:t>
            </a:r>
            <a:r>
              <a:rPr lang="en-GB" b="1" dirty="0">
                <a:solidFill>
                  <a:srgbClr val="005286"/>
                </a:solidFill>
                <a:sym typeface="Wingdings" pitchFamily="2" charset="2"/>
              </a:rPr>
              <a:t> Milky Way halo</a:t>
            </a:r>
            <a:r>
              <a:rPr lang="en-GB" b="1" dirty="0">
                <a:solidFill>
                  <a:srgbClr val="005286"/>
                </a:solidFill>
              </a:rPr>
              <a:t> </a:t>
            </a:r>
          </a:p>
        </p:txBody>
      </p:sp>
      <p:pic>
        <p:nvPicPr>
          <p:cNvPr id="8" name="Picture 7">
            <a:extLst>
              <a:ext uri="{FF2B5EF4-FFF2-40B4-BE49-F238E27FC236}">
                <a16:creationId xmlns:a16="http://schemas.microsoft.com/office/drawing/2014/main" id="{66179390-4B71-B643-B75E-DC70C205D2F2}"/>
              </a:ext>
            </a:extLst>
          </p:cNvPr>
          <p:cNvPicPr>
            <a:picLocks noChangeAspect="1"/>
          </p:cNvPicPr>
          <p:nvPr/>
        </p:nvPicPr>
        <p:blipFill>
          <a:blip r:embed="rId3"/>
          <a:stretch>
            <a:fillRect/>
          </a:stretch>
        </p:blipFill>
        <p:spPr>
          <a:xfrm>
            <a:off x="953915" y="2918859"/>
            <a:ext cx="2239833" cy="752121"/>
          </a:xfrm>
          <a:prstGeom prst="rect">
            <a:avLst/>
          </a:prstGeom>
        </p:spPr>
      </p:pic>
      <p:sp>
        <p:nvSpPr>
          <p:cNvPr id="9" name="TextBox 8">
            <a:extLst>
              <a:ext uri="{FF2B5EF4-FFF2-40B4-BE49-F238E27FC236}">
                <a16:creationId xmlns:a16="http://schemas.microsoft.com/office/drawing/2014/main" id="{9FD59BB8-FD2B-0740-82F0-CA33B7494E8C}"/>
              </a:ext>
            </a:extLst>
          </p:cNvPr>
          <p:cNvSpPr txBox="1"/>
          <p:nvPr/>
        </p:nvSpPr>
        <p:spPr>
          <a:xfrm>
            <a:off x="951470" y="3631228"/>
            <a:ext cx="7920682" cy="369332"/>
          </a:xfrm>
          <a:prstGeom prst="rect">
            <a:avLst/>
          </a:prstGeom>
          <a:noFill/>
        </p:spPr>
        <p:txBody>
          <a:bodyPr wrap="square" rtlCol="0">
            <a:spAutoFit/>
          </a:bodyPr>
          <a:lstStyle/>
          <a:p>
            <a:r>
              <a:rPr lang="en-GB" dirty="0"/>
              <a:t>The density of DM follows the Navarro-</a:t>
            </a:r>
            <a:r>
              <a:rPr lang="en-GB" dirty="0" err="1"/>
              <a:t>Frenk</a:t>
            </a:r>
            <a:r>
              <a:rPr lang="en-GB" dirty="0"/>
              <a:t>-White profile </a:t>
            </a:r>
          </a:p>
        </p:txBody>
      </p:sp>
      <p:pic>
        <p:nvPicPr>
          <p:cNvPr id="13" name="Picture 12">
            <a:extLst>
              <a:ext uri="{FF2B5EF4-FFF2-40B4-BE49-F238E27FC236}">
                <a16:creationId xmlns:a16="http://schemas.microsoft.com/office/drawing/2014/main" id="{ADE7BD50-4207-0346-953C-8EA6C0B309D0}"/>
              </a:ext>
            </a:extLst>
          </p:cNvPr>
          <p:cNvPicPr>
            <a:picLocks noChangeAspect="1"/>
          </p:cNvPicPr>
          <p:nvPr/>
        </p:nvPicPr>
        <p:blipFill>
          <a:blip r:embed="rId4"/>
          <a:stretch>
            <a:fillRect/>
          </a:stretch>
        </p:blipFill>
        <p:spPr>
          <a:xfrm>
            <a:off x="929394" y="4291069"/>
            <a:ext cx="4943316" cy="1843935"/>
          </a:xfrm>
          <a:prstGeom prst="rect">
            <a:avLst/>
          </a:prstGeom>
        </p:spPr>
      </p:pic>
      <p:pic>
        <p:nvPicPr>
          <p:cNvPr id="14" name="Picture 13">
            <a:extLst>
              <a:ext uri="{FF2B5EF4-FFF2-40B4-BE49-F238E27FC236}">
                <a16:creationId xmlns:a16="http://schemas.microsoft.com/office/drawing/2014/main" id="{524ABFEC-6D53-8043-9DC9-4646AEEF954E}"/>
              </a:ext>
            </a:extLst>
          </p:cNvPr>
          <p:cNvPicPr>
            <a:picLocks noChangeAspect="1"/>
          </p:cNvPicPr>
          <p:nvPr/>
        </p:nvPicPr>
        <p:blipFill>
          <a:blip r:embed="rId5"/>
          <a:stretch>
            <a:fillRect/>
          </a:stretch>
        </p:blipFill>
        <p:spPr>
          <a:xfrm>
            <a:off x="3401052" y="3015881"/>
            <a:ext cx="4241800" cy="381000"/>
          </a:xfrm>
          <a:prstGeom prst="rect">
            <a:avLst/>
          </a:prstGeom>
        </p:spPr>
      </p:pic>
      <p:sp>
        <p:nvSpPr>
          <p:cNvPr id="15" name="Rectangle 14">
            <a:extLst>
              <a:ext uri="{FF2B5EF4-FFF2-40B4-BE49-F238E27FC236}">
                <a16:creationId xmlns:a16="http://schemas.microsoft.com/office/drawing/2014/main" id="{B10CDEB2-7C88-AC40-864C-60518D662CC2}"/>
              </a:ext>
            </a:extLst>
          </p:cNvPr>
          <p:cNvSpPr/>
          <p:nvPr/>
        </p:nvSpPr>
        <p:spPr>
          <a:xfrm>
            <a:off x="5820645" y="4582835"/>
            <a:ext cx="2953266" cy="1169551"/>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The </a:t>
            </a:r>
            <a:r>
              <a:rPr lang="en-GB" sz="1400" dirty="0" err="1">
                <a:latin typeface="Arial" panose="020B0604020202020204" pitchFamily="34" charset="0"/>
                <a:cs typeface="Arial" panose="020B0604020202020204" pitchFamily="34" charset="0"/>
              </a:rPr>
              <a:t>FoV</a:t>
            </a:r>
            <a:r>
              <a:rPr lang="en-GB" sz="1400" dirty="0">
                <a:latin typeface="Arial" panose="020B0604020202020204" pitchFamily="34" charset="0"/>
                <a:cs typeface="Arial" panose="020B0604020202020204" pitchFamily="34" charset="0"/>
              </a:rPr>
              <a:t> is assumed to be parallel to the galactic plane and roughly corresponds to the sky area at the border of which the effective area is 50% of the on-axis one…</a:t>
            </a:r>
            <a:endParaRPr lang="en-GB" sz="1400" dirty="0">
              <a:effectLst/>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2D64284-AF8E-A94E-9BF9-4CF560C84351}"/>
              </a:ext>
            </a:extLst>
          </p:cNvPr>
          <p:cNvSpPr txBox="1"/>
          <p:nvPr/>
        </p:nvSpPr>
        <p:spPr>
          <a:xfrm>
            <a:off x="908507" y="6350178"/>
            <a:ext cx="7797327" cy="369332"/>
          </a:xfrm>
          <a:prstGeom prst="rect">
            <a:avLst/>
          </a:prstGeom>
          <a:noFill/>
        </p:spPr>
        <p:txBody>
          <a:bodyPr wrap="none" rtlCol="0">
            <a:spAutoFit/>
          </a:bodyPr>
          <a:lstStyle/>
          <a:p>
            <a:r>
              <a:rPr lang="en-GB" i="1" dirty="0">
                <a:solidFill>
                  <a:srgbClr val="C00000"/>
                </a:solidFill>
              </a:rPr>
              <a:t>Parameters of the simulated observations</a:t>
            </a:r>
            <a:r>
              <a:rPr lang="en-GB" i="1" dirty="0">
                <a:solidFill>
                  <a:srgbClr val="C00000"/>
                </a:solidFill>
                <a:sym typeface="Wingdings" pitchFamily="2" charset="2"/>
              </a:rPr>
              <a:t> Thorpe-Morgan et al.’s paper</a:t>
            </a:r>
            <a:r>
              <a:rPr lang="en-GB" i="1" dirty="0">
                <a:solidFill>
                  <a:srgbClr val="C00000"/>
                </a:solidFill>
              </a:rPr>
              <a:t> </a:t>
            </a:r>
          </a:p>
        </p:txBody>
      </p:sp>
    </p:spTree>
    <p:extLst>
      <p:ext uri="{BB962C8B-B14F-4D97-AF65-F5344CB8AC3E}">
        <p14:creationId xmlns:p14="http://schemas.microsoft.com/office/powerpoint/2010/main" val="396039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9452"/>
          <a:stretch/>
        </p:blipFill>
        <p:spPr bwMode="auto">
          <a:xfrm>
            <a:off x="171361" y="965075"/>
            <a:ext cx="2388959" cy="248138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48" name="Text Box 4"/>
          <p:cNvSpPr txBox="1">
            <a:spLocks noChangeArrowheads="1"/>
          </p:cNvSpPr>
          <p:nvPr/>
        </p:nvSpPr>
        <p:spPr bwMode="auto">
          <a:xfrm>
            <a:off x="5054928" y="1097438"/>
            <a:ext cx="3984480" cy="17700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335" rIns="81639" bIns="4082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9pPr>
          </a:lstStyle>
          <a:p>
            <a:r>
              <a:rPr lang="en-US" dirty="0">
                <a:cs typeface="Arial" charset="0"/>
              </a:rPr>
              <a:t>SM particles have positive (right- handed) and negative (left-handed) projection of the spin onto their momentum. Standard neutrinos are left-handed only. </a:t>
            </a:r>
          </a:p>
          <a:p>
            <a:endParaRPr lang="en-US" dirty="0">
              <a:cs typeface="Arial" charset="0"/>
            </a:endParaRPr>
          </a:p>
          <a:p>
            <a:endParaRPr lang="en-US" dirty="0">
              <a:cs typeface="Arial" charset="0"/>
            </a:endParaRPr>
          </a:p>
          <a:p>
            <a:endParaRPr lang="en-US" dirty="0">
              <a:cs typeface="Arial" charset="0"/>
            </a:endParaRPr>
          </a:p>
        </p:txBody>
      </p:sp>
      <p:sp>
        <p:nvSpPr>
          <p:cNvPr id="2" name="Title 1"/>
          <p:cNvSpPr>
            <a:spLocks noGrp="1"/>
          </p:cNvSpPr>
          <p:nvPr>
            <p:ph type="title"/>
          </p:nvPr>
        </p:nvSpPr>
        <p:spPr>
          <a:xfrm>
            <a:off x="2825844" y="218250"/>
            <a:ext cx="7700962" cy="369332"/>
          </a:xfrm>
        </p:spPr>
        <p:txBody>
          <a:bodyPr/>
          <a:lstStyle/>
          <a:p>
            <a:r>
              <a:rPr lang="en-US" dirty="0"/>
              <a:t>Sterile neutrino DM </a:t>
            </a:r>
          </a:p>
        </p:txBody>
      </p:sp>
      <p:pic>
        <p:nvPicPr>
          <p:cNvPr id="9" name="Picture 3">
            <a:extLst>
              <a:ext uri="{FF2B5EF4-FFF2-40B4-BE49-F238E27FC236}">
                <a16:creationId xmlns:a16="http://schemas.microsoft.com/office/drawing/2014/main" id="{43703133-8018-4D46-8F5C-1E100FA16E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78"/>
          <a:stretch/>
        </p:blipFill>
        <p:spPr bwMode="auto">
          <a:xfrm>
            <a:off x="2646846" y="999299"/>
            <a:ext cx="2321556" cy="248138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 name="Text Box 4">
            <a:extLst>
              <a:ext uri="{FF2B5EF4-FFF2-40B4-BE49-F238E27FC236}">
                <a16:creationId xmlns:a16="http://schemas.microsoft.com/office/drawing/2014/main" id="{6A3DC1DA-5EF7-594C-ACB0-84DF16D3252E}"/>
              </a:ext>
            </a:extLst>
          </p:cNvPr>
          <p:cNvSpPr txBox="1">
            <a:spLocks noChangeArrowheads="1"/>
          </p:cNvSpPr>
          <p:nvPr/>
        </p:nvSpPr>
        <p:spPr bwMode="auto">
          <a:xfrm>
            <a:off x="5054928" y="2625358"/>
            <a:ext cx="3984480" cy="8806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335" rIns="81639" bIns="4082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9pPr>
          </a:lstStyle>
          <a:p>
            <a:r>
              <a:rPr lang="en-US" i="1" dirty="0" err="1">
                <a:solidFill>
                  <a:srgbClr val="005286"/>
                </a:solidFill>
                <a:latin typeface="Arial"/>
                <a:cs typeface="Arial"/>
              </a:rPr>
              <a:t>νMSM</a:t>
            </a:r>
            <a:r>
              <a:rPr lang="en-US" i="1" dirty="0">
                <a:solidFill>
                  <a:srgbClr val="005286"/>
                </a:solidFill>
                <a:latin typeface="Arial"/>
                <a:cs typeface="Arial"/>
              </a:rPr>
              <a:t> proposes to add right-handed «sterile» companions to the neutrinos.</a:t>
            </a:r>
          </a:p>
          <a:p>
            <a:endParaRPr lang="en-US" dirty="0">
              <a:cs typeface="Arial" charset="0"/>
            </a:endParaRPr>
          </a:p>
          <a:p>
            <a:endParaRPr lang="en-US" dirty="0">
              <a:cs typeface="Arial" charset="0"/>
            </a:endParaRPr>
          </a:p>
          <a:p>
            <a:endParaRPr lang="en-US" dirty="0">
              <a:cs typeface="Arial" charset="0"/>
            </a:endParaRPr>
          </a:p>
        </p:txBody>
      </p:sp>
      <p:sp>
        <p:nvSpPr>
          <p:cNvPr id="13" name="Text Box 5">
            <a:extLst>
              <a:ext uri="{FF2B5EF4-FFF2-40B4-BE49-F238E27FC236}">
                <a16:creationId xmlns:a16="http://schemas.microsoft.com/office/drawing/2014/main" id="{9B81E1C4-5420-C847-93B8-DBB21C012557}"/>
              </a:ext>
            </a:extLst>
          </p:cNvPr>
          <p:cNvSpPr txBox="1">
            <a:spLocks noChangeArrowheads="1"/>
          </p:cNvSpPr>
          <p:nvPr/>
        </p:nvSpPr>
        <p:spPr bwMode="auto">
          <a:xfrm>
            <a:off x="654878" y="3734605"/>
            <a:ext cx="8489122" cy="15663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61002"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9pPr>
          </a:lstStyle>
          <a:p>
            <a:r>
              <a:rPr lang="el-GR" sz="2400" dirty="0">
                <a:cs typeface="Arial" charset="0"/>
              </a:rPr>
              <a:t>ν</a:t>
            </a:r>
            <a:r>
              <a:rPr lang="en-US" sz="2400" dirty="0">
                <a:cs typeface="Arial" charset="0"/>
              </a:rPr>
              <a:t>MSM:</a:t>
            </a:r>
          </a:p>
          <a:p>
            <a:pPr marL="342900" indent="-342900">
              <a:buFont typeface="Arial" panose="020B0604020202020204" pitchFamily="34" charset="0"/>
              <a:buChar char="•"/>
            </a:pPr>
            <a:r>
              <a:rPr lang="en-US" sz="2400" dirty="0">
                <a:cs typeface="Arial" charset="0"/>
              </a:rPr>
              <a:t>is a </a:t>
            </a:r>
            <a:r>
              <a:rPr lang="en-US" sz="2400" dirty="0">
                <a:solidFill>
                  <a:srgbClr val="800000"/>
                </a:solidFill>
                <a:cs typeface="Arial" charset="0"/>
              </a:rPr>
              <a:t>‘natural’ extension of the SM</a:t>
            </a:r>
          </a:p>
          <a:p>
            <a:pPr marL="342900" indent="-342900">
              <a:buFont typeface="Arial" panose="020B0604020202020204" pitchFamily="34" charset="0"/>
              <a:buChar char="•"/>
            </a:pPr>
            <a:r>
              <a:rPr lang="en-US" sz="2400" dirty="0">
                <a:cs typeface="Arial" charset="0"/>
              </a:rPr>
              <a:t>can </a:t>
            </a:r>
            <a:r>
              <a:rPr lang="en-US" sz="2400" dirty="0">
                <a:solidFill>
                  <a:srgbClr val="800000"/>
                </a:solidFill>
                <a:cs typeface="Arial" charset="0"/>
              </a:rPr>
              <a:t>explain low neutrino masses</a:t>
            </a:r>
            <a:r>
              <a:rPr lang="en-US" sz="2400" dirty="0">
                <a:cs typeface="Arial" charset="0"/>
              </a:rPr>
              <a:t> (seesaw mechanism) / neutrino oscillations</a:t>
            </a:r>
          </a:p>
          <a:p>
            <a:pPr marL="342900" indent="-342900">
              <a:buFont typeface="Arial" panose="020B0604020202020204" pitchFamily="34" charset="0"/>
              <a:buChar char="•"/>
            </a:pPr>
            <a:r>
              <a:rPr lang="en-US" sz="2400" dirty="0">
                <a:cs typeface="Arial" charset="0"/>
              </a:rPr>
              <a:t>gives </a:t>
            </a:r>
            <a:r>
              <a:rPr lang="en-US" sz="2400" dirty="0">
                <a:solidFill>
                  <a:srgbClr val="800000"/>
                </a:solidFill>
                <a:cs typeface="Arial" charset="0"/>
              </a:rPr>
              <a:t>candidate(s) for the Dark Matter</a:t>
            </a:r>
          </a:p>
          <a:p>
            <a:r>
              <a:rPr lang="en-US" sz="2400" dirty="0">
                <a:cs typeface="Arial" charset="0"/>
              </a:rPr>
              <a:t>…</a:t>
            </a:r>
          </a:p>
        </p:txBody>
      </p:sp>
    </p:spTree>
    <p:extLst>
      <p:ext uri="{BB962C8B-B14F-4D97-AF65-F5344CB8AC3E}">
        <p14:creationId xmlns:p14="http://schemas.microsoft.com/office/powerpoint/2010/main" val="17468949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5879" y="221784"/>
            <a:ext cx="7700962" cy="369332"/>
          </a:xfrm>
        </p:spPr>
        <p:txBody>
          <a:bodyPr/>
          <a:lstStyle/>
          <a:p>
            <a:r>
              <a:rPr lang="en-US" dirty="0"/>
              <a:t>Sterile Neutrinos (2)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027D938-B1CF-D64D-8550-74BB2AC89960}"/>
                  </a:ext>
                </a:extLst>
              </p:cNvPr>
              <p:cNvSpPr txBox="1"/>
              <p:nvPr/>
            </p:nvSpPr>
            <p:spPr>
              <a:xfrm>
                <a:off x="556947" y="3036302"/>
                <a:ext cx="8308015" cy="879664"/>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DE" sz="2800" b="0" i="1" smtClean="0">
                              <a:latin typeface="Cambria Math" panose="02040503050406030204" pitchFamily="18" charset="0"/>
                            </a:rPr>
                          </m:ctrlPr>
                        </m:fPr>
                        <m:num>
                          <m:r>
                            <a:rPr lang="de-DE" sz="2800" b="0" i="1" smtClean="0">
                              <a:latin typeface="Cambria Math" panose="02040503050406030204" pitchFamily="18" charset="0"/>
                            </a:rPr>
                            <m:t>𝑑</m:t>
                          </m:r>
                          <m:r>
                            <m:rPr>
                              <m:sty m:val="p"/>
                            </m:rPr>
                            <a:rPr lang="el-GR" sz="2800" b="0" i="1" smtClean="0">
                              <a:latin typeface="Cambria Math" panose="02040503050406030204" pitchFamily="18" charset="0"/>
                              <a:ea typeface="Cambria Math" panose="02040503050406030204" pitchFamily="18" charset="0"/>
                            </a:rPr>
                            <m:t>Γ</m:t>
                          </m:r>
                          <m:r>
                            <a:rPr lang="de-DE" sz="2800" b="0" i="1" smtClean="0">
                              <a:latin typeface="Cambria Math" panose="02040503050406030204" pitchFamily="18" charset="0"/>
                              <a:ea typeface="Cambria Math" panose="02040503050406030204" pitchFamily="18" charset="0"/>
                            </a:rPr>
                            <m:t>(</m:t>
                          </m:r>
                          <m:r>
                            <a:rPr lang="de-DE" sz="2800" b="0" i="1" smtClean="0">
                              <a:latin typeface="Cambria Math" panose="02040503050406030204" pitchFamily="18" charset="0"/>
                              <a:ea typeface="Cambria Math" panose="02040503050406030204" pitchFamily="18" charset="0"/>
                            </a:rPr>
                            <m:t>𝐸</m:t>
                          </m:r>
                          <m:r>
                            <a:rPr lang="de-DE" sz="2800" b="0" i="1" smtClean="0">
                              <a:latin typeface="Cambria Math" panose="02040503050406030204" pitchFamily="18" charset="0"/>
                              <a:ea typeface="Cambria Math" panose="02040503050406030204" pitchFamily="18" charset="0"/>
                            </a:rPr>
                            <m:t>)</m:t>
                          </m:r>
                        </m:num>
                        <m:den>
                          <m:r>
                            <a:rPr lang="de-DE" sz="2800" b="0" i="1" smtClean="0">
                              <a:latin typeface="Cambria Math" panose="02040503050406030204" pitchFamily="18" charset="0"/>
                            </a:rPr>
                            <m:t>𝑑𝐸</m:t>
                          </m:r>
                        </m:den>
                      </m:f>
                      <m:r>
                        <a:rPr lang="de-DE" sz="2800" b="0" i="1" smtClean="0">
                          <a:latin typeface="Cambria Math" panose="02040503050406030204" pitchFamily="18" charset="0"/>
                        </a:rPr>
                        <m:t>=</m:t>
                      </m:r>
                      <m:f>
                        <m:fPr>
                          <m:ctrlPr>
                            <a:rPr lang="de-DE" sz="2800" b="0" i="1" smtClean="0">
                              <a:latin typeface="Cambria Math" panose="02040503050406030204" pitchFamily="18" charset="0"/>
                            </a:rPr>
                          </m:ctrlPr>
                        </m:fPr>
                        <m:num>
                          <m:r>
                            <a:rPr lang="de-DE" sz="2800" b="0" i="1" smtClean="0">
                              <a:latin typeface="Cambria Math" panose="02040503050406030204" pitchFamily="18" charset="0"/>
                            </a:rPr>
                            <m:t>9</m:t>
                          </m:r>
                          <m:sSub>
                            <m:sSubPr>
                              <m:ctrlPr>
                                <a:rPr lang="de-DE" sz="2800" b="0" i="1" smtClean="0">
                                  <a:latin typeface="Cambria Math" panose="02040503050406030204" pitchFamily="18" charset="0"/>
                                </a:rPr>
                              </m:ctrlPr>
                            </m:sSubPr>
                            <m:e>
                              <m:r>
                                <a:rPr lang="de-DE" sz="2800" b="0" i="1" smtClean="0">
                                  <a:latin typeface="Cambria Math" panose="02040503050406030204" pitchFamily="18" charset="0"/>
                                  <a:ea typeface="Cambria Math" panose="02040503050406030204" pitchFamily="18" charset="0"/>
                                </a:rPr>
                                <m:t>𝛼</m:t>
                              </m:r>
                            </m:e>
                            <m:sub>
                              <m:r>
                                <a:rPr lang="de-DE" sz="2800" b="0" i="1" smtClean="0">
                                  <a:latin typeface="Cambria Math" panose="02040503050406030204" pitchFamily="18" charset="0"/>
                                </a:rPr>
                                <m:t>𝑄𝐸𝐷</m:t>
                              </m:r>
                            </m:sub>
                          </m:sSub>
                          <m:sSubSup>
                            <m:sSubSupPr>
                              <m:ctrlPr>
                                <a:rPr lang="de-DE" sz="2800" b="0" i="1" smtClean="0">
                                  <a:latin typeface="Cambria Math" panose="02040503050406030204" pitchFamily="18" charset="0"/>
                                  <a:ea typeface="Cambria Math" panose="02040503050406030204" pitchFamily="18" charset="0"/>
                                </a:rPr>
                              </m:ctrlPr>
                            </m:sSubSupPr>
                            <m:e>
                              <m:r>
                                <a:rPr lang="de-DE" sz="2800" b="0" i="1" smtClean="0">
                                  <a:latin typeface="Cambria Math" panose="02040503050406030204" pitchFamily="18" charset="0"/>
                                  <a:ea typeface="Cambria Math" panose="02040503050406030204" pitchFamily="18" charset="0"/>
                                </a:rPr>
                                <m:t>𝐺</m:t>
                              </m:r>
                            </m:e>
                            <m:sub>
                              <m:r>
                                <a:rPr lang="de-DE" sz="2800" b="0" i="1" smtClean="0">
                                  <a:latin typeface="Cambria Math" panose="02040503050406030204" pitchFamily="18" charset="0"/>
                                  <a:ea typeface="Cambria Math" panose="02040503050406030204" pitchFamily="18" charset="0"/>
                                </a:rPr>
                                <m:t>𝐹</m:t>
                              </m:r>
                            </m:sub>
                            <m:sup>
                              <m:r>
                                <a:rPr lang="de-DE" sz="2800" b="0" i="1" smtClean="0">
                                  <a:latin typeface="Cambria Math" panose="02040503050406030204" pitchFamily="18" charset="0"/>
                                  <a:ea typeface="Cambria Math" panose="02040503050406030204" pitchFamily="18" charset="0"/>
                                </a:rPr>
                                <m:t>2</m:t>
                              </m:r>
                            </m:sup>
                          </m:sSubSup>
                        </m:num>
                        <m:den>
                          <m:r>
                            <a:rPr lang="de-DE" sz="2800" b="0" i="1" smtClean="0">
                              <a:latin typeface="Cambria Math" panose="02040503050406030204" pitchFamily="18" charset="0"/>
                            </a:rPr>
                            <m:t>4</m:t>
                          </m:r>
                          <m:sSup>
                            <m:sSupPr>
                              <m:ctrlPr>
                                <a:rPr lang="de-DE" sz="2800" b="0" i="1" smtClean="0">
                                  <a:latin typeface="Cambria Math" panose="02040503050406030204" pitchFamily="18" charset="0"/>
                                </a:rPr>
                              </m:ctrlPr>
                            </m:sSupPr>
                            <m:e>
                              <m:r>
                                <a:rPr lang="de-DE" sz="2800" b="0" i="1" smtClean="0">
                                  <a:latin typeface="Cambria Math" panose="02040503050406030204" pitchFamily="18" charset="0"/>
                                  <a:ea typeface="Cambria Math" panose="02040503050406030204" pitchFamily="18" charset="0"/>
                                </a:rPr>
                                <m:t>𝜋</m:t>
                              </m:r>
                            </m:e>
                            <m:sup>
                              <m:r>
                                <a:rPr lang="de-DE" sz="2800" b="0" i="1" smtClean="0">
                                  <a:latin typeface="Cambria Math" panose="02040503050406030204" pitchFamily="18" charset="0"/>
                                </a:rPr>
                                <m:t>4</m:t>
                              </m:r>
                            </m:sup>
                          </m:sSup>
                          <m:r>
                            <a:rPr lang="de-DE" sz="2800" b="0" i="1" smtClean="0">
                              <a:latin typeface="Cambria Math" panose="02040503050406030204" pitchFamily="18" charset="0"/>
                            </a:rPr>
                            <m:t>256</m:t>
                          </m:r>
                        </m:den>
                      </m:f>
                      <m:sSup>
                        <m:sSupPr>
                          <m:ctrlPr>
                            <a:rPr lang="de-DE" sz="2800" b="0" i="1" smtClean="0">
                              <a:latin typeface="Cambria Math" panose="02040503050406030204" pitchFamily="18" charset="0"/>
                            </a:rPr>
                          </m:ctrlPr>
                        </m:sSupPr>
                        <m:e>
                          <m:r>
                            <a:rPr lang="de-DE" sz="2800" b="0" i="1" smtClean="0">
                              <a:latin typeface="Cambria Math" panose="02040503050406030204" pitchFamily="18" charset="0"/>
                            </a:rPr>
                            <m:t>𝑠𝑖𝑛</m:t>
                          </m:r>
                        </m:e>
                        <m:sup>
                          <m:r>
                            <a:rPr lang="de-DE" sz="2800" b="0" i="1" smtClean="0">
                              <a:latin typeface="Cambria Math" panose="02040503050406030204" pitchFamily="18" charset="0"/>
                            </a:rPr>
                            <m:t>2</m:t>
                          </m:r>
                        </m:sup>
                      </m:sSup>
                      <m:r>
                        <a:rPr lang="de-DE" sz="2800" b="0" i="1" smtClean="0">
                          <a:latin typeface="Cambria Math" panose="02040503050406030204" pitchFamily="18" charset="0"/>
                        </a:rPr>
                        <m:t>(2</m:t>
                      </m:r>
                      <m:r>
                        <a:rPr lang="de-DE" sz="2800" b="0" i="1" smtClean="0">
                          <a:latin typeface="Cambria Math" panose="02040503050406030204" pitchFamily="18" charset="0"/>
                          <a:ea typeface="Cambria Math" panose="02040503050406030204" pitchFamily="18" charset="0"/>
                        </a:rPr>
                        <m:t>𝜃</m:t>
                      </m:r>
                      <m:r>
                        <a:rPr lang="de-DE" sz="2800" b="0" i="1" smtClean="0">
                          <a:latin typeface="Cambria Math" panose="02040503050406030204" pitchFamily="18" charset="0"/>
                          <a:ea typeface="Cambria Math" panose="02040503050406030204" pitchFamily="18" charset="0"/>
                        </a:rPr>
                        <m:t>)</m:t>
                      </m:r>
                      <m:sSubSup>
                        <m:sSubSupPr>
                          <m:ctrlPr>
                            <a:rPr lang="de-DE" sz="2800" b="0" i="1" smtClean="0">
                              <a:latin typeface="Cambria Math" panose="02040503050406030204" pitchFamily="18" charset="0"/>
                              <a:ea typeface="Cambria Math" panose="02040503050406030204" pitchFamily="18" charset="0"/>
                            </a:rPr>
                          </m:ctrlPr>
                        </m:sSubSupPr>
                        <m:e>
                          <m:r>
                            <a:rPr lang="de-DE" sz="2800" b="0" i="1" smtClean="0">
                              <a:latin typeface="Cambria Math" panose="02040503050406030204" pitchFamily="18" charset="0"/>
                              <a:ea typeface="Cambria Math" panose="02040503050406030204" pitchFamily="18" charset="0"/>
                            </a:rPr>
                            <m:t>𝑚</m:t>
                          </m:r>
                        </m:e>
                        <m:sub>
                          <m:r>
                            <a:rPr lang="de-DE" sz="2800" b="0" i="1" smtClean="0">
                              <a:latin typeface="Cambria Math" panose="02040503050406030204" pitchFamily="18" charset="0"/>
                              <a:ea typeface="Cambria Math" panose="02040503050406030204" pitchFamily="18" charset="0"/>
                            </a:rPr>
                            <m:t>𝑁</m:t>
                          </m:r>
                        </m:sub>
                        <m:sup>
                          <m:r>
                            <a:rPr lang="de-DE" sz="2800" b="0" i="1" smtClean="0">
                              <a:latin typeface="Cambria Math" panose="02040503050406030204" pitchFamily="18" charset="0"/>
                              <a:ea typeface="Cambria Math" panose="02040503050406030204" pitchFamily="18" charset="0"/>
                            </a:rPr>
                            <m:t>5</m:t>
                          </m:r>
                        </m:sup>
                      </m:sSubSup>
                      <m:r>
                        <a:rPr lang="de-DE" sz="2800" b="0" i="1" smtClean="0">
                          <a:latin typeface="Cambria Math" panose="02040503050406030204" pitchFamily="18" charset="0"/>
                          <a:ea typeface="Cambria Math" panose="02040503050406030204" pitchFamily="18" charset="0"/>
                        </a:rPr>
                        <m:t>𝛿</m:t>
                      </m:r>
                      <m:r>
                        <a:rPr lang="de-DE" sz="2800" b="0" i="1" smtClean="0">
                          <a:latin typeface="Cambria Math" panose="02040503050406030204" pitchFamily="18" charset="0"/>
                          <a:ea typeface="Cambria Math" panose="02040503050406030204" pitchFamily="18" charset="0"/>
                        </a:rPr>
                        <m:t>(</m:t>
                      </m:r>
                      <m:r>
                        <a:rPr lang="de-DE" sz="2800" b="0" i="1" smtClean="0">
                          <a:latin typeface="Cambria Math" panose="02040503050406030204" pitchFamily="18" charset="0"/>
                          <a:ea typeface="Cambria Math" panose="02040503050406030204" pitchFamily="18" charset="0"/>
                        </a:rPr>
                        <m:t>𝐸</m:t>
                      </m:r>
                      <m:r>
                        <a:rPr lang="de-DE" sz="2800" b="0" i="1" smtClean="0">
                          <a:latin typeface="Cambria Math" panose="02040503050406030204" pitchFamily="18" charset="0"/>
                          <a:ea typeface="Cambria Math" panose="02040503050406030204" pitchFamily="18" charset="0"/>
                        </a:rPr>
                        <m:t>−</m:t>
                      </m:r>
                      <m:f>
                        <m:fPr>
                          <m:type m:val="lin"/>
                          <m:ctrlPr>
                            <a:rPr lang="de-DE" sz="2800" b="0" i="1" smtClean="0">
                              <a:latin typeface="Cambria Math" panose="02040503050406030204" pitchFamily="18" charset="0"/>
                              <a:ea typeface="Cambria Math" panose="02040503050406030204" pitchFamily="18" charset="0"/>
                            </a:rPr>
                          </m:ctrlPr>
                        </m:fPr>
                        <m:num>
                          <m:sSub>
                            <m:sSubPr>
                              <m:ctrlPr>
                                <a:rPr lang="de-DE" sz="2800" b="0" i="1" smtClean="0">
                                  <a:latin typeface="Cambria Math" panose="02040503050406030204" pitchFamily="18" charset="0"/>
                                  <a:ea typeface="Cambria Math" panose="02040503050406030204" pitchFamily="18" charset="0"/>
                                </a:rPr>
                              </m:ctrlPr>
                            </m:sSubPr>
                            <m:e>
                              <m:r>
                                <a:rPr lang="de-DE" sz="2800" b="0" i="1" smtClean="0">
                                  <a:latin typeface="Cambria Math" panose="02040503050406030204" pitchFamily="18" charset="0"/>
                                  <a:ea typeface="Cambria Math" panose="02040503050406030204" pitchFamily="18" charset="0"/>
                                </a:rPr>
                                <m:t>𝑚</m:t>
                              </m:r>
                            </m:e>
                            <m:sub>
                              <m:r>
                                <a:rPr lang="de-DE" sz="2800" b="0" i="1" smtClean="0">
                                  <a:latin typeface="Cambria Math" panose="02040503050406030204" pitchFamily="18" charset="0"/>
                                  <a:ea typeface="Cambria Math" panose="02040503050406030204" pitchFamily="18" charset="0"/>
                                </a:rPr>
                                <m:t>𝑁</m:t>
                              </m:r>
                            </m:sub>
                          </m:sSub>
                        </m:num>
                        <m:den>
                          <m:r>
                            <a:rPr lang="de-DE" sz="2800" b="0" i="1" smtClean="0">
                              <a:latin typeface="Cambria Math" panose="02040503050406030204" pitchFamily="18" charset="0"/>
                              <a:ea typeface="Cambria Math" panose="02040503050406030204" pitchFamily="18" charset="0"/>
                            </a:rPr>
                            <m:t>2)</m:t>
                          </m:r>
                        </m:den>
                      </m:f>
                    </m:oMath>
                  </m:oMathPara>
                </a14:m>
                <a:endParaRPr lang="en-GB" sz="2800" dirty="0"/>
              </a:p>
            </p:txBody>
          </p:sp>
        </mc:Choice>
        <mc:Fallback xmlns="">
          <p:sp>
            <p:nvSpPr>
              <p:cNvPr id="9" name="TextBox 8">
                <a:extLst>
                  <a:ext uri="{FF2B5EF4-FFF2-40B4-BE49-F238E27FC236}">
                    <a16:creationId xmlns:a16="http://schemas.microsoft.com/office/drawing/2014/main" id="{0027D938-B1CF-D64D-8550-74BB2AC89960}"/>
                  </a:ext>
                </a:extLst>
              </p:cNvPr>
              <p:cNvSpPr txBox="1">
                <a:spLocks noRot="1" noChangeAspect="1" noMove="1" noResize="1" noEditPoints="1" noAdjustHandles="1" noChangeArrowheads="1" noChangeShapeType="1" noTextEdit="1"/>
              </p:cNvSpPr>
              <p:nvPr/>
            </p:nvSpPr>
            <p:spPr>
              <a:xfrm>
                <a:off x="556947" y="3036302"/>
                <a:ext cx="8308015" cy="879664"/>
              </a:xfrm>
              <a:prstGeom prst="rect">
                <a:avLst/>
              </a:prstGeom>
              <a:blipFill>
                <a:blip r:embed="rId3"/>
                <a:stretch>
                  <a:fillRect t="-48571" b="-104286"/>
                </a:stretch>
              </a:blipFill>
              <a:ln>
                <a:noFill/>
              </a:ln>
            </p:spPr>
            <p:txBody>
              <a:bodyPr/>
              <a:lstStyle/>
              <a:p>
                <a:r>
                  <a:rPr lang="en-GB">
                    <a:noFill/>
                  </a:rPr>
                  <a:t> </a:t>
                </a:r>
              </a:p>
            </p:txBody>
          </p:sp>
        </mc:Fallback>
      </mc:AlternateContent>
      <p:sp>
        <p:nvSpPr>
          <p:cNvPr id="10" name="Text Box 5">
            <a:extLst>
              <a:ext uri="{FF2B5EF4-FFF2-40B4-BE49-F238E27FC236}">
                <a16:creationId xmlns:a16="http://schemas.microsoft.com/office/drawing/2014/main" id="{79ECB389-6A62-0445-8203-0F569B5BD773}"/>
              </a:ext>
            </a:extLst>
          </p:cNvPr>
          <p:cNvSpPr txBox="1">
            <a:spLocks noChangeArrowheads="1"/>
          </p:cNvSpPr>
          <p:nvPr/>
        </p:nvSpPr>
        <p:spPr bwMode="auto">
          <a:xfrm>
            <a:off x="736907" y="2278407"/>
            <a:ext cx="7700962" cy="5580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335" rIns="81639" bIns="4082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charset="0"/>
                <a:ea typeface="ＭＳ Ｐゴシック" charset="0"/>
                <a:cs typeface="Microsoft YaHei" charset="0"/>
              </a:defRPr>
            </a:lvl9pPr>
          </a:lstStyle>
          <a:p>
            <a:endParaRPr lang="en-US" dirty="0">
              <a:cs typeface="Arial" charset="0"/>
            </a:endParaRPr>
          </a:p>
          <a:p>
            <a:r>
              <a:rPr lang="en-US" b="1" i="1" dirty="0">
                <a:solidFill>
                  <a:srgbClr val="005286"/>
                </a:solidFill>
                <a:cs typeface="Arial" charset="0"/>
              </a:rPr>
              <a:t>Radiative decay channel suggests a narrow line at energy E=</a:t>
            </a:r>
            <a:r>
              <a:rPr lang="en-US" b="1" i="1" dirty="0" err="1">
                <a:solidFill>
                  <a:srgbClr val="005286"/>
                </a:solidFill>
                <a:cs typeface="Arial" charset="0"/>
              </a:rPr>
              <a:t>m</a:t>
            </a:r>
            <a:r>
              <a:rPr lang="en-US" b="1" i="1" baseline="-33000" dirty="0" err="1">
                <a:solidFill>
                  <a:srgbClr val="005286"/>
                </a:solidFill>
                <a:cs typeface="Arial" charset="0"/>
              </a:rPr>
              <a:t>N</a:t>
            </a:r>
            <a:r>
              <a:rPr lang="en-US" b="1" i="1" dirty="0">
                <a:solidFill>
                  <a:srgbClr val="005286"/>
                </a:solidFill>
                <a:cs typeface="Arial" charset="0"/>
              </a:rPr>
              <a:t>/2</a:t>
            </a:r>
          </a:p>
        </p:txBody>
      </p:sp>
      <p:pic>
        <p:nvPicPr>
          <p:cNvPr id="11" name="Picture 11">
            <a:extLst>
              <a:ext uri="{FF2B5EF4-FFF2-40B4-BE49-F238E27FC236}">
                <a16:creationId xmlns:a16="http://schemas.microsoft.com/office/drawing/2014/main" id="{BC217C2E-C590-0645-A35B-DFD462687F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860" y="888716"/>
            <a:ext cx="2516158" cy="164271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2" name="Picture 12">
            <a:extLst>
              <a:ext uri="{FF2B5EF4-FFF2-40B4-BE49-F238E27FC236}">
                <a16:creationId xmlns:a16="http://schemas.microsoft.com/office/drawing/2014/main" id="{EADBD5C1-2666-3E44-B162-D4336E3AED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388" y="919882"/>
            <a:ext cx="2516157" cy="163755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TextBox 6">
            <a:extLst>
              <a:ext uri="{FF2B5EF4-FFF2-40B4-BE49-F238E27FC236}">
                <a16:creationId xmlns:a16="http://schemas.microsoft.com/office/drawing/2014/main" id="{C7212EA0-BCAE-7645-8C3D-CA301F4B07A9}"/>
              </a:ext>
            </a:extLst>
          </p:cNvPr>
          <p:cNvSpPr txBox="1"/>
          <p:nvPr/>
        </p:nvSpPr>
        <p:spPr>
          <a:xfrm>
            <a:off x="556947" y="4176447"/>
            <a:ext cx="2287806" cy="369332"/>
          </a:xfrm>
          <a:prstGeom prst="rect">
            <a:avLst/>
          </a:prstGeom>
          <a:noFill/>
        </p:spPr>
        <p:txBody>
          <a:bodyPr wrap="none" rtlCol="0">
            <a:spAutoFit/>
          </a:bodyPr>
          <a:lstStyle/>
          <a:p>
            <a:r>
              <a:rPr lang="el-GR" i="1" dirty="0"/>
              <a:t>θ</a:t>
            </a:r>
            <a:r>
              <a:rPr lang="de-DE" i="1" dirty="0"/>
              <a:t> </a:t>
            </a:r>
            <a:r>
              <a:rPr lang="de-DE" i="1" dirty="0" err="1"/>
              <a:t>is</a:t>
            </a:r>
            <a:r>
              <a:rPr lang="de-DE" i="1" dirty="0"/>
              <a:t> </a:t>
            </a:r>
            <a:r>
              <a:rPr lang="de-DE" i="1" dirty="0" err="1"/>
              <a:t>the</a:t>
            </a:r>
            <a:r>
              <a:rPr lang="el-GR" i="1" dirty="0"/>
              <a:t> </a:t>
            </a:r>
            <a:r>
              <a:rPr lang="de-DE" i="1" dirty="0" err="1"/>
              <a:t>mixing</a:t>
            </a:r>
            <a:r>
              <a:rPr lang="de-DE" i="1" dirty="0"/>
              <a:t> angle</a:t>
            </a:r>
            <a:endParaRPr lang="en-GB" i="1" dirty="0"/>
          </a:p>
        </p:txBody>
      </p:sp>
      <p:sp>
        <p:nvSpPr>
          <p:cNvPr id="13" name="Right Brace 12">
            <a:extLst>
              <a:ext uri="{FF2B5EF4-FFF2-40B4-BE49-F238E27FC236}">
                <a16:creationId xmlns:a16="http://schemas.microsoft.com/office/drawing/2014/main" id="{7443C146-F06A-9445-B24C-055F8112CF77}"/>
              </a:ext>
            </a:extLst>
          </p:cNvPr>
          <p:cNvSpPr/>
          <p:nvPr/>
        </p:nvSpPr>
        <p:spPr>
          <a:xfrm rot="5400000">
            <a:off x="5044669" y="3802541"/>
            <a:ext cx="481914" cy="607801"/>
          </a:xfrm>
          <a:prstGeom prst="righ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14" name="TextBox 13">
            <a:extLst>
              <a:ext uri="{FF2B5EF4-FFF2-40B4-BE49-F238E27FC236}">
                <a16:creationId xmlns:a16="http://schemas.microsoft.com/office/drawing/2014/main" id="{A1B85F85-E3E4-FB43-8381-EDCAC24A58C5}"/>
              </a:ext>
            </a:extLst>
          </p:cNvPr>
          <p:cNvSpPr txBox="1"/>
          <p:nvPr/>
        </p:nvSpPr>
        <p:spPr>
          <a:xfrm>
            <a:off x="5685977" y="3825669"/>
            <a:ext cx="3429144" cy="369332"/>
          </a:xfrm>
          <a:prstGeom prst="rect">
            <a:avLst/>
          </a:prstGeom>
          <a:noFill/>
        </p:spPr>
        <p:txBody>
          <a:bodyPr wrap="none" rtlCol="0">
            <a:spAutoFit/>
          </a:bodyPr>
          <a:lstStyle/>
          <a:p>
            <a:r>
              <a:rPr lang="en-GB" b="1" dirty="0">
                <a:solidFill>
                  <a:srgbClr val="C00000"/>
                </a:solidFill>
              </a:rPr>
              <a:t>Parameters to be constrained</a:t>
            </a:r>
          </a:p>
        </p:txBody>
      </p:sp>
      <p:pic>
        <p:nvPicPr>
          <p:cNvPr id="15" name="Picture 14">
            <a:extLst>
              <a:ext uri="{FF2B5EF4-FFF2-40B4-BE49-F238E27FC236}">
                <a16:creationId xmlns:a16="http://schemas.microsoft.com/office/drawing/2014/main" id="{1958B9ED-271D-3049-A4B9-F83245723840}"/>
              </a:ext>
            </a:extLst>
          </p:cNvPr>
          <p:cNvPicPr>
            <a:picLocks noChangeAspect="1"/>
          </p:cNvPicPr>
          <p:nvPr/>
        </p:nvPicPr>
        <p:blipFill>
          <a:blip r:embed="rId6"/>
          <a:stretch>
            <a:fillRect/>
          </a:stretch>
        </p:blipFill>
        <p:spPr>
          <a:xfrm>
            <a:off x="571380" y="5051276"/>
            <a:ext cx="8087958" cy="693737"/>
          </a:xfrm>
          <a:prstGeom prst="rect">
            <a:avLst/>
          </a:prstGeom>
        </p:spPr>
      </p:pic>
    </p:spTree>
    <p:extLst>
      <p:ext uri="{BB962C8B-B14F-4D97-AF65-F5344CB8AC3E}">
        <p14:creationId xmlns:p14="http://schemas.microsoft.com/office/powerpoint/2010/main" val="293888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7AC5-BACD-2F4B-B504-4E090E44A498}"/>
              </a:ext>
            </a:extLst>
          </p:cNvPr>
          <p:cNvSpPr>
            <a:spLocks noGrp="1"/>
          </p:cNvSpPr>
          <p:nvPr>
            <p:ph type="title"/>
          </p:nvPr>
        </p:nvSpPr>
        <p:spPr>
          <a:xfrm>
            <a:off x="2738438" y="185737"/>
            <a:ext cx="7700962" cy="369332"/>
          </a:xfrm>
        </p:spPr>
        <p:txBody>
          <a:bodyPr/>
          <a:lstStyle/>
          <a:p>
            <a:r>
              <a:rPr lang="en-GB"/>
              <a:t>THESEUS and Sterile Neutrinos</a:t>
            </a:r>
            <a:endParaRPr lang="en-GB" dirty="0"/>
          </a:p>
        </p:txBody>
      </p:sp>
      <p:pic>
        <p:nvPicPr>
          <p:cNvPr id="5" name="Picture 4">
            <a:extLst>
              <a:ext uri="{FF2B5EF4-FFF2-40B4-BE49-F238E27FC236}">
                <a16:creationId xmlns:a16="http://schemas.microsoft.com/office/drawing/2014/main" id="{06922FF9-0BE9-D742-B906-4FABCFBA6EEC}"/>
              </a:ext>
            </a:extLst>
          </p:cNvPr>
          <p:cNvPicPr>
            <a:picLocks noChangeAspect="1"/>
          </p:cNvPicPr>
          <p:nvPr/>
        </p:nvPicPr>
        <p:blipFill>
          <a:blip r:embed="rId2"/>
          <a:stretch>
            <a:fillRect/>
          </a:stretch>
        </p:blipFill>
        <p:spPr>
          <a:xfrm>
            <a:off x="800100" y="1367695"/>
            <a:ext cx="6041771" cy="4531328"/>
          </a:xfrm>
          <a:prstGeom prst="rect">
            <a:avLst/>
          </a:prstGeom>
        </p:spPr>
      </p:pic>
      <p:sp>
        <p:nvSpPr>
          <p:cNvPr id="7" name="Rectangle 6">
            <a:extLst>
              <a:ext uri="{FF2B5EF4-FFF2-40B4-BE49-F238E27FC236}">
                <a16:creationId xmlns:a16="http://schemas.microsoft.com/office/drawing/2014/main" id="{EA738CA3-95B2-DC44-BB09-49D1134CE653}"/>
              </a:ext>
            </a:extLst>
          </p:cNvPr>
          <p:cNvSpPr/>
          <p:nvPr/>
        </p:nvSpPr>
        <p:spPr>
          <a:xfrm>
            <a:off x="800100" y="958977"/>
            <a:ext cx="7677656" cy="369332"/>
          </a:xfrm>
          <a:prstGeom prst="rect">
            <a:avLst/>
          </a:prstGeom>
        </p:spPr>
        <p:txBody>
          <a:bodyPr wrap="square">
            <a:spAutoFit/>
          </a:bodyPr>
          <a:lstStyle/>
          <a:p>
            <a:r>
              <a:rPr lang="en-GB" dirty="0">
                <a:latin typeface="Helvetica" pitchFamily="2" charset="0"/>
              </a:rPr>
              <a:t>1 Msec simulated observations of the Milky Way's DM halo</a:t>
            </a:r>
            <a:endParaRPr lang="en-GB" dirty="0">
              <a:effectLst/>
              <a:latin typeface="Helvetica" pitchFamily="2" charset="0"/>
            </a:endParaRPr>
          </a:p>
        </p:txBody>
      </p:sp>
      <p:sp>
        <p:nvSpPr>
          <p:cNvPr id="8" name="TextBox 7">
            <a:extLst>
              <a:ext uri="{FF2B5EF4-FFF2-40B4-BE49-F238E27FC236}">
                <a16:creationId xmlns:a16="http://schemas.microsoft.com/office/drawing/2014/main" id="{02814D70-CDED-FD44-804E-D80638D05E6B}"/>
              </a:ext>
            </a:extLst>
          </p:cNvPr>
          <p:cNvSpPr txBox="1"/>
          <p:nvPr/>
        </p:nvSpPr>
        <p:spPr>
          <a:xfrm>
            <a:off x="988968" y="5899023"/>
            <a:ext cx="3583032" cy="369332"/>
          </a:xfrm>
          <a:prstGeom prst="rect">
            <a:avLst/>
          </a:prstGeom>
          <a:noFill/>
        </p:spPr>
        <p:txBody>
          <a:bodyPr wrap="none" rtlCol="0">
            <a:spAutoFit/>
          </a:bodyPr>
          <a:lstStyle/>
          <a:p>
            <a:r>
              <a:rPr lang="en-GB" dirty="0"/>
              <a:t>Control of systematics is needed!</a:t>
            </a:r>
          </a:p>
        </p:txBody>
      </p:sp>
    </p:spTree>
    <p:extLst>
      <p:ext uri="{BB962C8B-B14F-4D97-AF65-F5344CB8AC3E}">
        <p14:creationId xmlns:p14="http://schemas.microsoft.com/office/powerpoint/2010/main" val="469314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735412" y="1070793"/>
            <a:ext cx="7673176" cy="7703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55335" rIns="81639" bIns="4082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charset="0"/>
                <a:ea typeface="ＭＳ Ｐゴシック" charset="0"/>
                <a:cs typeface="Microsoft YaHei" charset="0"/>
              </a:defRPr>
            </a:lvl9pPr>
          </a:lstStyle>
          <a:p>
            <a:r>
              <a:rPr lang="en-US" dirty="0" err="1"/>
              <a:t>Axions</a:t>
            </a:r>
            <a:r>
              <a:rPr lang="en-US" dirty="0"/>
              <a:t> invented to solve strong CP problem in QCD but a good candidate to be DM, see e.g. </a:t>
            </a:r>
            <a:r>
              <a:rPr lang="en-US" i="1" dirty="0">
                <a:solidFill>
                  <a:srgbClr val="800000"/>
                </a:solidFill>
              </a:rPr>
              <a:t>Marsh, 2015 </a:t>
            </a:r>
            <a:r>
              <a:rPr lang="en-US" dirty="0"/>
              <a:t>for a review.</a:t>
            </a:r>
          </a:p>
        </p:txBody>
      </p:sp>
      <p:sp>
        <p:nvSpPr>
          <p:cNvPr id="2" name="Title 1"/>
          <p:cNvSpPr>
            <a:spLocks noGrp="1"/>
          </p:cNvSpPr>
          <p:nvPr>
            <p:ph type="title"/>
          </p:nvPr>
        </p:nvSpPr>
        <p:spPr>
          <a:xfrm>
            <a:off x="2825844" y="218250"/>
            <a:ext cx="7700962" cy="369332"/>
          </a:xfrm>
        </p:spPr>
        <p:txBody>
          <a:bodyPr/>
          <a:lstStyle/>
          <a:p>
            <a:r>
              <a:rPr lang="en-US" dirty="0"/>
              <a:t>A second candidate: </a:t>
            </a:r>
            <a:r>
              <a:rPr lang="en-US" dirty="0" err="1"/>
              <a:t>Axions</a:t>
            </a:r>
            <a:endParaRPr lang="en-US" dirty="0"/>
          </a:p>
        </p:txBody>
      </p:sp>
      <p:sp>
        <p:nvSpPr>
          <p:cNvPr id="3" name="Rectangle 2"/>
          <p:cNvSpPr/>
          <p:nvPr/>
        </p:nvSpPr>
        <p:spPr>
          <a:xfrm>
            <a:off x="735412" y="2000986"/>
            <a:ext cx="7673176" cy="1569660"/>
          </a:xfrm>
          <a:prstGeom prst="rect">
            <a:avLst/>
          </a:prstGeom>
        </p:spPr>
        <p:txBody>
          <a:bodyPr wrap="square">
            <a:spAutoFit/>
          </a:bodyPr>
          <a:lstStyle/>
          <a:p>
            <a:r>
              <a:rPr lang="en-US" sz="2400" dirty="0"/>
              <a:t>QCD axion </a:t>
            </a:r>
            <a:r>
              <a:rPr lang="en-US" sz="2400" dirty="0">
                <a:sym typeface="Wingdings"/>
              </a:rPr>
              <a:t> </a:t>
            </a:r>
            <a:r>
              <a:rPr lang="en-US" sz="2400" dirty="0"/>
              <a:t>particle with specific </a:t>
            </a:r>
            <a:r>
              <a:rPr lang="en-US" sz="2400" i="1" dirty="0">
                <a:solidFill>
                  <a:srgbClr val="800000"/>
                </a:solidFill>
              </a:rPr>
              <a:t>m</a:t>
            </a:r>
            <a:r>
              <a:rPr lang="en-US" sz="2400" i="1" baseline="-25000" dirty="0">
                <a:solidFill>
                  <a:srgbClr val="800000"/>
                </a:solidFill>
              </a:rPr>
              <a:t>a</a:t>
            </a:r>
            <a:r>
              <a:rPr lang="en-US" sz="2400" i="1" dirty="0">
                <a:solidFill>
                  <a:srgbClr val="800000"/>
                </a:solidFill>
              </a:rPr>
              <a:t>- </a:t>
            </a:r>
            <a:r>
              <a:rPr lang="en-US" sz="2400" i="1" dirty="0" err="1">
                <a:solidFill>
                  <a:srgbClr val="800000"/>
                </a:solidFill>
              </a:rPr>
              <a:t>g</a:t>
            </a:r>
            <a:r>
              <a:rPr lang="en-US" sz="2400" i="1" baseline="-25000" dirty="0" err="1">
                <a:solidFill>
                  <a:srgbClr val="800000"/>
                </a:solidFill>
              </a:rPr>
              <a:t>a</a:t>
            </a:r>
            <a:r>
              <a:rPr lang="en-US" sz="2400" i="1" dirty="0">
                <a:solidFill>
                  <a:srgbClr val="800000"/>
                </a:solidFill>
              </a:rPr>
              <a:t> </a:t>
            </a:r>
            <a:r>
              <a:rPr lang="en-US" sz="2400" dirty="0"/>
              <a:t>relation</a:t>
            </a:r>
          </a:p>
          <a:p>
            <a:r>
              <a:rPr lang="en-US" sz="2400" dirty="0"/>
              <a:t>More general type of particles - </a:t>
            </a:r>
            <a:r>
              <a:rPr lang="en-US" sz="2400" b="1" dirty="0">
                <a:solidFill>
                  <a:srgbClr val="800000"/>
                </a:solidFill>
              </a:rPr>
              <a:t>ALPs</a:t>
            </a:r>
            <a:r>
              <a:rPr lang="en-US" sz="2400" dirty="0"/>
              <a:t> (axion-like particles)</a:t>
            </a:r>
          </a:p>
          <a:p>
            <a:endParaRPr lang="en-US" sz="2400" dirty="0"/>
          </a:p>
        </p:txBody>
      </p:sp>
      <p:sp>
        <p:nvSpPr>
          <p:cNvPr id="5" name="TextBox 4">
            <a:extLst>
              <a:ext uri="{FF2B5EF4-FFF2-40B4-BE49-F238E27FC236}">
                <a16:creationId xmlns:a16="http://schemas.microsoft.com/office/drawing/2014/main" id="{0555943E-E9FA-004F-A02A-ACF5DF25649E}"/>
              </a:ext>
            </a:extLst>
          </p:cNvPr>
          <p:cNvSpPr txBox="1"/>
          <p:nvPr/>
        </p:nvSpPr>
        <p:spPr>
          <a:xfrm>
            <a:off x="735412" y="3570646"/>
            <a:ext cx="7673176" cy="1569660"/>
          </a:xfrm>
          <a:prstGeom prst="rect">
            <a:avLst/>
          </a:prstGeom>
          <a:noFill/>
        </p:spPr>
        <p:txBody>
          <a:bodyPr wrap="square" rtlCol="0">
            <a:spAutoFit/>
          </a:bodyPr>
          <a:lstStyle/>
          <a:p>
            <a:pPr marL="285750" indent="-285750">
              <a:buFont typeface="Arial"/>
              <a:buChar char="•"/>
            </a:pPr>
            <a:r>
              <a:rPr lang="en-US" sz="2400" dirty="0">
                <a:solidFill>
                  <a:srgbClr val="800000"/>
                </a:solidFill>
              </a:rPr>
              <a:t>Massive particles but light (since CP violation is tiny) </a:t>
            </a:r>
          </a:p>
          <a:p>
            <a:pPr marL="285750" indent="-285750">
              <a:buFont typeface="Arial"/>
              <a:buChar char="•"/>
            </a:pPr>
            <a:r>
              <a:rPr lang="en-US" sz="2400" dirty="0">
                <a:solidFill>
                  <a:srgbClr val="800000"/>
                </a:solidFill>
              </a:rPr>
              <a:t>Non-relativistic (CDM/WDM)</a:t>
            </a:r>
          </a:p>
          <a:p>
            <a:pPr marL="285750" indent="-285750">
              <a:buFont typeface="Arial"/>
              <a:buChar char="•"/>
            </a:pPr>
            <a:r>
              <a:rPr lang="en-US" sz="2400" dirty="0">
                <a:solidFill>
                  <a:srgbClr val="800000"/>
                </a:solidFill>
              </a:rPr>
              <a:t>Produced in the early Universe</a:t>
            </a:r>
          </a:p>
          <a:p>
            <a:pPr marL="285750" indent="-285750">
              <a:buFont typeface="Arial"/>
              <a:buChar char="•"/>
            </a:pPr>
            <a:r>
              <a:rPr lang="en-US" sz="2400" dirty="0">
                <a:solidFill>
                  <a:srgbClr val="800000"/>
                </a:solidFill>
              </a:rPr>
              <a:t>Weakly interacting to survive cosmological times</a:t>
            </a:r>
          </a:p>
        </p:txBody>
      </p:sp>
    </p:spTree>
    <p:extLst>
      <p:ext uri="{BB962C8B-B14F-4D97-AF65-F5344CB8AC3E}">
        <p14:creationId xmlns:p14="http://schemas.microsoft.com/office/powerpoint/2010/main" val="2118536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610" y="232353"/>
            <a:ext cx="7700962" cy="369332"/>
          </a:xfrm>
        </p:spPr>
        <p:txBody>
          <a:bodyPr/>
          <a:lstStyle/>
          <a:p>
            <a:r>
              <a:rPr lang="en-US" dirty="0"/>
              <a:t>High energy observatories currently in orbit</a:t>
            </a:r>
          </a:p>
        </p:txBody>
      </p:sp>
      <p:pic>
        <p:nvPicPr>
          <p:cNvPr id="5" name="Picture 4"/>
          <p:cNvPicPr>
            <a:picLocks noChangeAspect="1"/>
          </p:cNvPicPr>
          <p:nvPr/>
        </p:nvPicPr>
        <p:blipFill>
          <a:blip r:embed="rId3"/>
          <a:stretch>
            <a:fillRect/>
          </a:stretch>
        </p:blipFill>
        <p:spPr>
          <a:xfrm>
            <a:off x="1948315" y="1071057"/>
            <a:ext cx="2266568" cy="1683951"/>
          </a:xfrm>
          <a:prstGeom prst="rect">
            <a:avLst/>
          </a:prstGeom>
        </p:spPr>
      </p:pic>
      <p:sp>
        <p:nvSpPr>
          <p:cNvPr id="6" name="TextBox 5"/>
          <p:cNvSpPr txBox="1"/>
          <p:nvPr/>
        </p:nvSpPr>
        <p:spPr>
          <a:xfrm>
            <a:off x="456817" y="2412814"/>
            <a:ext cx="2454518" cy="369332"/>
          </a:xfrm>
          <a:prstGeom prst="rect">
            <a:avLst/>
          </a:prstGeom>
          <a:noFill/>
        </p:spPr>
        <p:txBody>
          <a:bodyPr wrap="none" rtlCol="0">
            <a:spAutoFit/>
          </a:bodyPr>
          <a:lstStyle/>
          <a:p>
            <a:r>
              <a:rPr lang="en-US" b="1" dirty="0">
                <a:solidFill>
                  <a:srgbClr val="800000"/>
                </a:solidFill>
              </a:rPr>
              <a:t>Launched July 2019</a:t>
            </a:r>
            <a:endParaRPr lang="en-US" dirty="0"/>
          </a:p>
        </p:txBody>
      </p:sp>
      <p:pic>
        <p:nvPicPr>
          <p:cNvPr id="22" name="图片 43">
            <a:extLst>
              <a:ext uri="{FF2B5EF4-FFF2-40B4-BE49-F238E27FC236}">
                <a16:creationId xmlns:a16="http://schemas.microsoft.com/office/drawing/2014/main" id="{D018854B-3965-2445-B2C4-721DFFE13BBE}"/>
              </a:ext>
            </a:extLst>
          </p:cNvPr>
          <p:cNvPicPr/>
          <p:nvPr/>
        </p:nvPicPr>
        <p:blipFill>
          <a:blip r:embed="rId4"/>
          <a:stretch>
            <a:fillRect/>
          </a:stretch>
        </p:blipFill>
        <p:spPr>
          <a:xfrm>
            <a:off x="5214679" y="1188542"/>
            <a:ext cx="2626823" cy="1653601"/>
          </a:xfrm>
          <a:prstGeom prst="rect">
            <a:avLst/>
          </a:prstGeom>
          <a:ln>
            <a:noFill/>
          </a:ln>
        </p:spPr>
      </p:pic>
      <p:sp>
        <p:nvSpPr>
          <p:cNvPr id="23" name="TextBox 22">
            <a:extLst>
              <a:ext uri="{FF2B5EF4-FFF2-40B4-BE49-F238E27FC236}">
                <a16:creationId xmlns:a16="http://schemas.microsoft.com/office/drawing/2014/main" id="{983C3281-5262-E847-B66B-251F18F08142}"/>
              </a:ext>
            </a:extLst>
          </p:cNvPr>
          <p:cNvSpPr txBox="1"/>
          <p:nvPr/>
        </p:nvSpPr>
        <p:spPr>
          <a:xfrm>
            <a:off x="5101424" y="886391"/>
            <a:ext cx="2454518" cy="369332"/>
          </a:xfrm>
          <a:prstGeom prst="rect">
            <a:avLst/>
          </a:prstGeom>
          <a:noFill/>
        </p:spPr>
        <p:txBody>
          <a:bodyPr wrap="none" rtlCol="0">
            <a:spAutoFit/>
          </a:bodyPr>
          <a:lstStyle/>
          <a:p>
            <a:r>
              <a:rPr lang="en-US" b="1" dirty="0">
                <a:solidFill>
                  <a:srgbClr val="800000"/>
                </a:solidFill>
              </a:rPr>
              <a:t>Launched June 2017</a:t>
            </a:r>
            <a:endParaRPr lang="en-US" dirty="0"/>
          </a:p>
        </p:txBody>
      </p:sp>
      <p:pic>
        <p:nvPicPr>
          <p:cNvPr id="24" name="Picture 5" descr="15_instruments">
            <a:extLst>
              <a:ext uri="{FF2B5EF4-FFF2-40B4-BE49-F238E27FC236}">
                <a16:creationId xmlns:a16="http://schemas.microsoft.com/office/drawing/2014/main" id="{8068DBE2-0821-1F40-AC25-72FAEB7C5A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7727" y="3429000"/>
            <a:ext cx="2339616" cy="2258070"/>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6" descr="xmm_spacecraft">
            <a:extLst>
              <a:ext uri="{FF2B5EF4-FFF2-40B4-BE49-F238E27FC236}">
                <a16:creationId xmlns:a16="http://schemas.microsoft.com/office/drawing/2014/main" id="{400A366F-C8D5-9342-A599-25A5BBFDA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797" y="3455147"/>
            <a:ext cx="2736850" cy="1949450"/>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Text Box 7">
            <a:extLst>
              <a:ext uri="{FF2B5EF4-FFF2-40B4-BE49-F238E27FC236}">
                <a16:creationId xmlns:a16="http://schemas.microsoft.com/office/drawing/2014/main" id="{DBAFF14A-28C5-2947-AE51-F8F26EC1465E}"/>
              </a:ext>
            </a:extLst>
          </p:cNvPr>
          <p:cNvSpPr txBox="1">
            <a:spLocks noChangeArrowheads="1"/>
          </p:cNvSpPr>
          <p:nvPr/>
        </p:nvSpPr>
        <p:spPr bwMode="auto">
          <a:xfrm>
            <a:off x="786797" y="5556110"/>
            <a:ext cx="2081892" cy="369332"/>
          </a:xfrm>
          <a:prstGeom prst="rect">
            <a:avLst/>
          </a:prstGeom>
          <a:noFill/>
          <a:ln>
            <a:noFill/>
          </a:ln>
          <a:effectLst/>
          <a:extLst>
            <a:ext uri="{909E8E84-426E-40dd-AFC4-6F175D3DCCD1}">
              <a14:hiddenFill xmlns:a14="http://schemas.microsoft.com/office/drawing/2010/main" xmlns="">
                <a:solidFill>
                  <a:srgbClr val="FFFF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20000"/>
              </a:spcBef>
            </a:pPr>
            <a:r>
              <a:rPr lang="it-IT" b="1" i="0" dirty="0">
                <a:solidFill>
                  <a:srgbClr val="800000"/>
                </a:solidFill>
              </a:rPr>
              <a:t>XMM-Newton</a:t>
            </a:r>
            <a:endParaRPr lang="en-US" b="1" dirty="0">
              <a:solidFill>
                <a:srgbClr val="800000"/>
              </a:solidFill>
              <a:sym typeface="Wingdings" charset="0"/>
            </a:endParaRPr>
          </a:p>
        </p:txBody>
      </p:sp>
      <p:sp>
        <p:nvSpPr>
          <p:cNvPr id="27" name="Text Box 8">
            <a:extLst>
              <a:ext uri="{FF2B5EF4-FFF2-40B4-BE49-F238E27FC236}">
                <a16:creationId xmlns:a16="http://schemas.microsoft.com/office/drawing/2014/main" id="{F4C1653F-4771-6D44-9C52-0007BEF20AE1}"/>
              </a:ext>
            </a:extLst>
          </p:cNvPr>
          <p:cNvSpPr txBox="1">
            <a:spLocks noChangeArrowheads="1"/>
          </p:cNvSpPr>
          <p:nvPr/>
        </p:nvSpPr>
        <p:spPr bwMode="auto">
          <a:xfrm>
            <a:off x="3843753" y="5786943"/>
            <a:ext cx="2087563" cy="369332"/>
          </a:xfrm>
          <a:prstGeom prst="rect">
            <a:avLst/>
          </a:prstGeom>
          <a:noFill/>
          <a:ln>
            <a:noFill/>
          </a:ln>
          <a:effectLst/>
          <a:extLst>
            <a:ext uri="{909E8E84-426E-40dd-AFC4-6F175D3DCCD1}">
              <a14:hiddenFill xmlns:a14="http://schemas.microsoft.com/office/drawing/2010/main" xmlns="">
                <a:solidFill>
                  <a:srgbClr val="FFFF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it-IT" b="1" i="0" dirty="0">
                <a:solidFill>
                  <a:srgbClr val="800000"/>
                </a:solidFill>
              </a:rPr>
              <a:t>INTEGRAL</a:t>
            </a:r>
            <a:endParaRPr lang="en-US" b="1" dirty="0">
              <a:solidFill>
                <a:srgbClr val="800000"/>
              </a:solidFill>
              <a:sym typeface="Wingdings" charset="0"/>
            </a:endParaRPr>
          </a:p>
        </p:txBody>
      </p:sp>
      <p:pic>
        <p:nvPicPr>
          <p:cNvPr id="28" name="Picture 27">
            <a:extLst>
              <a:ext uri="{FF2B5EF4-FFF2-40B4-BE49-F238E27FC236}">
                <a16:creationId xmlns:a16="http://schemas.microsoft.com/office/drawing/2014/main" id="{18B14C61-C532-E744-B305-894447203423}"/>
              </a:ext>
            </a:extLst>
          </p:cNvPr>
          <p:cNvPicPr>
            <a:picLocks noChangeAspect="1"/>
          </p:cNvPicPr>
          <p:nvPr/>
        </p:nvPicPr>
        <p:blipFill>
          <a:blip r:embed="rId7"/>
          <a:stretch>
            <a:fillRect/>
          </a:stretch>
        </p:blipFill>
        <p:spPr>
          <a:xfrm>
            <a:off x="6230544" y="3364588"/>
            <a:ext cx="2339616" cy="2304869"/>
          </a:xfrm>
          <a:prstGeom prst="rect">
            <a:avLst/>
          </a:prstGeom>
        </p:spPr>
      </p:pic>
      <p:sp>
        <p:nvSpPr>
          <p:cNvPr id="29" name="Text Box 8">
            <a:extLst>
              <a:ext uri="{FF2B5EF4-FFF2-40B4-BE49-F238E27FC236}">
                <a16:creationId xmlns:a16="http://schemas.microsoft.com/office/drawing/2014/main" id="{2BA57970-F764-4843-9CBE-0D436905576B}"/>
              </a:ext>
            </a:extLst>
          </p:cNvPr>
          <p:cNvSpPr txBox="1">
            <a:spLocks noChangeArrowheads="1"/>
          </p:cNvSpPr>
          <p:nvPr/>
        </p:nvSpPr>
        <p:spPr bwMode="auto">
          <a:xfrm>
            <a:off x="6746456" y="5824883"/>
            <a:ext cx="2087563" cy="369332"/>
          </a:xfrm>
          <a:prstGeom prst="rect">
            <a:avLst/>
          </a:prstGeom>
          <a:noFill/>
          <a:ln>
            <a:noFill/>
          </a:ln>
          <a:effectLst/>
          <a:extLst>
            <a:ext uri="{909E8E84-426E-40dd-AFC4-6F175D3DCCD1}">
              <a14:hiddenFill xmlns:a14="http://schemas.microsoft.com/office/drawing/2010/main" xmlns="">
                <a:solidFill>
                  <a:srgbClr val="FFFF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it-IT" b="1" dirty="0">
                <a:solidFill>
                  <a:srgbClr val="800000"/>
                </a:solidFill>
                <a:sym typeface="Wingdings" charset="0"/>
              </a:rPr>
              <a:t>FERMI </a:t>
            </a:r>
            <a:endParaRPr lang="en-US" b="1" dirty="0">
              <a:solidFill>
                <a:srgbClr val="800000"/>
              </a:solidFill>
              <a:sym typeface="Wingdings" charset="0"/>
            </a:endParaRPr>
          </a:p>
        </p:txBody>
      </p:sp>
      <p:sp>
        <p:nvSpPr>
          <p:cNvPr id="30" name="TextBox 29">
            <a:extLst>
              <a:ext uri="{FF2B5EF4-FFF2-40B4-BE49-F238E27FC236}">
                <a16:creationId xmlns:a16="http://schemas.microsoft.com/office/drawing/2014/main" id="{D4F3312D-F81F-CB42-921B-9133572DE40D}"/>
              </a:ext>
            </a:extLst>
          </p:cNvPr>
          <p:cNvSpPr txBox="1"/>
          <p:nvPr/>
        </p:nvSpPr>
        <p:spPr>
          <a:xfrm>
            <a:off x="294986" y="6383130"/>
            <a:ext cx="8627105" cy="369332"/>
          </a:xfrm>
          <a:prstGeom prst="rect">
            <a:avLst/>
          </a:prstGeom>
          <a:noFill/>
        </p:spPr>
        <p:txBody>
          <a:bodyPr wrap="none" rtlCol="0">
            <a:spAutoFit/>
          </a:bodyPr>
          <a:lstStyle/>
          <a:p>
            <a:r>
              <a:rPr lang="en-US" b="1" dirty="0">
                <a:solidFill>
                  <a:srgbClr val="800000"/>
                </a:solidFill>
              </a:rPr>
              <a:t>This list is not exhaustive (Chandra, Agile, </a:t>
            </a:r>
            <a:r>
              <a:rPr lang="en-US" b="1" dirty="0" err="1">
                <a:solidFill>
                  <a:srgbClr val="800000"/>
                </a:solidFill>
              </a:rPr>
              <a:t>AstroSAT</a:t>
            </a:r>
            <a:r>
              <a:rPr lang="en-US" b="1" dirty="0">
                <a:solidFill>
                  <a:srgbClr val="800000"/>
                </a:solidFill>
              </a:rPr>
              <a:t>, Swift are not in the list!) </a:t>
            </a:r>
          </a:p>
        </p:txBody>
      </p:sp>
    </p:spTree>
    <p:extLst>
      <p:ext uri="{BB962C8B-B14F-4D97-AF65-F5344CB8AC3E}">
        <p14:creationId xmlns:p14="http://schemas.microsoft.com/office/powerpoint/2010/main" val="13353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9186" y="193147"/>
            <a:ext cx="7700962" cy="369332"/>
          </a:xfrm>
        </p:spPr>
        <p:txBody>
          <a:bodyPr/>
          <a:lstStyle/>
          <a:p>
            <a:r>
              <a:rPr lang="en-US" dirty="0"/>
              <a:t>How to detect them? </a:t>
            </a:r>
          </a:p>
        </p:txBody>
      </p:sp>
      <p:pic>
        <p:nvPicPr>
          <p:cNvPr id="5" name="Picture 4"/>
          <p:cNvPicPr>
            <a:picLocks noChangeAspect="1"/>
          </p:cNvPicPr>
          <p:nvPr/>
        </p:nvPicPr>
        <p:blipFill>
          <a:blip r:embed="rId3"/>
          <a:stretch>
            <a:fillRect/>
          </a:stretch>
        </p:blipFill>
        <p:spPr>
          <a:xfrm>
            <a:off x="715658" y="1547259"/>
            <a:ext cx="3433429" cy="1749281"/>
          </a:xfrm>
          <a:prstGeom prst="rect">
            <a:avLst/>
          </a:prstGeom>
        </p:spPr>
      </p:pic>
      <p:pic>
        <p:nvPicPr>
          <p:cNvPr id="6" name="Picture 5"/>
          <p:cNvPicPr>
            <a:picLocks noChangeAspect="1"/>
          </p:cNvPicPr>
          <p:nvPr/>
        </p:nvPicPr>
        <p:blipFill>
          <a:blip r:embed="rId4"/>
          <a:stretch>
            <a:fillRect/>
          </a:stretch>
        </p:blipFill>
        <p:spPr>
          <a:xfrm>
            <a:off x="5287658" y="1310921"/>
            <a:ext cx="2931454" cy="2696153"/>
          </a:xfrm>
          <a:prstGeom prst="rect">
            <a:avLst/>
          </a:prstGeom>
        </p:spPr>
      </p:pic>
      <p:sp>
        <p:nvSpPr>
          <p:cNvPr id="7" name="TextBox 6"/>
          <p:cNvSpPr txBox="1"/>
          <p:nvPr/>
        </p:nvSpPr>
        <p:spPr>
          <a:xfrm>
            <a:off x="715658" y="941589"/>
            <a:ext cx="5265997" cy="369332"/>
          </a:xfrm>
          <a:prstGeom prst="rect">
            <a:avLst/>
          </a:prstGeom>
          <a:noFill/>
        </p:spPr>
        <p:txBody>
          <a:bodyPr wrap="none" rtlCol="0">
            <a:spAutoFit/>
          </a:bodyPr>
          <a:lstStyle/>
          <a:p>
            <a:r>
              <a:rPr lang="en-US" dirty="0" err="1"/>
              <a:t>Axions</a:t>
            </a:r>
            <a:r>
              <a:rPr lang="en-US" dirty="0"/>
              <a:t> are coupled to direct observables through: </a:t>
            </a:r>
          </a:p>
        </p:txBody>
      </p:sp>
      <p:graphicFrame>
        <p:nvGraphicFramePr>
          <p:cNvPr id="9" name="Object 8"/>
          <p:cNvGraphicFramePr>
            <a:graphicFrameLocks noChangeAspect="1"/>
          </p:cNvGraphicFramePr>
          <p:nvPr>
            <p:extLst>
              <p:ext uri="{D42A27DB-BD31-4B8C-83A1-F6EECF244321}">
                <p14:modId xmlns:p14="http://schemas.microsoft.com/office/powerpoint/2010/main" val="2823406013"/>
              </p:ext>
            </p:extLst>
          </p:nvPr>
        </p:nvGraphicFramePr>
        <p:xfrm>
          <a:off x="715658" y="3007415"/>
          <a:ext cx="1520825" cy="525463"/>
        </p:xfrm>
        <a:graphic>
          <a:graphicData uri="http://schemas.openxmlformats.org/presentationml/2006/ole">
            <mc:AlternateContent xmlns:mc="http://schemas.openxmlformats.org/markup-compatibility/2006">
              <mc:Choice xmlns:v="urn:schemas-microsoft-com:vml" Requires="v">
                <p:oleObj spid="_x0000_s82025" name="Equation" r:id="rId5" imgW="660400" imgH="228600" progId="Equation.3">
                  <p:embed/>
                </p:oleObj>
              </mc:Choice>
              <mc:Fallback>
                <p:oleObj name="Equation" r:id="rId5" imgW="660400" imgH="228600" progId="Equation.3">
                  <p:embed/>
                  <p:pic>
                    <p:nvPicPr>
                      <p:cNvPr id="9" name="Object 8"/>
                      <p:cNvPicPr/>
                      <p:nvPr/>
                    </p:nvPicPr>
                    <p:blipFill>
                      <a:blip r:embed="rId6"/>
                      <a:stretch>
                        <a:fillRect/>
                      </a:stretch>
                    </p:blipFill>
                    <p:spPr>
                      <a:xfrm>
                        <a:off x="715658" y="3007415"/>
                        <a:ext cx="1520825" cy="525463"/>
                      </a:xfrm>
                      <a:prstGeom prst="rect">
                        <a:avLst/>
                      </a:prstGeom>
                    </p:spPr>
                  </p:pic>
                </p:oleObj>
              </mc:Fallback>
            </mc:AlternateContent>
          </a:graphicData>
        </a:graphic>
      </p:graphicFrame>
      <p:sp>
        <p:nvSpPr>
          <p:cNvPr id="10" name="Rectangle 9"/>
          <p:cNvSpPr/>
          <p:nvPr/>
        </p:nvSpPr>
        <p:spPr>
          <a:xfrm>
            <a:off x="5289527" y="4123731"/>
            <a:ext cx="4148685" cy="1631216"/>
          </a:xfrm>
          <a:prstGeom prst="rect">
            <a:avLst/>
          </a:prstGeom>
        </p:spPr>
        <p:txBody>
          <a:bodyPr wrap="square">
            <a:spAutoFit/>
          </a:bodyPr>
          <a:lstStyle/>
          <a:p>
            <a:r>
              <a:rPr lang="en-US" sz="2000" b="1" dirty="0">
                <a:solidFill>
                  <a:srgbClr val="800000"/>
                </a:solidFill>
              </a:rPr>
              <a:t>In a presence of (electro)-magnetic field </a:t>
            </a:r>
            <a:r>
              <a:rPr lang="en-US" sz="2000" b="1" dirty="0" err="1">
                <a:solidFill>
                  <a:srgbClr val="005286"/>
                </a:solidFill>
              </a:rPr>
              <a:t>axions</a:t>
            </a:r>
            <a:r>
              <a:rPr lang="en-US" sz="2000" b="1" dirty="0">
                <a:solidFill>
                  <a:srgbClr val="005286"/>
                </a:solidFill>
              </a:rPr>
              <a:t> can be converted to a photon and </a:t>
            </a:r>
            <a:r>
              <a:rPr lang="en-US" sz="2000" b="1" dirty="0" err="1">
                <a:solidFill>
                  <a:srgbClr val="005286"/>
                </a:solidFill>
              </a:rPr>
              <a:t>viceversa</a:t>
            </a:r>
            <a:r>
              <a:rPr lang="en-US" sz="2000" b="1" dirty="0">
                <a:solidFill>
                  <a:srgbClr val="005286"/>
                </a:solidFill>
              </a:rPr>
              <a:t>: </a:t>
            </a:r>
            <a:r>
              <a:rPr lang="en-US" sz="2000" b="1" dirty="0">
                <a:solidFill>
                  <a:srgbClr val="800000"/>
                </a:solidFill>
              </a:rPr>
              <a:t>photon-</a:t>
            </a:r>
            <a:r>
              <a:rPr lang="en-US" sz="2000" b="1" dirty="0" err="1">
                <a:solidFill>
                  <a:srgbClr val="800000"/>
                </a:solidFill>
              </a:rPr>
              <a:t>axion</a:t>
            </a:r>
            <a:r>
              <a:rPr lang="en-US" sz="2000" b="1" dirty="0">
                <a:solidFill>
                  <a:srgbClr val="800000"/>
                </a:solidFill>
              </a:rPr>
              <a:t> oscillations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8A00ECD-2526-7E41-AA8F-C770F995348F}"/>
                  </a:ext>
                </a:extLst>
              </p:cNvPr>
              <p:cNvSpPr txBox="1"/>
              <p:nvPr/>
            </p:nvSpPr>
            <p:spPr>
              <a:xfrm>
                <a:off x="483952" y="3674409"/>
                <a:ext cx="3822700" cy="898644"/>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DE" sz="2800" b="0" i="1" smtClean="0">
                              <a:latin typeface="Cambria Math" panose="02040503050406030204" pitchFamily="18" charset="0"/>
                            </a:rPr>
                          </m:ctrlPr>
                        </m:fPr>
                        <m:num>
                          <m:r>
                            <a:rPr lang="de-DE" sz="2800" b="0" i="1" smtClean="0">
                              <a:latin typeface="Cambria Math" panose="02040503050406030204" pitchFamily="18" charset="0"/>
                            </a:rPr>
                            <m:t>𝑑</m:t>
                          </m:r>
                          <m:r>
                            <m:rPr>
                              <m:sty m:val="p"/>
                            </m:rPr>
                            <a:rPr lang="el-GR" sz="2800" b="0" i="1" smtClean="0">
                              <a:latin typeface="Cambria Math" panose="02040503050406030204" pitchFamily="18" charset="0"/>
                              <a:ea typeface="Cambria Math" panose="02040503050406030204" pitchFamily="18" charset="0"/>
                            </a:rPr>
                            <m:t>Γ</m:t>
                          </m:r>
                          <m:r>
                            <a:rPr lang="de-DE" sz="2800" b="0" i="1" smtClean="0">
                              <a:latin typeface="Cambria Math" panose="02040503050406030204" pitchFamily="18" charset="0"/>
                              <a:ea typeface="Cambria Math" panose="02040503050406030204" pitchFamily="18" charset="0"/>
                            </a:rPr>
                            <m:t>(</m:t>
                          </m:r>
                          <m:r>
                            <a:rPr lang="de-DE" sz="2800" b="0" i="1" smtClean="0">
                              <a:latin typeface="Cambria Math" panose="02040503050406030204" pitchFamily="18" charset="0"/>
                              <a:ea typeface="Cambria Math" panose="02040503050406030204" pitchFamily="18" charset="0"/>
                            </a:rPr>
                            <m:t>𝐸</m:t>
                          </m:r>
                          <m:r>
                            <a:rPr lang="de-DE" sz="2800" b="0" i="1" smtClean="0">
                              <a:latin typeface="Cambria Math" panose="02040503050406030204" pitchFamily="18" charset="0"/>
                              <a:ea typeface="Cambria Math" panose="02040503050406030204" pitchFamily="18" charset="0"/>
                            </a:rPr>
                            <m:t>)</m:t>
                          </m:r>
                        </m:num>
                        <m:den>
                          <m:r>
                            <a:rPr lang="de-DE" sz="2800" b="0" i="1" smtClean="0">
                              <a:latin typeface="Cambria Math" panose="02040503050406030204" pitchFamily="18" charset="0"/>
                            </a:rPr>
                            <m:t>𝑑𝐸</m:t>
                          </m:r>
                        </m:den>
                      </m:f>
                      <m:r>
                        <a:rPr lang="de-DE" sz="2800" b="0" i="1" smtClean="0">
                          <a:latin typeface="Cambria Math" panose="02040503050406030204" pitchFamily="18" charset="0"/>
                        </a:rPr>
                        <m:t>=</m:t>
                      </m:r>
                      <m:f>
                        <m:fPr>
                          <m:ctrlPr>
                            <a:rPr lang="de-DE" sz="2800" b="0" i="1" smtClean="0">
                              <a:latin typeface="Cambria Math" panose="02040503050406030204" pitchFamily="18" charset="0"/>
                            </a:rPr>
                          </m:ctrlPr>
                        </m:fPr>
                        <m:num>
                          <m:sSubSup>
                            <m:sSubSupPr>
                              <m:ctrlPr>
                                <a:rPr lang="de-DE" sz="2800" b="0" i="1" smtClean="0">
                                  <a:latin typeface="Cambria Math" panose="02040503050406030204" pitchFamily="18" charset="0"/>
                                </a:rPr>
                              </m:ctrlPr>
                            </m:sSubSupPr>
                            <m:e>
                              <m:r>
                                <a:rPr lang="de-DE" sz="2800" b="0" i="1" smtClean="0">
                                  <a:latin typeface="Cambria Math" panose="02040503050406030204" pitchFamily="18" charset="0"/>
                                </a:rPr>
                                <m:t>𝑔</m:t>
                              </m:r>
                            </m:e>
                            <m:sub>
                              <m:r>
                                <a:rPr lang="de-DE" sz="2800" b="0" i="1" smtClean="0">
                                  <a:latin typeface="Cambria Math" panose="02040503050406030204" pitchFamily="18" charset="0"/>
                                </a:rPr>
                                <m:t>𝑎</m:t>
                              </m:r>
                              <m:r>
                                <a:rPr lang="de-DE" sz="2800" b="0" i="1" smtClean="0">
                                  <a:latin typeface="Cambria Math" panose="02040503050406030204" pitchFamily="18" charset="0"/>
                                  <a:ea typeface="Cambria Math" panose="02040503050406030204" pitchFamily="18" charset="0"/>
                                </a:rPr>
                                <m:t>𝛾𝛾</m:t>
                              </m:r>
                            </m:sub>
                            <m:sup>
                              <m:r>
                                <a:rPr lang="de-DE" sz="2800" b="0" i="1" smtClean="0">
                                  <a:latin typeface="Cambria Math" panose="02040503050406030204" pitchFamily="18" charset="0"/>
                                </a:rPr>
                                <m:t>2</m:t>
                              </m:r>
                            </m:sup>
                          </m:sSubSup>
                        </m:num>
                        <m:den>
                          <m:r>
                            <a:rPr lang="de-DE" sz="2800" b="0" i="1" smtClean="0">
                              <a:latin typeface="Cambria Math" panose="02040503050406030204" pitchFamily="18" charset="0"/>
                            </a:rPr>
                            <m:t>64</m:t>
                          </m:r>
                          <m:r>
                            <a:rPr lang="de-DE" sz="2800" b="0" i="1" smtClean="0">
                              <a:latin typeface="Cambria Math" panose="02040503050406030204" pitchFamily="18" charset="0"/>
                              <a:ea typeface="Cambria Math" panose="02040503050406030204" pitchFamily="18" charset="0"/>
                            </a:rPr>
                            <m:t>𝜋</m:t>
                          </m:r>
                          <m:r>
                            <a:rPr lang="de-DE" sz="2800" i="1">
                              <a:latin typeface="Cambria Math" panose="02040503050406030204" pitchFamily="18" charset="0"/>
                              <a:ea typeface="Cambria Math" panose="02040503050406030204" pitchFamily="18" charset="0"/>
                            </a:rPr>
                            <m:t>ℏ</m:t>
                          </m:r>
                        </m:den>
                      </m:f>
                      <m:sSubSup>
                        <m:sSubSupPr>
                          <m:ctrlPr>
                            <a:rPr lang="de-DE" sz="2800" b="0" i="1" smtClean="0">
                              <a:latin typeface="Cambria Math" panose="02040503050406030204" pitchFamily="18" charset="0"/>
                              <a:ea typeface="Cambria Math" panose="02040503050406030204" pitchFamily="18" charset="0"/>
                            </a:rPr>
                          </m:ctrlPr>
                        </m:sSubSupPr>
                        <m:e>
                          <m:r>
                            <a:rPr lang="de-DE" sz="2800" b="0" i="1" smtClean="0">
                              <a:latin typeface="Cambria Math" panose="02040503050406030204" pitchFamily="18" charset="0"/>
                              <a:ea typeface="Cambria Math" panose="02040503050406030204" pitchFamily="18" charset="0"/>
                            </a:rPr>
                            <m:t>𝑚</m:t>
                          </m:r>
                        </m:e>
                        <m:sub>
                          <m:r>
                            <a:rPr lang="de-DE" sz="2800" b="0" i="1" smtClean="0">
                              <a:latin typeface="Cambria Math" panose="02040503050406030204" pitchFamily="18" charset="0"/>
                              <a:ea typeface="Cambria Math" panose="02040503050406030204" pitchFamily="18" charset="0"/>
                            </a:rPr>
                            <m:t>𝑎</m:t>
                          </m:r>
                        </m:sub>
                        <m:sup>
                          <m:r>
                            <a:rPr lang="de-DE" sz="2800" b="0" i="1" smtClean="0">
                              <a:latin typeface="Cambria Math" panose="02040503050406030204" pitchFamily="18" charset="0"/>
                              <a:ea typeface="Cambria Math" panose="02040503050406030204" pitchFamily="18" charset="0"/>
                            </a:rPr>
                            <m:t>3</m:t>
                          </m:r>
                        </m:sup>
                      </m:sSubSup>
                    </m:oMath>
                  </m:oMathPara>
                </a14:m>
                <a:endParaRPr lang="en-GB" sz="2800" dirty="0"/>
              </a:p>
            </p:txBody>
          </p:sp>
        </mc:Choice>
        <mc:Fallback xmlns="">
          <p:sp>
            <p:nvSpPr>
              <p:cNvPr id="11" name="TextBox 10">
                <a:extLst>
                  <a:ext uri="{FF2B5EF4-FFF2-40B4-BE49-F238E27FC236}">
                    <a16:creationId xmlns:a16="http://schemas.microsoft.com/office/drawing/2014/main" id="{18A00ECD-2526-7E41-AA8F-C770F995348F}"/>
                  </a:ext>
                </a:extLst>
              </p:cNvPr>
              <p:cNvSpPr txBox="1">
                <a:spLocks noRot="1" noChangeAspect="1" noMove="1" noResize="1" noEditPoints="1" noAdjustHandles="1" noChangeArrowheads="1" noChangeShapeType="1" noTextEdit="1"/>
              </p:cNvSpPr>
              <p:nvPr/>
            </p:nvSpPr>
            <p:spPr>
              <a:xfrm>
                <a:off x="483952" y="3674409"/>
                <a:ext cx="3822700" cy="898644"/>
              </a:xfrm>
              <a:prstGeom prst="rect">
                <a:avLst/>
              </a:prstGeom>
              <a:blipFill>
                <a:blip r:embed="rId7"/>
                <a:stretch>
                  <a:fillRect b="-9859"/>
                </a:stretch>
              </a:blipFill>
              <a:ln>
                <a:noFill/>
              </a:ln>
            </p:spPr>
            <p:txBody>
              <a:bodyPr/>
              <a:lstStyle/>
              <a:p>
                <a:r>
                  <a:rPr lang="en-GB">
                    <a:noFill/>
                  </a:rPr>
                  <a:t> </a:t>
                </a:r>
              </a:p>
            </p:txBody>
          </p:sp>
        </mc:Fallback>
      </mc:AlternateContent>
      <p:pic>
        <p:nvPicPr>
          <p:cNvPr id="3" name="Picture 2">
            <a:extLst>
              <a:ext uri="{FF2B5EF4-FFF2-40B4-BE49-F238E27FC236}">
                <a16:creationId xmlns:a16="http://schemas.microsoft.com/office/drawing/2014/main" id="{CD1D0E27-9106-3F42-964B-5EF588B4136C}"/>
              </a:ext>
            </a:extLst>
          </p:cNvPr>
          <p:cNvPicPr>
            <a:picLocks noChangeAspect="1"/>
          </p:cNvPicPr>
          <p:nvPr/>
        </p:nvPicPr>
        <p:blipFill>
          <a:blip r:embed="rId8"/>
          <a:stretch>
            <a:fillRect/>
          </a:stretch>
        </p:blipFill>
        <p:spPr>
          <a:xfrm>
            <a:off x="715658" y="4771583"/>
            <a:ext cx="4269899" cy="1144828"/>
          </a:xfrm>
          <a:prstGeom prst="rect">
            <a:avLst/>
          </a:prstGeom>
        </p:spPr>
      </p:pic>
    </p:spTree>
    <p:extLst>
      <p:ext uri="{BB962C8B-B14F-4D97-AF65-F5344CB8AC3E}">
        <p14:creationId xmlns:p14="http://schemas.microsoft.com/office/powerpoint/2010/main" val="2083187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6616-A59A-3745-B8CF-5237315B8103}"/>
              </a:ext>
            </a:extLst>
          </p:cNvPr>
          <p:cNvSpPr>
            <a:spLocks noGrp="1"/>
          </p:cNvSpPr>
          <p:nvPr>
            <p:ph type="title"/>
          </p:nvPr>
        </p:nvSpPr>
        <p:spPr>
          <a:xfrm>
            <a:off x="2801938" y="362505"/>
            <a:ext cx="7700962" cy="369332"/>
          </a:xfrm>
        </p:spPr>
        <p:txBody>
          <a:bodyPr/>
          <a:lstStyle/>
          <a:p>
            <a:r>
              <a:rPr lang="en-GB" dirty="0"/>
              <a:t>THESEUS and Axions</a:t>
            </a:r>
          </a:p>
        </p:txBody>
      </p:sp>
      <p:pic>
        <p:nvPicPr>
          <p:cNvPr id="5" name="Picture 4">
            <a:extLst>
              <a:ext uri="{FF2B5EF4-FFF2-40B4-BE49-F238E27FC236}">
                <a16:creationId xmlns:a16="http://schemas.microsoft.com/office/drawing/2014/main" id="{C61F5F02-F169-A147-8426-303BD3FB0696}"/>
              </a:ext>
            </a:extLst>
          </p:cNvPr>
          <p:cNvPicPr>
            <a:picLocks noChangeAspect="1"/>
          </p:cNvPicPr>
          <p:nvPr/>
        </p:nvPicPr>
        <p:blipFill>
          <a:blip r:embed="rId2"/>
          <a:stretch>
            <a:fillRect/>
          </a:stretch>
        </p:blipFill>
        <p:spPr>
          <a:xfrm>
            <a:off x="1171891" y="1153299"/>
            <a:ext cx="6800218" cy="5124450"/>
          </a:xfrm>
          <a:prstGeom prst="rect">
            <a:avLst/>
          </a:prstGeom>
        </p:spPr>
      </p:pic>
      <p:sp>
        <p:nvSpPr>
          <p:cNvPr id="4" name="TextBox 3">
            <a:extLst>
              <a:ext uri="{FF2B5EF4-FFF2-40B4-BE49-F238E27FC236}">
                <a16:creationId xmlns:a16="http://schemas.microsoft.com/office/drawing/2014/main" id="{F0D1CDFB-C09C-B843-8A13-DEBEC59B3CD9}"/>
              </a:ext>
            </a:extLst>
          </p:cNvPr>
          <p:cNvSpPr txBox="1"/>
          <p:nvPr/>
        </p:nvSpPr>
        <p:spPr>
          <a:xfrm>
            <a:off x="627783" y="891444"/>
            <a:ext cx="3988592" cy="369332"/>
          </a:xfrm>
          <a:prstGeom prst="rect">
            <a:avLst/>
          </a:prstGeom>
          <a:noFill/>
        </p:spPr>
        <p:txBody>
          <a:bodyPr wrap="none" rtlCol="0">
            <a:spAutoFit/>
          </a:bodyPr>
          <a:lstStyle/>
          <a:p>
            <a:r>
              <a:rPr lang="en-GB" dirty="0">
                <a:solidFill>
                  <a:srgbClr val="005286"/>
                </a:solidFill>
              </a:rPr>
              <a:t>Dashed lines</a:t>
            </a:r>
            <a:r>
              <a:rPr lang="en-GB" dirty="0">
                <a:solidFill>
                  <a:srgbClr val="005286"/>
                </a:solidFill>
                <a:sym typeface="Wingdings" pitchFamily="2" charset="2"/>
              </a:rPr>
              <a:t> including systematics</a:t>
            </a:r>
            <a:endParaRPr lang="en-GB" dirty="0">
              <a:solidFill>
                <a:srgbClr val="005286"/>
              </a:solidFill>
            </a:endParaRPr>
          </a:p>
        </p:txBody>
      </p:sp>
    </p:spTree>
    <p:extLst>
      <p:ext uri="{BB962C8B-B14F-4D97-AF65-F5344CB8AC3E}">
        <p14:creationId xmlns:p14="http://schemas.microsoft.com/office/powerpoint/2010/main" val="4241308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53648-8021-194D-9957-5AE1875C15A2}"/>
              </a:ext>
            </a:extLst>
          </p:cNvPr>
          <p:cNvSpPr>
            <a:spLocks noGrp="1"/>
          </p:cNvSpPr>
          <p:nvPr>
            <p:ph type="title"/>
          </p:nvPr>
        </p:nvSpPr>
        <p:spPr>
          <a:xfrm>
            <a:off x="2770360" y="225337"/>
            <a:ext cx="7700962" cy="369332"/>
          </a:xfrm>
        </p:spPr>
        <p:txBody>
          <a:bodyPr/>
          <a:lstStyle/>
          <a:p>
            <a:r>
              <a:rPr lang="en-GB" dirty="0"/>
              <a:t>Dark Photons</a:t>
            </a:r>
          </a:p>
        </p:txBody>
      </p:sp>
      <p:pic>
        <p:nvPicPr>
          <p:cNvPr id="5" name="Picture 4">
            <a:extLst>
              <a:ext uri="{FF2B5EF4-FFF2-40B4-BE49-F238E27FC236}">
                <a16:creationId xmlns:a16="http://schemas.microsoft.com/office/drawing/2014/main" id="{DB87974B-6CF4-0C45-8750-36694BE24C3D}"/>
              </a:ext>
            </a:extLst>
          </p:cNvPr>
          <p:cNvPicPr>
            <a:picLocks noChangeAspect="1"/>
          </p:cNvPicPr>
          <p:nvPr/>
        </p:nvPicPr>
        <p:blipFill rotWithShape="1">
          <a:blip r:embed="rId2"/>
          <a:srcRect t="4740"/>
          <a:stretch/>
        </p:blipFill>
        <p:spPr>
          <a:xfrm>
            <a:off x="758039" y="997315"/>
            <a:ext cx="2858173" cy="3697979"/>
          </a:xfrm>
          <a:prstGeom prst="rect">
            <a:avLst/>
          </a:prstGeom>
        </p:spPr>
      </p:pic>
      <p:sp>
        <p:nvSpPr>
          <p:cNvPr id="6" name="TextBox 5">
            <a:extLst>
              <a:ext uri="{FF2B5EF4-FFF2-40B4-BE49-F238E27FC236}">
                <a16:creationId xmlns:a16="http://schemas.microsoft.com/office/drawing/2014/main" id="{77441CAC-4D7E-3446-A7D0-C7F24F597268}"/>
              </a:ext>
            </a:extLst>
          </p:cNvPr>
          <p:cNvSpPr txBox="1"/>
          <p:nvPr/>
        </p:nvSpPr>
        <p:spPr>
          <a:xfrm>
            <a:off x="220569" y="2298357"/>
            <a:ext cx="1890584" cy="369332"/>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8280F951-A055-DF4A-8C06-A51F8DDA9E45}"/>
              </a:ext>
            </a:extLst>
          </p:cNvPr>
          <p:cNvSpPr txBox="1"/>
          <p:nvPr/>
        </p:nvSpPr>
        <p:spPr>
          <a:xfrm>
            <a:off x="667265" y="6388443"/>
            <a:ext cx="7545655" cy="369332"/>
          </a:xfrm>
          <a:prstGeom prst="rect">
            <a:avLst/>
          </a:prstGeom>
          <a:noFill/>
        </p:spPr>
        <p:txBody>
          <a:bodyPr wrap="none" rtlCol="0">
            <a:spAutoFit/>
          </a:bodyPr>
          <a:lstStyle/>
          <a:p>
            <a:r>
              <a:rPr lang="en-GB" i="1" dirty="0" err="1">
                <a:solidFill>
                  <a:srgbClr val="C00000"/>
                </a:solidFill>
              </a:rPr>
              <a:t>Pospelov</a:t>
            </a:r>
            <a:r>
              <a:rPr lang="en-GB" i="1" dirty="0">
                <a:solidFill>
                  <a:srgbClr val="C00000"/>
                </a:solidFill>
              </a:rPr>
              <a:t> et al., 2008; Review by </a:t>
            </a:r>
            <a:r>
              <a:rPr lang="en-GB" i="1" dirty="0" err="1">
                <a:solidFill>
                  <a:srgbClr val="C00000"/>
                </a:solidFill>
              </a:rPr>
              <a:t>Fabbrichesi</a:t>
            </a:r>
            <a:r>
              <a:rPr lang="en-GB" i="1" dirty="0">
                <a:solidFill>
                  <a:srgbClr val="C00000"/>
                </a:solidFill>
              </a:rPr>
              <a:t>, </a:t>
            </a:r>
            <a:r>
              <a:rPr lang="en-GB" i="1" dirty="0" err="1">
                <a:solidFill>
                  <a:srgbClr val="C00000"/>
                </a:solidFill>
              </a:rPr>
              <a:t>Gabrielli</a:t>
            </a:r>
            <a:r>
              <a:rPr lang="en-GB" i="1" dirty="0">
                <a:solidFill>
                  <a:srgbClr val="C00000"/>
                </a:solidFill>
              </a:rPr>
              <a:t>, Lanfranchi, 2020</a:t>
            </a:r>
          </a:p>
        </p:txBody>
      </p:sp>
      <p:sp>
        <p:nvSpPr>
          <p:cNvPr id="8" name="TextBox 7">
            <a:extLst>
              <a:ext uri="{FF2B5EF4-FFF2-40B4-BE49-F238E27FC236}">
                <a16:creationId xmlns:a16="http://schemas.microsoft.com/office/drawing/2014/main" id="{13DEC925-D574-7542-BFD1-AEE92A851C2B}"/>
              </a:ext>
            </a:extLst>
          </p:cNvPr>
          <p:cNvSpPr txBox="1"/>
          <p:nvPr/>
        </p:nvSpPr>
        <p:spPr>
          <a:xfrm>
            <a:off x="3888055" y="1022005"/>
            <a:ext cx="4662405" cy="923330"/>
          </a:xfrm>
          <a:prstGeom prst="rect">
            <a:avLst/>
          </a:prstGeom>
          <a:noFill/>
        </p:spPr>
        <p:txBody>
          <a:bodyPr wrap="square" rtlCol="0">
            <a:spAutoFit/>
          </a:bodyPr>
          <a:lstStyle/>
          <a:p>
            <a:r>
              <a:rPr lang="en-GB" dirty="0"/>
              <a:t>It is a (conjectured) new gauge bosons, and arises from a symmetry of a hypothetical dark sector</a:t>
            </a:r>
          </a:p>
        </p:txBody>
      </p:sp>
      <p:pic>
        <p:nvPicPr>
          <p:cNvPr id="9" name="Picture 8">
            <a:extLst>
              <a:ext uri="{FF2B5EF4-FFF2-40B4-BE49-F238E27FC236}">
                <a16:creationId xmlns:a16="http://schemas.microsoft.com/office/drawing/2014/main" id="{00876B02-B762-444A-94CE-A9FD01DB6B98}"/>
              </a:ext>
            </a:extLst>
          </p:cNvPr>
          <p:cNvPicPr>
            <a:picLocks noChangeAspect="1"/>
          </p:cNvPicPr>
          <p:nvPr/>
        </p:nvPicPr>
        <p:blipFill>
          <a:blip r:embed="rId3"/>
          <a:stretch>
            <a:fillRect/>
          </a:stretch>
        </p:blipFill>
        <p:spPr>
          <a:xfrm>
            <a:off x="4087924" y="2011114"/>
            <a:ext cx="4262666" cy="740676"/>
          </a:xfrm>
          <a:prstGeom prst="rect">
            <a:avLst/>
          </a:prstGeom>
        </p:spPr>
      </p:pic>
      <p:pic>
        <p:nvPicPr>
          <p:cNvPr id="10" name="Picture 9">
            <a:extLst>
              <a:ext uri="{FF2B5EF4-FFF2-40B4-BE49-F238E27FC236}">
                <a16:creationId xmlns:a16="http://schemas.microsoft.com/office/drawing/2014/main" id="{8DC5B1E7-617C-BC4B-B191-FA2AA02A3A07}"/>
              </a:ext>
            </a:extLst>
          </p:cNvPr>
          <p:cNvPicPr>
            <a:picLocks noChangeAspect="1"/>
          </p:cNvPicPr>
          <p:nvPr/>
        </p:nvPicPr>
        <p:blipFill>
          <a:blip r:embed="rId4"/>
          <a:stretch>
            <a:fillRect/>
          </a:stretch>
        </p:blipFill>
        <p:spPr>
          <a:xfrm>
            <a:off x="3776850" y="3303928"/>
            <a:ext cx="3975100" cy="609600"/>
          </a:xfrm>
          <a:prstGeom prst="rect">
            <a:avLst/>
          </a:prstGeom>
        </p:spPr>
      </p:pic>
      <p:pic>
        <p:nvPicPr>
          <p:cNvPr id="11" name="Picture 10">
            <a:extLst>
              <a:ext uri="{FF2B5EF4-FFF2-40B4-BE49-F238E27FC236}">
                <a16:creationId xmlns:a16="http://schemas.microsoft.com/office/drawing/2014/main" id="{C414D7A0-18AB-BD42-B5BC-94FEA3960D90}"/>
              </a:ext>
            </a:extLst>
          </p:cNvPr>
          <p:cNvPicPr>
            <a:picLocks noChangeAspect="1"/>
          </p:cNvPicPr>
          <p:nvPr/>
        </p:nvPicPr>
        <p:blipFill>
          <a:blip r:embed="rId5"/>
          <a:stretch>
            <a:fillRect/>
          </a:stretch>
        </p:blipFill>
        <p:spPr>
          <a:xfrm>
            <a:off x="1165861" y="4760102"/>
            <a:ext cx="6750368" cy="1367607"/>
          </a:xfrm>
          <a:prstGeom prst="rect">
            <a:avLst/>
          </a:prstGeom>
        </p:spPr>
      </p:pic>
    </p:spTree>
    <p:extLst>
      <p:ext uri="{BB962C8B-B14F-4D97-AF65-F5344CB8AC3E}">
        <p14:creationId xmlns:p14="http://schemas.microsoft.com/office/powerpoint/2010/main" val="1564838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5C5A-1BE5-D74C-BB89-777F93143D92}"/>
              </a:ext>
            </a:extLst>
          </p:cNvPr>
          <p:cNvSpPr>
            <a:spLocks noGrp="1"/>
          </p:cNvSpPr>
          <p:nvPr>
            <p:ph type="title"/>
          </p:nvPr>
        </p:nvSpPr>
        <p:spPr>
          <a:xfrm>
            <a:off x="2622079" y="181530"/>
            <a:ext cx="7700962" cy="369332"/>
          </a:xfrm>
        </p:spPr>
        <p:txBody>
          <a:bodyPr/>
          <a:lstStyle/>
          <a:p>
            <a:r>
              <a:rPr lang="en-GB" dirty="0"/>
              <a:t>THESEUS and dark photons </a:t>
            </a:r>
          </a:p>
        </p:txBody>
      </p:sp>
      <p:pic>
        <p:nvPicPr>
          <p:cNvPr id="5" name="Picture 4">
            <a:extLst>
              <a:ext uri="{FF2B5EF4-FFF2-40B4-BE49-F238E27FC236}">
                <a16:creationId xmlns:a16="http://schemas.microsoft.com/office/drawing/2014/main" id="{18D77117-2BDC-EE47-B5E2-E1EF13C3BACE}"/>
              </a:ext>
            </a:extLst>
          </p:cNvPr>
          <p:cNvPicPr>
            <a:picLocks noChangeAspect="1"/>
          </p:cNvPicPr>
          <p:nvPr/>
        </p:nvPicPr>
        <p:blipFill>
          <a:blip r:embed="rId2"/>
          <a:stretch>
            <a:fillRect/>
          </a:stretch>
        </p:blipFill>
        <p:spPr>
          <a:xfrm>
            <a:off x="970862" y="1271076"/>
            <a:ext cx="6617931" cy="4960551"/>
          </a:xfrm>
          <a:prstGeom prst="rect">
            <a:avLst/>
          </a:prstGeom>
        </p:spPr>
      </p:pic>
      <p:sp>
        <p:nvSpPr>
          <p:cNvPr id="6" name="TextBox 5">
            <a:extLst>
              <a:ext uri="{FF2B5EF4-FFF2-40B4-BE49-F238E27FC236}">
                <a16:creationId xmlns:a16="http://schemas.microsoft.com/office/drawing/2014/main" id="{9281E2F5-059B-2643-8715-B77347846245}"/>
              </a:ext>
            </a:extLst>
          </p:cNvPr>
          <p:cNvSpPr txBox="1"/>
          <p:nvPr/>
        </p:nvSpPr>
        <p:spPr>
          <a:xfrm>
            <a:off x="1119071" y="5862295"/>
            <a:ext cx="3006016" cy="369332"/>
          </a:xfrm>
          <a:prstGeom prst="rect">
            <a:avLst/>
          </a:prstGeom>
          <a:noFill/>
        </p:spPr>
        <p:txBody>
          <a:bodyPr wrap="none" rtlCol="0">
            <a:spAutoFit/>
          </a:bodyPr>
          <a:lstStyle/>
          <a:p>
            <a:r>
              <a:rPr lang="en-GB" dirty="0"/>
              <a:t>Very large discovery space!</a:t>
            </a:r>
          </a:p>
        </p:txBody>
      </p:sp>
      <p:sp>
        <p:nvSpPr>
          <p:cNvPr id="7" name="TextBox 6">
            <a:extLst>
              <a:ext uri="{FF2B5EF4-FFF2-40B4-BE49-F238E27FC236}">
                <a16:creationId xmlns:a16="http://schemas.microsoft.com/office/drawing/2014/main" id="{EABA47C4-0052-4B42-A305-0DFE219B13F3}"/>
              </a:ext>
            </a:extLst>
          </p:cNvPr>
          <p:cNvSpPr txBox="1"/>
          <p:nvPr/>
        </p:nvSpPr>
        <p:spPr>
          <a:xfrm>
            <a:off x="627783" y="891444"/>
            <a:ext cx="3988592" cy="369332"/>
          </a:xfrm>
          <a:prstGeom prst="rect">
            <a:avLst/>
          </a:prstGeom>
          <a:noFill/>
        </p:spPr>
        <p:txBody>
          <a:bodyPr wrap="none" rtlCol="0">
            <a:spAutoFit/>
          </a:bodyPr>
          <a:lstStyle/>
          <a:p>
            <a:r>
              <a:rPr lang="en-GB" dirty="0">
                <a:solidFill>
                  <a:srgbClr val="005286"/>
                </a:solidFill>
              </a:rPr>
              <a:t>Dashed lines</a:t>
            </a:r>
            <a:r>
              <a:rPr lang="en-GB" dirty="0">
                <a:solidFill>
                  <a:srgbClr val="005286"/>
                </a:solidFill>
                <a:sym typeface="Wingdings" pitchFamily="2" charset="2"/>
              </a:rPr>
              <a:t> including systematics</a:t>
            </a:r>
            <a:endParaRPr lang="en-GB" dirty="0">
              <a:solidFill>
                <a:srgbClr val="005286"/>
              </a:solidFill>
            </a:endParaRPr>
          </a:p>
        </p:txBody>
      </p:sp>
    </p:spTree>
    <p:extLst>
      <p:ext uri="{BB962C8B-B14F-4D97-AF65-F5344CB8AC3E}">
        <p14:creationId xmlns:p14="http://schemas.microsoft.com/office/powerpoint/2010/main" val="2620434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4203" y="204685"/>
            <a:ext cx="7700962" cy="369332"/>
          </a:xfrm>
        </p:spPr>
        <p:txBody>
          <a:bodyPr/>
          <a:lstStyle/>
          <a:p>
            <a:r>
              <a:rPr lang="en-US" dirty="0"/>
              <a:t>Conclusions  </a:t>
            </a:r>
          </a:p>
        </p:txBody>
      </p:sp>
      <p:sp>
        <p:nvSpPr>
          <p:cNvPr id="3" name="Content Placeholder 2"/>
          <p:cNvSpPr>
            <a:spLocks noGrp="1"/>
          </p:cNvSpPr>
          <p:nvPr>
            <p:ph idx="1"/>
          </p:nvPr>
        </p:nvSpPr>
        <p:spPr>
          <a:xfrm>
            <a:off x="792290" y="1119879"/>
            <a:ext cx="7705725" cy="5118505"/>
          </a:xfrm>
        </p:spPr>
        <p:txBody>
          <a:bodyPr/>
          <a:lstStyle/>
          <a:p>
            <a:r>
              <a:rPr lang="en-US" dirty="0"/>
              <a:t>The next generation of </a:t>
            </a:r>
            <a:r>
              <a:rPr lang="en-US" b="1" dirty="0">
                <a:solidFill>
                  <a:srgbClr val="C00000"/>
                </a:solidFill>
              </a:rPr>
              <a:t>high energy observatories </a:t>
            </a:r>
            <a:r>
              <a:rPr lang="en-US" dirty="0"/>
              <a:t>will produce new astrophysics and will have a </a:t>
            </a:r>
            <a:r>
              <a:rPr lang="en-US" b="1" dirty="0">
                <a:solidFill>
                  <a:srgbClr val="C00000"/>
                </a:solidFill>
              </a:rPr>
              <a:t>robust program of fundamental physics. Not discussed here Athena, </a:t>
            </a:r>
            <a:r>
              <a:rPr lang="en-US" b="1" dirty="0" err="1">
                <a:solidFill>
                  <a:srgbClr val="C00000"/>
                </a:solidFill>
              </a:rPr>
              <a:t>eXTP</a:t>
            </a:r>
            <a:r>
              <a:rPr lang="en-US" b="1" dirty="0">
                <a:solidFill>
                  <a:srgbClr val="C00000"/>
                </a:solidFill>
              </a:rPr>
              <a:t>. </a:t>
            </a:r>
          </a:p>
          <a:p>
            <a:endParaRPr lang="en-US" dirty="0"/>
          </a:p>
          <a:p>
            <a:r>
              <a:rPr lang="en-US" dirty="0"/>
              <a:t>THESEUS, in addition to its numerous scientific objectives, </a:t>
            </a:r>
            <a:r>
              <a:rPr lang="en-US" b="1" dirty="0">
                <a:solidFill>
                  <a:srgbClr val="C00000"/>
                </a:solidFill>
              </a:rPr>
              <a:t>provides prime potential for the complementary study of the decaying DM’s parameter space. </a:t>
            </a:r>
          </a:p>
          <a:p>
            <a:endParaRPr lang="en-US" dirty="0"/>
          </a:p>
          <a:p>
            <a:r>
              <a:rPr lang="en-US" dirty="0"/>
              <a:t>THESEUS, alongside well controlled systematics, </a:t>
            </a:r>
            <a:r>
              <a:rPr lang="en-US" b="1" dirty="0">
                <a:solidFill>
                  <a:srgbClr val="C00000"/>
                </a:solidFill>
              </a:rPr>
              <a:t>has the potential to either detect decaying dark matter, or to impose some of the strongest constrains on its properties (mass, coupling)</a:t>
            </a:r>
          </a:p>
          <a:p>
            <a:endParaRPr lang="en-US" dirty="0"/>
          </a:p>
          <a:p>
            <a:endParaRPr lang="en-US" dirty="0"/>
          </a:p>
          <a:p>
            <a:endParaRPr lang="en-US" dirty="0"/>
          </a:p>
        </p:txBody>
      </p:sp>
    </p:spTree>
    <p:extLst>
      <p:ext uri="{BB962C8B-B14F-4D97-AF65-F5344CB8AC3E}">
        <p14:creationId xmlns:p14="http://schemas.microsoft.com/office/powerpoint/2010/main" val="3786629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ChangeArrowheads="1"/>
          </p:cNvSpPr>
          <p:nvPr/>
        </p:nvSpPr>
        <p:spPr bwMode="auto">
          <a:xfrm>
            <a:off x="719138" y="1076325"/>
            <a:ext cx="7700962" cy="508158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699" name="Rectangle 3"/>
          <p:cNvSpPr>
            <a:spLocks noGrp="1" noChangeArrowheads="1"/>
          </p:cNvSpPr>
          <p:nvPr>
            <p:ph type="body" idx="1"/>
          </p:nvPr>
        </p:nvSpPr>
        <p:spPr>
          <a:xfrm>
            <a:off x="2595563" y="2074863"/>
            <a:ext cx="5824537" cy="3049587"/>
          </a:xfrm>
        </p:spPr>
        <p:txBody>
          <a:bodyPr/>
          <a:lstStyle/>
          <a:p>
            <a:pPr marL="0" indent="0" eaLnBrk="1" hangingPunct="1">
              <a:buFontTx/>
              <a:buNone/>
              <a:defRPr/>
            </a:pPr>
            <a:r>
              <a:rPr lang="de-DE" sz="4800" dirty="0" err="1">
                <a:solidFill>
                  <a:schemeClr val="bg1"/>
                </a:solidFill>
                <a:cs typeface="+mn-cs"/>
              </a:rPr>
              <a:t>Thank</a:t>
            </a:r>
            <a:r>
              <a:rPr lang="de-DE" sz="4800" dirty="0">
                <a:solidFill>
                  <a:schemeClr val="bg1"/>
                </a:solidFill>
                <a:cs typeface="+mn-cs"/>
              </a:rPr>
              <a:t> </a:t>
            </a:r>
            <a:r>
              <a:rPr lang="de-DE" sz="4800" dirty="0" err="1">
                <a:solidFill>
                  <a:schemeClr val="bg1"/>
                </a:solidFill>
                <a:cs typeface="+mn-cs"/>
              </a:rPr>
              <a:t>you</a:t>
            </a:r>
            <a:r>
              <a:rPr lang="de-DE" sz="4800" dirty="0">
                <a:solidFill>
                  <a:schemeClr val="bg1"/>
                </a:solidFill>
                <a:cs typeface="+mn-cs"/>
              </a:rPr>
              <a:t>.</a:t>
            </a:r>
          </a:p>
          <a:p>
            <a:pPr marL="0" indent="0" eaLnBrk="1" hangingPunct="1">
              <a:buFontTx/>
              <a:buNone/>
              <a:defRPr/>
            </a:pPr>
            <a:endParaRPr lang="de-DE" dirty="0">
              <a:solidFill>
                <a:schemeClr val="bg1"/>
              </a:solidFill>
              <a:cs typeface="+mn-cs"/>
            </a:endParaRPr>
          </a:p>
          <a:p>
            <a:pPr marL="0" indent="0" eaLnBrk="1" hangingPunct="1">
              <a:buFontTx/>
              <a:buNone/>
              <a:defRPr/>
            </a:pPr>
            <a:r>
              <a:rPr lang="de-DE" dirty="0" err="1">
                <a:solidFill>
                  <a:schemeClr val="bg1"/>
                </a:solidFill>
                <a:cs typeface="+mn-cs"/>
              </a:rPr>
              <a:t>Contact</a:t>
            </a:r>
            <a:r>
              <a:rPr lang="de-DE" dirty="0">
                <a:solidFill>
                  <a:schemeClr val="bg1"/>
                </a:solidFill>
                <a:cs typeface="+mn-cs"/>
              </a:rPr>
              <a:t>:</a:t>
            </a:r>
          </a:p>
          <a:p>
            <a:pPr marL="0" indent="0" eaLnBrk="1" hangingPunct="1">
              <a:buFontTx/>
              <a:buNone/>
              <a:defRPr/>
            </a:pPr>
            <a:endParaRPr lang="de-DE" dirty="0">
              <a:solidFill>
                <a:schemeClr val="bg1"/>
              </a:solidFill>
              <a:cs typeface="+mn-cs"/>
            </a:endParaRPr>
          </a:p>
          <a:p>
            <a:pPr marL="0" indent="0" eaLnBrk="1" hangingPunct="1">
              <a:buFontTx/>
              <a:buNone/>
              <a:defRPr/>
            </a:pPr>
            <a:r>
              <a:rPr lang="de-DE" b="1">
                <a:solidFill>
                  <a:schemeClr val="bg1"/>
                </a:solidFill>
                <a:cs typeface="+mn-cs"/>
              </a:rPr>
              <a:t>Andrea Santangelo</a:t>
            </a:r>
            <a:endParaRPr lang="de-DE" b="1" dirty="0">
              <a:solidFill>
                <a:schemeClr val="bg1"/>
              </a:solidFill>
              <a:cs typeface="+mn-cs"/>
            </a:endParaRPr>
          </a:p>
          <a:p>
            <a:pPr marL="0" indent="0" eaLnBrk="1" hangingPunct="1">
              <a:buFontTx/>
              <a:buNone/>
              <a:defRPr/>
            </a:pPr>
            <a:r>
              <a:rPr lang="de-DE" dirty="0">
                <a:solidFill>
                  <a:schemeClr val="bg1"/>
                </a:solidFill>
                <a:cs typeface="+mn-cs"/>
              </a:rPr>
              <a:t>Abteilung Hochenergieastrophysik</a:t>
            </a:r>
          </a:p>
          <a:p>
            <a:pPr marL="0" indent="0" eaLnBrk="1" hangingPunct="1">
              <a:buFontTx/>
              <a:buNone/>
              <a:defRPr/>
            </a:pPr>
            <a:r>
              <a:rPr lang="de-DE" dirty="0">
                <a:solidFill>
                  <a:schemeClr val="bg1"/>
                </a:solidFill>
                <a:cs typeface="+mn-cs"/>
              </a:rPr>
              <a:t>Sand 1, 72076 Tübingen </a:t>
            </a:r>
            <a:r>
              <a:rPr lang="de-DE" dirty="0">
                <a:solidFill>
                  <a:schemeClr val="bg1"/>
                </a:solidFill>
                <a:cs typeface="Arial" charset="0"/>
              </a:rPr>
              <a:t>· Germany</a:t>
            </a:r>
          </a:p>
          <a:p>
            <a:pPr marL="0" indent="0" eaLnBrk="1" hangingPunct="1">
              <a:buFontTx/>
              <a:buNone/>
              <a:defRPr/>
            </a:pPr>
            <a:r>
              <a:rPr lang="de-DE" dirty="0">
                <a:solidFill>
                  <a:schemeClr val="bg1"/>
                </a:solidFill>
                <a:cs typeface="+mn-cs"/>
              </a:rPr>
              <a:t>Phone: +49 7071 29-76128</a:t>
            </a:r>
          </a:p>
          <a:p>
            <a:pPr marL="0" indent="0" eaLnBrk="1" hangingPunct="1">
              <a:buFontTx/>
              <a:buNone/>
              <a:defRPr/>
            </a:pPr>
            <a:r>
              <a:rPr lang="de-DE" u="sng" dirty="0" err="1">
                <a:solidFill>
                  <a:schemeClr val="bg1"/>
                </a:solidFill>
                <a:cs typeface="+mn-cs"/>
              </a:rPr>
              <a:t>Andrea.Santangelo@uni-tuebingen.de</a:t>
            </a:r>
            <a:endParaRPr lang="de-DE" u="sng" dirty="0">
              <a:solidFill>
                <a:schemeClr val="bg1"/>
              </a:solidFill>
              <a:cs typeface="+mn-cs"/>
            </a:endParaRPr>
          </a:p>
        </p:txBody>
      </p:sp>
      <p:sp>
        <p:nvSpPr>
          <p:cNvPr id="5" name="Title 1"/>
          <p:cNvSpPr>
            <a:spLocks noGrp="1"/>
          </p:cNvSpPr>
          <p:nvPr>
            <p:ph type="title"/>
          </p:nvPr>
        </p:nvSpPr>
        <p:spPr>
          <a:xfrm>
            <a:off x="719138" y="1445657"/>
            <a:ext cx="7700962" cy="369332"/>
          </a:xfrm>
        </p:spPr>
        <p:txBody>
          <a:bodyPr/>
          <a:lstStyle/>
          <a:p>
            <a:r>
              <a:rPr lang="en-US" b="0" dirty="0">
                <a:solidFill>
                  <a:schemeClr val="bg1"/>
                </a:solidFill>
              </a:rPr>
              <a:t>Stay Tuned for surprises!</a:t>
            </a:r>
          </a:p>
        </p:txBody>
      </p:sp>
    </p:spTree>
    <p:extLst>
      <p:ext uri="{BB962C8B-B14F-4D97-AF65-F5344CB8AC3E}">
        <p14:creationId xmlns:p14="http://schemas.microsoft.com/office/powerpoint/2010/main" val="2872173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610" y="232353"/>
            <a:ext cx="7700962" cy="369332"/>
          </a:xfrm>
        </p:spPr>
        <p:txBody>
          <a:bodyPr/>
          <a:lstStyle/>
          <a:p>
            <a:r>
              <a:rPr lang="en-US" dirty="0"/>
              <a:t>X-ray observatories: a bright future </a:t>
            </a:r>
          </a:p>
        </p:txBody>
      </p:sp>
      <p:pic>
        <p:nvPicPr>
          <p:cNvPr id="7" name="Picture 6"/>
          <p:cNvPicPr>
            <a:picLocks noChangeAspect="1"/>
          </p:cNvPicPr>
          <p:nvPr/>
        </p:nvPicPr>
        <p:blipFill rotWithShape="1">
          <a:blip r:embed="rId3"/>
          <a:srcRect l="12454" t="20810" r="8390" b="23863"/>
          <a:stretch/>
        </p:blipFill>
        <p:spPr>
          <a:xfrm>
            <a:off x="5268835" y="1635665"/>
            <a:ext cx="3753058" cy="1180448"/>
          </a:xfrm>
          <a:prstGeom prst="rect">
            <a:avLst/>
          </a:prstGeom>
        </p:spPr>
      </p:pic>
      <p:sp>
        <p:nvSpPr>
          <p:cNvPr id="8" name="TextBox 7"/>
          <p:cNvSpPr txBox="1"/>
          <p:nvPr/>
        </p:nvSpPr>
        <p:spPr>
          <a:xfrm>
            <a:off x="7460559" y="2505152"/>
            <a:ext cx="697627" cy="369332"/>
          </a:xfrm>
          <a:prstGeom prst="rect">
            <a:avLst/>
          </a:prstGeom>
          <a:noFill/>
        </p:spPr>
        <p:txBody>
          <a:bodyPr wrap="none" rtlCol="0">
            <a:spAutoFit/>
          </a:bodyPr>
          <a:lstStyle/>
          <a:p>
            <a:r>
              <a:rPr lang="en-US" b="1" dirty="0">
                <a:solidFill>
                  <a:srgbClr val="800000"/>
                </a:solidFill>
              </a:rPr>
              <a:t>2031</a:t>
            </a:r>
          </a:p>
        </p:txBody>
      </p:sp>
      <p:pic>
        <p:nvPicPr>
          <p:cNvPr id="9" name="Picture 8"/>
          <p:cNvPicPr>
            <a:picLocks noChangeAspect="1"/>
          </p:cNvPicPr>
          <p:nvPr/>
        </p:nvPicPr>
        <p:blipFill rotWithShape="1">
          <a:blip r:embed="rId4"/>
          <a:srcRect t="14725" b="17210"/>
          <a:stretch/>
        </p:blipFill>
        <p:spPr>
          <a:xfrm>
            <a:off x="662688" y="3729635"/>
            <a:ext cx="2726476" cy="1855768"/>
          </a:xfrm>
          <a:prstGeom prst="rect">
            <a:avLst/>
          </a:prstGeom>
        </p:spPr>
      </p:pic>
      <p:sp>
        <p:nvSpPr>
          <p:cNvPr id="10" name="TextBox 9"/>
          <p:cNvSpPr txBox="1"/>
          <p:nvPr/>
        </p:nvSpPr>
        <p:spPr>
          <a:xfrm>
            <a:off x="844355" y="5629143"/>
            <a:ext cx="698178" cy="369332"/>
          </a:xfrm>
          <a:prstGeom prst="rect">
            <a:avLst/>
          </a:prstGeom>
          <a:noFill/>
        </p:spPr>
        <p:txBody>
          <a:bodyPr wrap="none" rtlCol="0">
            <a:spAutoFit/>
          </a:bodyPr>
          <a:lstStyle/>
          <a:p>
            <a:r>
              <a:rPr lang="en-US" b="1" dirty="0">
                <a:solidFill>
                  <a:srgbClr val="800000"/>
                </a:solidFill>
              </a:rPr>
              <a:t>2021</a:t>
            </a:r>
          </a:p>
        </p:txBody>
      </p:sp>
      <p:sp>
        <p:nvSpPr>
          <p:cNvPr id="14" name="TextBox 13"/>
          <p:cNvSpPr txBox="1"/>
          <p:nvPr/>
        </p:nvSpPr>
        <p:spPr>
          <a:xfrm>
            <a:off x="5118292" y="2874484"/>
            <a:ext cx="698178" cy="369332"/>
          </a:xfrm>
          <a:prstGeom prst="rect">
            <a:avLst/>
          </a:prstGeom>
          <a:noFill/>
        </p:spPr>
        <p:txBody>
          <a:bodyPr wrap="none" rtlCol="0">
            <a:spAutoFit/>
          </a:bodyPr>
          <a:lstStyle/>
          <a:p>
            <a:r>
              <a:rPr lang="en-US" b="1" dirty="0">
                <a:solidFill>
                  <a:srgbClr val="800000"/>
                </a:solidFill>
              </a:rPr>
              <a:t>2021</a:t>
            </a:r>
          </a:p>
        </p:txBody>
      </p:sp>
      <p:pic>
        <p:nvPicPr>
          <p:cNvPr id="15"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563" y="2137792"/>
            <a:ext cx="4327611" cy="674611"/>
          </a:xfrm>
          <a:prstGeom prst="rect">
            <a:avLst/>
          </a:prstGeom>
          <a:effectLst>
            <a:outerShdw blurRad="63500" sx="102000" sy="102000" algn="ctr" rotWithShape="0">
              <a:prstClr val="black">
                <a:alpha val="40000"/>
              </a:prstClr>
            </a:outerShdw>
          </a:effectLst>
        </p:spPr>
      </p:pic>
      <p:sp>
        <p:nvSpPr>
          <p:cNvPr id="16" name="TextBox 15"/>
          <p:cNvSpPr txBox="1"/>
          <p:nvPr/>
        </p:nvSpPr>
        <p:spPr>
          <a:xfrm>
            <a:off x="927737" y="2897691"/>
            <a:ext cx="697627" cy="369332"/>
          </a:xfrm>
          <a:prstGeom prst="rect">
            <a:avLst/>
          </a:prstGeom>
          <a:noFill/>
        </p:spPr>
        <p:txBody>
          <a:bodyPr wrap="none" rtlCol="0">
            <a:spAutoFit/>
          </a:bodyPr>
          <a:lstStyle/>
          <a:p>
            <a:r>
              <a:rPr lang="en-US" b="1" dirty="0">
                <a:solidFill>
                  <a:srgbClr val="800000"/>
                </a:solidFill>
              </a:rPr>
              <a:t>2032</a:t>
            </a:r>
          </a:p>
        </p:txBody>
      </p:sp>
      <p:pic>
        <p:nvPicPr>
          <p:cNvPr id="17" name="Picture 16"/>
          <p:cNvPicPr>
            <a:picLocks noChangeAspect="1"/>
          </p:cNvPicPr>
          <p:nvPr/>
        </p:nvPicPr>
        <p:blipFill>
          <a:blip r:embed="rId6"/>
          <a:stretch>
            <a:fillRect/>
          </a:stretch>
        </p:blipFill>
        <p:spPr>
          <a:xfrm>
            <a:off x="568546" y="971071"/>
            <a:ext cx="5247924" cy="779812"/>
          </a:xfrm>
          <a:prstGeom prst="rect">
            <a:avLst/>
          </a:prstGeom>
        </p:spPr>
      </p:pic>
      <p:sp>
        <p:nvSpPr>
          <p:cNvPr id="18" name="TextBox 17"/>
          <p:cNvSpPr txBox="1"/>
          <p:nvPr/>
        </p:nvSpPr>
        <p:spPr>
          <a:xfrm>
            <a:off x="5919698" y="1146379"/>
            <a:ext cx="697627" cy="369332"/>
          </a:xfrm>
          <a:prstGeom prst="rect">
            <a:avLst/>
          </a:prstGeom>
          <a:noFill/>
        </p:spPr>
        <p:txBody>
          <a:bodyPr wrap="none" rtlCol="0">
            <a:spAutoFit/>
          </a:bodyPr>
          <a:lstStyle/>
          <a:p>
            <a:r>
              <a:rPr lang="en-US" b="1" dirty="0">
                <a:solidFill>
                  <a:srgbClr val="800000"/>
                </a:solidFill>
              </a:rPr>
              <a:t>2021</a:t>
            </a:r>
          </a:p>
        </p:txBody>
      </p:sp>
      <p:pic>
        <p:nvPicPr>
          <p:cNvPr id="19" name="Picture 18"/>
          <p:cNvPicPr>
            <a:picLocks noChangeAspect="1"/>
          </p:cNvPicPr>
          <p:nvPr/>
        </p:nvPicPr>
        <p:blipFill rotWithShape="1">
          <a:blip r:embed="rId7"/>
          <a:srcRect l="37099" t="10113" r="1335" b="16019"/>
          <a:stretch/>
        </p:blipFill>
        <p:spPr>
          <a:xfrm>
            <a:off x="3192508" y="5334090"/>
            <a:ext cx="3385844" cy="864351"/>
          </a:xfrm>
          <a:prstGeom prst="rect">
            <a:avLst/>
          </a:prstGeom>
        </p:spPr>
      </p:pic>
      <p:sp>
        <p:nvSpPr>
          <p:cNvPr id="20" name="TextBox 19"/>
          <p:cNvSpPr txBox="1"/>
          <p:nvPr/>
        </p:nvSpPr>
        <p:spPr>
          <a:xfrm>
            <a:off x="6617876" y="5813809"/>
            <a:ext cx="697627" cy="369332"/>
          </a:xfrm>
          <a:prstGeom prst="rect">
            <a:avLst/>
          </a:prstGeom>
          <a:noFill/>
        </p:spPr>
        <p:txBody>
          <a:bodyPr wrap="none" rtlCol="0">
            <a:spAutoFit/>
          </a:bodyPr>
          <a:lstStyle/>
          <a:p>
            <a:r>
              <a:rPr lang="en-US" b="1" dirty="0">
                <a:solidFill>
                  <a:srgbClr val="800000"/>
                </a:solidFill>
              </a:rPr>
              <a:t>2022</a:t>
            </a:r>
          </a:p>
        </p:txBody>
      </p:sp>
      <p:sp>
        <p:nvSpPr>
          <p:cNvPr id="21" name="TextBox 20"/>
          <p:cNvSpPr txBox="1"/>
          <p:nvPr/>
        </p:nvSpPr>
        <p:spPr>
          <a:xfrm>
            <a:off x="294986" y="6355834"/>
            <a:ext cx="6237605" cy="369332"/>
          </a:xfrm>
          <a:prstGeom prst="rect">
            <a:avLst/>
          </a:prstGeom>
          <a:noFill/>
        </p:spPr>
        <p:txBody>
          <a:bodyPr wrap="none" rtlCol="0">
            <a:spAutoFit/>
          </a:bodyPr>
          <a:lstStyle/>
          <a:p>
            <a:r>
              <a:rPr lang="en-US" b="1" dirty="0">
                <a:solidFill>
                  <a:srgbClr val="800000"/>
                </a:solidFill>
              </a:rPr>
              <a:t>Arcus is missed, Strobe X is missed, HERD is missed.  </a:t>
            </a:r>
          </a:p>
        </p:txBody>
      </p:sp>
      <p:pic>
        <p:nvPicPr>
          <p:cNvPr id="3" name="Picture 2"/>
          <p:cNvPicPr>
            <a:picLocks noChangeAspect="1"/>
          </p:cNvPicPr>
          <p:nvPr/>
        </p:nvPicPr>
        <p:blipFill rotWithShape="1">
          <a:blip r:embed="rId8"/>
          <a:srcRect l="38704"/>
          <a:stretch/>
        </p:blipFill>
        <p:spPr>
          <a:xfrm>
            <a:off x="3190937" y="3269120"/>
            <a:ext cx="3585642" cy="983141"/>
          </a:xfrm>
          <a:prstGeom prst="rect">
            <a:avLst/>
          </a:prstGeom>
        </p:spPr>
      </p:pic>
      <p:pic>
        <p:nvPicPr>
          <p:cNvPr id="90114" name="Picture 2" descr="eXTP">
            <a:extLst>
              <a:ext uri="{FF2B5EF4-FFF2-40B4-BE49-F238E27FC236}">
                <a16:creationId xmlns:a16="http://schemas.microsoft.com/office/drawing/2014/main" id="{C5D547B7-2946-1E4E-ACEA-D7353FEBB1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3696" y="4392185"/>
            <a:ext cx="4572003" cy="7127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6898BA2-725C-894B-A519-202CBF7D928E}"/>
              </a:ext>
            </a:extLst>
          </p:cNvPr>
          <p:cNvSpPr txBox="1"/>
          <p:nvPr/>
        </p:nvSpPr>
        <p:spPr>
          <a:xfrm>
            <a:off x="7460560" y="3894612"/>
            <a:ext cx="697627" cy="369332"/>
          </a:xfrm>
          <a:prstGeom prst="rect">
            <a:avLst/>
          </a:prstGeom>
          <a:noFill/>
        </p:spPr>
        <p:txBody>
          <a:bodyPr wrap="none" rtlCol="0">
            <a:spAutoFit/>
          </a:bodyPr>
          <a:lstStyle/>
          <a:p>
            <a:r>
              <a:rPr lang="en-US" b="1" dirty="0">
                <a:solidFill>
                  <a:srgbClr val="800000"/>
                </a:solidFill>
              </a:rPr>
              <a:t>2027</a:t>
            </a:r>
          </a:p>
        </p:txBody>
      </p:sp>
    </p:spTree>
    <p:extLst>
      <p:ext uri="{BB962C8B-B14F-4D97-AF65-F5344CB8AC3E}">
        <p14:creationId xmlns:p14="http://schemas.microsoft.com/office/powerpoint/2010/main" val="1829766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6E4A0-D741-314A-924D-324615DB8C55}"/>
              </a:ext>
            </a:extLst>
          </p:cNvPr>
          <p:cNvSpPr>
            <a:spLocks noGrp="1"/>
          </p:cNvSpPr>
          <p:nvPr>
            <p:ph type="title"/>
          </p:nvPr>
        </p:nvSpPr>
        <p:spPr>
          <a:xfrm>
            <a:off x="2629825" y="185737"/>
            <a:ext cx="7700962" cy="369332"/>
          </a:xfrm>
        </p:spPr>
        <p:txBody>
          <a:bodyPr/>
          <a:lstStyle/>
          <a:p>
            <a:r>
              <a:rPr lang="de-DE" dirty="0"/>
              <a:t>Golden Age </a:t>
            </a:r>
            <a:r>
              <a:rPr lang="de-DE" dirty="0" err="1"/>
              <a:t>of</a:t>
            </a:r>
            <a:r>
              <a:rPr lang="de-DE" dirty="0"/>
              <a:t> High </a:t>
            </a:r>
            <a:r>
              <a:rPr lang="de-DE" dirty="0" err="1"/>
              <a:t>Energy</a:t>
            </a:r>
            <a:r>
              <a:rPr lang="de-DE" dirty="0"/>
              <a:t> </a:t>
            </a:r>
            <a:r>
              <a:rPr lang="de-DE" dirty="0" err="1"/>
              <a:t>Astrophysics</a:t>
            </a:r>
            <a:r>
              <a:rPr lang="de-DE" dirty="0"/>
              <a:t> </a:t>
            </a:r>
          </a:p>
        </p:txBody>
      </p:sp>
      <p:sp>
        <p:nvSpPr>
          <p:cNvPr id="3" name="Content Placeholder 2">
            <a:extLst>
              <a:ext uri="{FF2B5EF4-FFF2-40B4-BE49-F238E27FC236}">
                <a16:creationId xmlns:a16="http://schemas.microsoft.com/office/drawing/2014/main" id="{8E39E061-F50A-564D-BC46-2460E0476B48}"/>
              </a:ext>
            </a:extLst>
          </p:cNvPr>
          <p:cNvSpPr>
            <a:spLocks noGrp="1"/>
          </p:cNvSpPr>
          <p:nvPr>
            <p:ph idx="1"/>
          </p:nvPr>
        </p:nvSpPr>
        <p:spPr>
          <a:xfrm>
            <a:off x="719137" y="943781"/>
            <a:ext cx="7705725" cy="4352925"/>
          </a:xfrm>
        </p:spPr>
        <p:txBody>
          <a:bodyPr/>
          <a:lstStyle/>
          <a:p>
            <a:r>
              <a:rPr lang="de-DE" dirty="0" err="1"/>
              <a:t>Accretion</a:t>
            </a:r>
            <a:r>
              <a:rPr lang="de-DE" dirty="0"/>
              <a:t> </a:t>
            </a:r>
            <a:r>
              <a:rPr lang="de-DE" dirty="0" err="1"/>
              <a:t>physics</a:t>
            </a:r>
            <a:r>
              <a:rPr lang="de-DE" dirty="0"/>
              <a:t> </a:t>
            </a:r>
            <a:r>
              <a:rPr lang="de-DE" dirty="0" err="1"/>
              <a:t>of</a:t>
            </a:r>
            <a:r>
              <a:rPr lang="de-DE" dirty="0"/>
              <a:t> </a:t>
            </a:r>
            <a:r>
              <a:rPr lang="de-DE" b="1" dirty="0" err="1">
                <a:solidFill>
                  <a:schemeClr val="tx2"/>
                </a:solidFill>
              </a:rPr>
              <a:t>galactic</a:t>
            </a:r>
            <a:r>
              <a:rPr lang="de-DE" b="1" dirty="0">
                <a:solidFill>
                  <a:schemeClr val="tx2"/>
                </a:solidFill>
              </a:rPr>
              <a:t> </a:t>
            </a:r>
            <a:r>
              <a:rPr lang="de-DE" b="1" dirty="0" err="1">
                <a:solidFill>
                  <a:schemeClr val="tx2"/>
                </a:solidFill>
              </a:rPr>
              <a:t>compact</a:t>
            </a:r>
            <a:r>
              <a:rPr lang="de-DE" b="1" dirty="0">
                <a:solidFill>
                  <a:schemeClr val="tx2"/>
                </a:solidFill>
              </a:rPr>
              <a:t> Objects</a:t>
            </a:r>
            <a:endParaRPr lang="de-DE" b="1" dirty="0">
              <a:solidFill>
                <a:srgbClr val="005286"/>
              </a:solidFill>
            </a:endParaRPr>
          </a:p>
          <a:p>
            <a:r>
              <a:rPr lang="de-DE" dirty="0" err="1"/>
              <a:t>Investigating</a:t>
            </a:r>
            <a:r>
              <a:rPr lang="de-DE" dirty="0"/>
              <a:t> </a:t>
            </a:r>
            <a:r>
              <a:rPr lang="de-DE" dirty="0" err="1"/>
              <a:t>the</a:t>
            </a:r>
            <a:r>
              <a:rPr lang="de-DE" dirty="0"/>
              <a:t> </a:t>
            </a:r>
            <a:r>
              <a:rPr lang="de-DE" dirty="0" err="1"/>
              <a:t>astrophysics</a:t>
            </a:r>
            <a:r>
              <a:rPr lang="de-DE" dirty="0"/>
              <a:t> </a:t>
            </a:r>
            <a:r>
              <a:rPr lang="de-DE" dirty="0" err="1"/>
              <a:t>of</a:t>
            </a:r>
            <a:r>
              <a:rPr lang="de-DE" dirty="0"/>
              <a:t> </a:t>
            </a:r>
            <a:r>
              <a:rPr lang="de-DE" b="1" dirty="0">
                <a:solidFill>
                  <a:schemeClr val="tx2"/>
                </a:solidFill>
              </a:rPr>
              <a:t>high </a:t>
            </a:r>
            <a:r>
              <a:rPr lang="de-DE" b="1" dirty="0" err="1">
                <a:solidFill>
                  <a:schemeClr val="tx2"/>
                </a:solidFill>
              </a:rPr>
              <a:t>magnetic</a:t>
            </a:r>
            <a:r>
              <a:rPr lang="de-DE" b="1" dirty="0">
                <a:solidFill>
                  <a:schemeClr val="tx2"/>
                </a:solidFill>
              </a:rPr>
              <a:t> </a:t>
            </a:r>
            <a:r>
              <a:rPr lang="de-DE" b="1" dirty="0" err="1">
                <a:solidFill>
                  <a:schemeClr val="tx2"/>
                </a:solidFill>
              </a:rPr>
              <a:t>fields</a:t>
            </a:r>
            <a:r>
              <a:rPr lang="de-DE" b="1" dirty="0">
                <a:solidFill>
                  <a:schemeClr val="tx2"/>
                </a:solidFill>
              </a:rPr>
              <a:t> </a:t>
            </a:r>
          </a:p>
          <a:p>
            <a:r>
              <a:rPr lang="de-DE" dirty="0"/>
              <a:t>Mapping </a:t>
            </a:r>
            <a:r>
              <a:rPr lang="de-DE" b="1" dirty="0" err="1">
                <a:solidFill>
                  <a:srgbClr val="C00000"/>
                </a:solidFill>
              </a:rPr>
              <a:t>Galaxies</a:t>
            </a:r>
            <a:r>
              <a:rPr lang="de-DE" dirty="0"/>
              <a:t> </a:t>
            </a:r>
            <a:r>
              <a:rPr lang="de-DE" dirty="0" err="1"/>
              <a:t>and</a:t>
            </a:r>
            <a:r>
              <a:rPr lang="de-DE" dirty="0"/>
              <a:t> </a:t>
            </a:r>
            <a:r>
              <a:rPr lang="de-DE" dirty="0" err="1"/>
              <a:t>the</a:t>
            </a:r>
            <a:r>
              <a:rPr lang="de-DE" dirty="0"/>
              <a:t> </a:t>
            </a:r>
            <a:r>
              <a:rPr lang="de-DE" b="1" dirty="0" err="1">
                <a:solidFill>
                  <a:schemeClr val="tx2"/>
                </a:solidFill>
              </a:rPr>
              <a:t>entire</a:t>
            </a:r>
            <a:r>
              <a:rPr lang="de-DE" b="1" dirty="0">
                <a:solidFill>
                  <a:schemeClr val="tx2"/>
                </a:solidFill>
              </a:rPr>
              <a:t> X-</a:t>
            </a:r>
            <a:r>
              <a:rPr lang="de-DE" b="1" dirty="0" err="1">
                <a:solidFill>
                  <a:schemeClr val="tx2"/>
                </a:solidFill>
              </a:rPr>
              <a:t>ray</a:t>
            </a:r>
            <a:r>
              <a:rPr lang="de-DE" b="1" dirty="0">
                <a:solidFill>
                  <a:schemeClr val="tx2"/>
                </a:solidFill>
              </a:rPr>
              <a:t> </a:t>
            </a:r>
            <a:r>
              <a:rPr lang="de-DE" b="1" dirty="0" err="1">
                <a:solidFill>
                  <a:schemeClr val="tx2"/>
                </a:solidFill>
              </a:rPr>
              <a:t>sky</a:t>
            </a:r>
            <a:r>
              <a:rPr lang="de-DE" b="1" dirty="0">
                <a:solidFill>
                  <a:schemeClr val="tx2"/>
                </a:solidFill>
              </a:rPr>
              <a:t> </a:t>
            </a:r>
            <a:endParaRPr lang="de-DE" b="1" dirty="0">
              <a:solidFill>
                <a:srgbClr val="005286"/>
              </a:solidFill>
            </a:endParaRPr>
          </a:p>
          <a:p>
            <a:r>
              <a:rPr lang="de-DE" dirty="0"/>
              <a:t>Extreme </a:t>
            </a:r>
            <a:r>
              <a:rPr lang="de-DE" b="1" dirty="0" err="1">
                <a:solidFill>
                  <a:schemeClr val="tx2"/>
                </a:solidFill>
              </a:rPr>
              <a:t>physical</a:t>
            </a:r>
            <a:r>
              <a:rPr lang="de-DE" b="1" dirty="0">
                <a:solidFill>
                  <a:schemeClr val="tx2"/>
                </a:solidFill>
              </a:rPr>
              <a:t> </a:t>
            </a:r>
            <a:r>
              <a:rPr lang="de-DE" b="1" dirty="0" err="1">
                <a:solidFill>
                  <a:schemeClr val="tx2"/>
                </a:solidFill>
              </a:rPr>
              <a:t>conditions</a:t>
            </a:r>
            <a:r>
              <a:rPr lang="de-DE" b="1" dirty="0">
                <a:solidFill>
                  <a:schemeClr val="tx2"/>
                </a:solidFill>
              </a:rPr>
              <a:t> </a:t>
            </a:r>
            <a:r>
              <a:rPr lang="de-DE" b="1" dirty="0" err="1">
                <a:solidFill>
                  <a:schemeClr val="tx2"/>
                </a:solidFill>
              </a:rPr>
              <a:t>around</a:t>
            </a:r>
            <a:r>
              <a:rPr lang="de-DE" b="1" dirty="0">
                <a:solidFill>
                  <a:schemeClr val="tx2"/>
                </a:solidFill>
              </a:rPr>
              <a:t> supermassive </a:t>
            </a:r>
            <a:r>
              <a:rPr lang="de-DE" b="1" dirty="0" err="1">
                <a:solidFill>
                  <a:schemeClr val="tx2"/>
                </a:solidFill>
              </a:rPr>
              <a:t>black</a:t>
            </a:r>
            <a:r>
              <a:rPr lang="de-DE" b="1" dirty="0">
                <a:solidFill>
                  <a:schemeClr val="tx2"/>
                </a:solidFill>
              </a:rPr>
              <a:t> </a:t>
            </a:r>
            <a:r>
              <a:rPr lang="de-DE" b="1" dirty="0" err="1">
                <a:solidFill>
                  <a:schemeClr val="tx2"/>
                </a:solidFill>
              </a:rPr>
              <a:t>holes</a:t>
            </a:r>
            <a:r>
              <a:rPr lang="de-DE" b="1" dirty="0">
                <a:solidFill>
                  <a:schemeClr val="tx2"/>
                </a:solidFill>
              </a:rPr>
              <a:t>,</a:t>
            </a:r>
            <a:r>
              <a:rPr lang="de-DE" dirty="0"/>
              <a:t> </a:t>
            </a:r>
            <a:r>
              <a:rPr lang="de-DE" dirty="0" err="1"/>
              <a:t>determine</a:t>
            </a:r>
            <a:r>
              <a:rPr lang="de-DE" dirty="0"/>
              <a:t> </a:t>
            </a:r>
            <a:r>
              <a:rPr lang="de-DE" dirty="0" err="1"/>
              <a:t>the</a:t>
            </a:r>
            <a:r>
              <a:rPr lang="de-DE" dirty="0"/>
              <a:t> </a:t>
            </a:r>
            <a:r>
              <a:rPr lang="de-DE" dirty="0" err="1"/>
              <a:t>contribution</a:t>
            </a:r>
            <a:r>
              <a:rPr lang="de-DE" dirty="0"/>
              <a:t> </a:t>
            </a:r>
            <a:r>
              <a:rPr lang="de-DE" dirty="0" err="1"/>
              <a:t>of</a:t>
            </a:r>
            <a:r>
              <a:rPr lang="de-DE" dirty="0"/>
              <a:t> </a:t>
            </a:r>
            <a:r>
              <a:rPr lang="de-DE" dirty="0" err="1"/>
              <a:t>accretion</a:t>
            </a:r>
            <a:r>
              <a:rPr lang="de-DE" dirty="0"/>
              <a:t> power </a:t>
            </a:r>
            <a:r>
              <a:rPr lang="de-DE" dirty="0" err="1"/>
              <a:t>to</a:t>
            </a:r>
            <a:r>
              <a:rPr lang="de-DE" dirty="0"/>
              <a:t> </a:t>
            </a:r>
            <a:r>
              <a:rPr lang="de-DE" dirty="0" err="1"/>
              <a:t>the</a:t>
            </a:r>
            <a:r>
              <a:rPr lang="de-DE" dirty="0"/>
              <a:t> </a:t>
            </a:r>
            <a:r>
              <a:rPr lang="de-DE" dirty="0" err="1"/>
              <a:t>energy</a:t>
            </a:r>
            <a:r>
              <a:rPr lang="de-DE" dirty="0"/>
              <a:t> </a:t>
            </a:r>
            <a:r>
              <a:rPr lang="de-DE" dirty="0" err="1"/>
              <a:t>budget</a:t>
            </a:r>
            <a:r>
              <a:rPr lang="de-DE" dirty="0"/>
              <a:t> </a:t>
            </a:r>
            <a:r>
              <a:rPr lang="de-DE" dirty="0" err="1"/>
              <a:t>of</a:t>
            </a:r>
            <a:r>
              <a:rPr lang="de-DE" dirty="0"/>
              <a:t> </a:t>
            </a:r>
            <a:r>
              <a:rPr lang="de-DE" dirty="0" err="1"/>
              <a:t>the</a:t>
            </a:r>
            <a:r>
              <a:rPr lang="de-DE" dirty="0"/>
              <a:t> </a:t>
            </a:r>
            <a:r>
              <a:rPr lang="de-DE" dirty="0" err="1"/>
              <a:t>Universe</a:t>
            </a:r>
            <a:endParaRPr lang="de-DE" b="1" dirty="0">
              <a:solidFill>
                <a:srgbClr val="005286"/>
              </a:solidFill>
            </a:endParaRPr>
          </a:p>
          <a:p>
            <a:r>
              <a:rPr lang="de-DE" dirty="0" err="1"/>
              <a:t>Physics</a:t>
            </a:r>
            <a:r>
              <a:rPr lang="de-DE" dirty="0"/>
              <a:t> </a:t>
            </a:r>
            <a:r>
              <a:rPr lang="de-DE" dirty="0" err="1"/>
              <a:t>and</a:t>
            </a:r>
            <a:r>
              <a:rPr lang="de-DE" dirty="0"/>
              <a:t> </a:t>
            </a:r>
            <a:r>
              <a:rPr lang="de-DE" dirty="0" err="1"/>
              <a:t>cosmic</a:t>
            </a:r>
            <a:r>
              <a:rPr lang="de-DE" dirty="0"/>
              <a:t> </a:t>
            </a:r>
            <a:r>
              <a:rPr lang="de-DE" dirty="0" err="1"/>
              <a:t>evolution</a:t>
            </a:r>
            <a:r>
              <a:rPr lang="de-DE" dirty="0"/>
              <a:t> </a:t>
            </a:r>
            <a:r>
              <a:rPr lang="de-DE" dirty="0" err="1"/>
              <a:t>of</a:t>
            </a:r>
            <a:r>
              <a:rPr lang="de-DE" dirty="0"/>
              <a:t> </a:t>
            </a:r>
            <a:r>
              <a:rPr lang="de-DE" dirty="0" err="1"/>
              <a:t>the</a:t>
            </a:r>
            <a:r>
              <a:rPr lang="de-DE" dirty="0"/>
              <a:t> </a:t>
            </a:r>
            <a:r>
              <a:rPr lang="de-DE" b="1" dirty="0" err="1">
                <a:solidFill>
                  <a:schemeClr val="tx2"/>
                </a:solidFill>
              </a:rPr>
              <a:t>hot</a:t>
            </a:r>
            <a:r>
              <a:rPr lang="de-DE" b="1" dirty="0">
                <a:solidFill>
                  <a:schemeClr val="tx2"/>
                </a:solidFill>
              </a:rPr>
              <a:t> gas</a:t>
            </a:r>
            <a:r>
              <a:rPr lang="de-DE" dirty="0"/>
              <a:t> </a:t>
            </a:r>
            <a:r>
              <a:rPr lang="de-DE" dirty="0" err="1"/>
              <a:t>which</a:t>
            </a:r>
            <a:r>
              <a:rPr lang="de-DE" dirty="0"/>
              <a:t> </a:t>
            </a:r>
            <a:r>
              <a:rPr lang="de-DE" dirty="0" err="1"/>
              <a:t>forms</a:t>
            </a:r>
            <a:r>
              <a:rPr lang="de-DE" dirty="0"/>
              <a:t> </a:t>
            </a:r>
            <a:r>
              <a:rPr lang="de-DE" dirty="0" err="1"/>
              <a:t>the</a:t>
            </a:r>
            <a:r>
              <a:rPr lang="de-DE" dirty="0"/>
              <a:t> </a:t>
            </a:r>
            <a:r>
              <a:rPr lang="de-DE" b="1" dirty="0" err="1">
                <a:solidFill>
                  <a:schemeClr val="tx2"/>
                </a:solidFill>
              </a:rPr>
              <a:t>major</a:t>
            </a:r>
            <a:r>
              <a:rPr lang="de-DE" b="1" dirty="0">
                <a:solidFill>
                  <a:schemeClr val="tx2"/>
                </a:solidFill>
              </a:rPr>
              <a:t> </a:t>
            </a:r>
            <a:r>
              <a:rPr lang="de-DE" b="1" dirty="0" err="1">
                <a:solidFill>
                  <a:schemeClr val="tx2"/>
                </a:solidFill>
              </a:rPr>
              <a:t>baryonic</a:t>
            </a:r>
            <a:r>
              <a:rPr lang="de-DE" b="1" dirty="0">
                <a:solidFill>
                  <a:schemeClr val="tx2"/>
                </a:solidFill>
              </a:rPr>
              <a:t> </a:t>
            </a:r>
            <a:r>
              <a:rPr lang="de-DE" b="1" dirty="0" err="1">
                <a:solidFill>
                  <a:schemeClr val="tx2"/>
                </a:solidFill>
              </a:rPr>
              <a:t>component</a:t>
            </a:r>
            <a:r>
              <a:rPr lang="de-DE" b="1" dirty="0">
                <a:solidFill>
                  <a:schemeClr val="tx2"/>
                </a:solidFill>
              </a:rPr>
              <a:t> </a:t>
            </a:r>
            <a:r>
              <a:rPr lang="de-DE" b="1" dirty="0" err="1">
                <a:solidFill>
                  <a:schemeClr val="tx2"/>
                </a:solidFill>
              </a:rPr>
              <a:t>of</a:t>
            </a:r>
            <a:r>
              <a:rPr lang="de-DE" b="1" dirty="0">
                <a:solidFill>
                  <a:schemeClr val="tx2"/>
                </a:solidFill>
              </a:rPr>
              <a:t> </a:t>
            </a:r>
            <a:r>
              <a:rPr lang="de-DE" b="1" dirty="0" err="1">
                <a:solidFill>
                  <a:schemeClr val="tx2"/>
                </a:solidFill>
              </a:rPr>
              <a:t>the</a:t>
            </a:r>
            <a:r>
              <a:rPr lang="de-DE" b="1" dirty="0">
                <a:solidFill>
                  <a:schemeClr val="tx2"/>
                </a:solidFill>
              </a:rPr>
              <a:t> </a:t>
            </a:r>
            <a:r>
              <a:rPr lang="de-DE" b="1" dirty="0" err="1">
                <a:solidFill>
                  <a:schemeClr val="tx2"/>
                </a:solidFill>
              </a:rPr>
              <a:t>cosmos</a:t>
            </a:r>
            <a:endParaRPr lang="de-DE" b="1" dirty="0">
              <a:solidFill>
                <a:schemeClr val="tx2"/>
              </a:solidFill>
            </a:endParaRPr>
          </a:p>
          <a:p>
            <a:r>
              <a:rPr lang="de-DE" b="1" dirty="0" err="1">
                <a:solidFill>
                  <a:schemeClr val="tx2"/>
                </a:solidFill>
              </a:rPr>
              <a:t>Cosmic</a:t>
            </a:r>
            <a:r>
              <a:rPr lang="de-DE" b="1" dirty="0">
                <a:solidFill>
                  <a:schemeClr val="tx2"/>
                </a:solidFill>
              </a:rPr>
              <a:t> </a:t>
            </a:r>
            <a:r>
              <a:rPr lang="de-DE" b="1" dirty="0" err="1">
                <a:solidFill>
                  <a:schemeClr val="tx2"/>
                </a:solidFill>
              </a:rPr>
              <a:t>feedback</a:t>
            </a:r>
            <a:r>
              <a:rPr lang="de-DE" b="1" dirty="0">
                <a:solidFill>
                  <a:schemeClr val="tx2"/>
                </a:solidFill>
              </a:rPr>
              <a:t>: </a:t>
            </a:r>
            <a:r>
              <a:rPr lang="de-DE" dirty="0" err="1"/>
              <a:t>connecting</a:t>
            </a:r>
            <a:r>
              <a:rPr lang="de-DE" dirty="0"/>
              <a:t> </a:t>
            </a:r>
            <a:r>
              <a:rPr lang="de-DE" dirty="0" err="1"/>
              <a:t>black</a:t>
            </a:r>
            <a:r>
              <a:rPr lang="de-DE" dirty="0"/>
              <a:t> </a:t>
            </a:r>
            <a:r>
              <a:rPr lang="de-DE" dirty="0" err="1"/>
              <a:t>holes</a:t>
            </a:r>
            <a:r>
              <a:rPr lang="de-DE" dirty="0"/>
              <a:t> </a:t>
            </a:r>
            <a:r>
              <a:rPr lang="de-DE" dirty="0" err="1"/>
              <a:t>to</a:t>
            </a:r>
            <a:r>
              <a:rPr lang="de-DE" dirty="0"/>
              <a:t> large </a:t>
            </a:r>
            <a:r>
              <a:rPr lang="de-DE" dirty="0" err="1"/>
              <a:t>structures</a:t>
            </a:r>
            <a:endParaRPr lang="de-DE" dirty="0"/>
          </a:p>
          <a:p>
            <a:r>
              <a:rPr lang="de-DE" dirty="0" err="1"/>
              <a:t>Complete</a:t>
            </a:r>
            <a:r>
              <a:rPr lang="de-DE" dirty="0"/>
              <a:t> </a:t>
            </a:r>
            <a:r>
              <a:rPr lang="de-DE" dirty="0" err="1"/>
              <a:t>census</a:t>
            </a:r>
            <a:r>
              <a:rPr lang="de-DE" dirty="0"/>
              <a:t> </a:t>
            </a:r>
            <a:r>
              <a:rPr lang="de-DE" dirty="0" err="1"/>
              <a:t>of</a:t>
            </a:r>
            <a:r>
              <a:rPr lang="de-DE" dirty="0"/>
              <a:t> </a:t>
            </a:r>
            <a:r>
              <a:rPr lang="de-DE" b="1" dirty="0" err="1">
                <a:solidFill>
                  <a:schemeClr val="tx2"/>
                </a:solidFill>
              </a:rPr>
              <a:t>the</a:t>
            </a:r>
            <a:r>
              <a:rPr lang="de-DE" b="1" dirty="0">
                <a:solidFill>
                  <a:schemeClr val="tx2"/>
                </a:solidFill>
              </a:rPr>
              <a:t> Gamma-Ray Burst (GRB) </a:t>
            </a:r>
            <a:r>
              <a:rPr lang="de-DE" b="1" dirty="0" err="1">
                <a:solidFill>
                  <a:schemeClr val="tx2"/>
                </a:solidFill>
              </a:rPr>
              <a:t>population</a:t>
            </a:r>
            <a:r>
              <a:rPr lang="de-DE" b="1" dirty="0"/>
              <a:t> </a:t>
            </a:r>
            <a:r>
              <a:rPr lang="de-DE" dirty="0"/>
              <a:t>in </a:t>
            </a:r>
            <a:r>
              <a:rPr lang="de-DE" dirty="0" err="1"/>
              <a:t>the</a:t>
            </a:r>
            <a:r>
              <a:rPr lang="de-DE" dirty="0"/>
              <a:t> </a:t>
            </a:r>
            <a:r>
              <a:rPr lang="de-DE" dirty="0" err="1"/>
              <a:t>first</a:t>
            </a:r>
            <a:r>
              <a:rPr lang="de-DE" dirty="0"/>
              <a:t> </a:t>
            </a:r>
            <a:r>
              <a:rPr lang="de-DE" dirty="0" err="1"/>
              <a:t>billion</a:t>
            </a:r>
            <a:r>
              <a:rPr lang="de-DE" dirty="0"/>
              <a:t> </a:t>
            </a:r>
            <a:r>
              <a:rPr lang="de-DE" dirty="0" err="1"/>
              <a:t>years</a:t>
            </a:r>
            <a:endParaRPr lang="de-DE" dirty="0"/>
          </a:p>
          <a:p>
            <a:r>
              <a:rPr lang="de-DE" dirty="0"/>
              <a:t>The </a:t>
            </a:r>
            <a:r>
              <a:rPr lang="de-DE" b="1" dirty="0" err="1">
                <a:solidFill>
                  <a:schemeClr val="tx2"/>
                </a:solidFill>
              </a:rPr>
              <a:t>physics</a:t>
            </a:r>
            <a:r>
              <a:rPr lang="de-DE" b="1" dirty="0">
                <a:solidFill>
                  <a:schemeClr val="tx2"/>
                </a:solidFill>
              </a:rPr>
              <a:t> </a:t>
            </a:r>
            <a:r>
              <a:rPr lang="de-DE" b="1" dirty="0" err="1">
                <a:solidFill>
                  <a:schemeClr val="tx2"/>
                </a:solidFill>
              </a:rPr>
              <a:t>of</a:t>
            </a:r>
            <a:r>
              <a:rPr lang="de-DE" b="1" dirty="0">
                <a:solidFill>
                  <a:schemeClr val="tx2"/>
                </a:solidFill>
              </a:rPr>
              <a:t> high </a:t>
            </a:r>
            <a:r>
              <a:rPr lang="de-DE" b="1" dirty="0" err="1">
                <a:solidFill>
                  <a:schemeClr val="tx2"/>
                </a:solidFill>
              </a:rPr>
              <a:t>energy</a:t>
            </a:r>
            <a:r>
              <a:rPr lang="de-DE" b="1" dirty="0">
                <a:solidFill>
                  <a:schemeClr val="tx2"/>
                </a:solidFill>
              </a:rPr>
              <a:t> </a:t>
            </a:r>
            <a:r>
              <a:rPr lang="de-DE" b="1" dirty="0" err="1">
                <a:solidFill>
                  <a:schemeClr val="tx2"/>
                </a:solidFill>
              </a:rPr>
              <a:t>transients</a:t>
            </a:r>
            <a:endParaRPr lang="de-DE" b="1" dirty="0">
              <a:solidFill>
                <a:schemeClr val="tx2"/>
              </a:solidFill>
            </a:endParaRPr>
          </a:p>
          <a:p>
            <a:r>
              <a:rPr lang="de-DE" dirty="0"/>
              <a:t>The</a:t>
            </a:r>
            <a:r>
              <a:rPr lang="de-DE" b="1" dirty="0"/>
              <a:t> </a:t>
            </a:r>
            <a:r>
              <a:rPr lang="de-DE" b="1" dirty="0" err="1">
                <a:solidFill>
                  <a:schemeClr val="tx2"/>
                </a:solidFill>
              </a:rPr>
              <a:t>physics</a:t>
            </a:r>
            <a:r>
              <a:rPr lang="de-DE" b="1" dirty="0">
                <a:solidFill>
                  <a:schemeClr val="tx2"/>
                </a:solidFill>
              </a:rPr>
              <a:t> </a:t>
            </a:r>
            <a:r>
              <a:rPr lang="de-DE" b="1" dirty="0" err="1">
                <a:solidFill>
                  <a:schemeClr val="tx2"/>
                </a:solidFill>
              </a:rPr>
              <a:t>of</a:t>
            </a:r>
            <a:r>
              <a:rPr lang="de-DE" b="1" dirty="0">
                <a:solidFill>
                  <a:schemeClr val="tx2"/>
                </a:solidFill>
              </a:rPr>
              <a:t> </a:t>
            </a:r>
            <a:r>
              <a:rPr lang="de-DE" b="1" dirty="0" err="1">
                <a:solidFill>
                  <a:schemeClr val="tx2"/>
                </a:solidFill>
              </a:rPr>
              <a:t>cosmic</a:t>
            </a:r>
            <a:r>
              <a:rPr lang="de-DE" b="1" dirty="0">
                <a:solidFill>
                  <a:schemeClr val="tx2"/>
                </a:solidFill>
              </a:rPr>
              <a:t> </a:t>
            </a:r>
            <a:r>
              <a:rPr lang="de-DE" b="1" dirty="0" err="1">
                <a:solidFill>
                  <a:schemeClr val="tx2"/>
                </a:solidFill>
              </a:rPr>
              <a:t>acceleration</a:t>
            </a:r>
            <a:r>
              <a:rPr lang="de-DE" b="1" dirty="0"/>
              <a:t> </a:t>
            </a:r>
          </a:p>
          <a:p>
            <a:r>
              <a:rPr lang="de-DE" b="1" dirty="0"/>
              <a:t>...</a:t>
            </a:r>
            <a:endParaRPr lang="de-DE" dirty="0"/>
          </a:p>
          <a:p>
            <a:pPr marL="0" indent="0">
              <a:buNone/>
            </a:pPr>
            <a:r>
              <a:rPr lang="de-DE" b="1" dirty="0" err="1">
                <a:solidFill>
                  <a:srgbClr val="005286"/>
                </a:solidFill>
              </a:rPr>
              <a:t>Plenty</a:t>
            </a:r>
            <a:r>
              <a:rPr lang="de-DE" b="1" dirty="0">
                <a:solidFill>
                  <a:srgbClr val="005286"/>
                </a:solidFill>
              </a:rPr>
              <a:t> </a:t>
            </a:r>
            <a:r>
              <a:rPr lang="de-DE" b="1" dirty="0" err="1">
                <a:solidFill>
                  <a:srgbClr val="005286"/>
                </a:solidFill>
              </a:rPr>
              <a:t>of</a:t>
            </a:r>
            <a:r>
              <a:rPr lang="de-DE" b="1" dirty="0">
                <a:solidFill>
                  <a:srgbClr val="005286"/>
                </a:solidFill>
              </a:rPr>
              <a:t> </a:t>
            </a:r>
            <a:r>
              <a:rPr lang="de-DE" b="1" dirty="0" err="1">
                <a:solidFill>
                  <a:srgbClr val="005286"/>
                </a:solidFill>
              </a:rPr>
              <a:t>science</a:t>
            </a:r>
            <a:r>
              <a:rPr lang="de-DE" b="1" dirty="0">
                <a:solidFill>
                  <a:srgbClr val="005286"/>
                </a:solidFill>
              </a:rPr>
              <a:t> </a:t>
            </a:r>
            <a:r>
              <a:rPr lang="de-DE" b="1" dirty="0" err="1">
                <a:solidFill>
                  <a:srgbClr val="005286"/>
                </a:solidFill>
              </a:rPr>
              <a:t>expected</a:t>
            </a:r>
            <a:r>
              <a:rPr lang="de-DE" b="1" dirty="0">
                <a:solidFill>
                  <a:srgbClr val="005286"/>
                </a:solidFill>
              </a:rPr>
              <a:t>! </a:t>
            </a:r>
          </a:p>
        </p:txBody>
      </p:sp>
    </p:spTree>
    <p:extLst>
      <p:ext uri="{BB962C8B-B14F-4D97-AF65-F5344CB8AC3E}">
        <p14:creationId xmlns:p14="http://schemas.microsoft.com/office/powerpoint/2010/main" val="987672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708" y="262951"/>
            <a:ext cx="7700962" cy="369332"/>
          </a:xfrm>
        </p:spPr>
        <p:txBody>
          <a:bodyPr/>
          <a:lstStyle/>
          <a:p>
            <a:r>
              <a:rPr lang="en-US" dirty="0"/>
              <a:t>Rationale of the talk</a:t>
            </a:r>
          </a:p>
        </p:txBody>
      </p:sp>
      <p:sp>
        <p:nvSpPr>
          <p:cNvPr id="3" name="Content Placeholder 2"/>
          <p:cNvSpPr>
            <a:spLocks noGrp="1"/>
          </p:cNvSpPr>
          <p:nvPr>
            <p:ph idx="1"/>
          </p:nvPr>
        </p:nvSpPr>
        <p:spPr>
          <a:xfrm>
            <a:off x="695387" y="1102196"/>
            <a:ext cx="7997350" cy="5084848"/>
          </a:xfrm>
        </p:spPr>
        <p:txBody>
          <a:bodyPr/>
          <a:lstStyle/>
          <a:p>
            <a:pPr marL="0" indent="0">
              <a:buNone/>
            </a:pPr>
            <a:r>
              <a:rPr lang="en-US" sz="2400" b="1" dirty="0">
                <a:solidFill>
                  <a:srgbClr val="005286"/>
                </a:solidFill>
              </a:rPr>
              <a:t>Not only Astrophysics - Topics of fundamental Physics </a:t>
            </a:r>
            <a:r>
              <a:rPr lang="en-US" sz="2400" dirty="0"/>
              <a:t>that can be addressed </a:t>
            </a:r>
            <a:r>
              <a:rPr lang="en-US" sz="2400" b="1" dirty="0">
                <a:solidFill>
                  <a:srgbClr val="005286"/>
                </a:solidFill>
              </a:rPr>
              <a:t>in High energy Astrophysics: </a:t>
            </a:r>
          </a:p>
          <a:p>
            <a:pPr marL="360363" lvl="1" indent="0">
              <a:buNone/>
            </a:pPr>
            <a:endParaRPr lang="en-US" sz="2400" dirty="0"/>
          </a:p>
          <a:p>
            <a:pPr lvl="1"/>
            <a:r>
              <a:rPr lang="en-US" sz="2400" dirty="0">
                <a:solidFill>
                  <a:schemeClr val="tx2"/>
                </a:solidFill>
              </a:rPr>
              <a:t>EOS of </a:t>
            </a:r>
            <a:r>
              <a:rPr lang="en-US" sz="2400" dirty="0" err="1">
                <a:solidFill>
                  <a:schemeClr val="tx2"/>
                </a:solidFill>
              </a:rPr>
              <a:t>ultradense</a:t>
            </a:r>
            <a:r>
              <a:rPr lang="en-US" sz="2400" dirty="0">
                <a:solidFill>
                  <a:schemeClr val="tx2"/>
                </a:solidFill>
              </a:rPr>
              <a:t> matter: NSs studies</a:t>
            </a:r>
          </a:p>
          <a:p>
            <a:pPr lvl="1"/>
            <a:r>
              <a:rPr lang="en-US" sz="2400" dirty="0">
                <a:solidFill>
                  <a:schemeClr val="tx2"/>
                </a:solidFill>
              </a:rPr>
              <a:t>Unveiling QED effects</a:t>
            </a:r>
          </a:p>
          <a:p>
            <a:pPr lvl="1"/>
            <a:r>
              <a:rPr lang="en-US" sz="2400" dirty="0">
                <a:solidFill>
                  <a:schemeClr val="tx2"/>
                </a:solidFill>
              </a:rPr>
              <a:t>Dynamics of particle in Strong GR fields</a:t>
            </a:r>
          </a:p>
          <a:p>
            <a:pPr lvl="1"/>
            <a:r>
              <a:rPr lang="en-US" sz="2400" dirty="0">
                <a:solidFill>
                  <a:schemeClr val="tx2"/>
                </a:solidFill>
              </a:rPr>
              <a:t>Acceleration mechanisms</a:t>
            </a:r>
          </a:p>
          <a:p>
            <a:pPr lvl="1"/>
            <a:r>
              <a:rPr lang="en-US" sz="2400" dirty="0">
                <a:solidFill>
                  <a:schemeClr val="tx2"/>
                </a:solidFill>
              </a:rPr>
              <a:t>Dark energy studies</a:t>
            </a:r>
          </a:p>
          <a:p>
            <a:pPr lvl="1"/>
            <a:r>
              <a:rPr lang="en-US" sz="2400" dirty="0">
                <a:solidFill>
                  <a:schemeClr val="tx2"/>
                </a:solidFill>
              </a:rPr>
              <a:t>Quantum Gravity</a:t>
            </a:r>
          </a:p>
          <a:p>
            <a:pPr marL="360363" lvl="1" indent="0">
              <a:buNone/>
            </a:pPr>
            <a:endParaRPr lang="en-US" sz="2400" dirty="0">
              <a:solidFill>
                <a:srgbClr val="800000"/>
              </a:solidFill>
            </a:endParaRPr>
          </a:p>
          <a:p>
            <a:pPr lvl="1"/>
            <a:r>
              <a:rPr lang="en-US" sz="2400" b="1" dirty="0">
                <a:solidFill>
                  <a:srgbClr val="800000"/>
                </a:solidFill>
              </a:rPr>
              <a:t>Dark Matter search: </a:t>
            </a:r>
            <a:r>
              <a:rPr lang="en-US" sz="2400" b="1" dirty="0">
                <a:solidFill>
                  <a:srgbClr val="005286"/>
                </a:solidFill>
              </a:rPr>
              <a:t>Sterile Neutrinos, ALPS, Dark Photons, WIMPS… </a:t>
            </a:r>
          </a:p>
          <a:p>
            <a:pPr lvl="1"/>
            <a:endParaRPr lang="en-US" sz="2400" dirty="0"/>
          </a:p>
        </p:txBody>
      </p:sp>
    </p:spTree>
    <p:extLst>
      <p:ext uri="{BB962C8B-B14F-4D97-AF65-F5344CB8AC3E}">
        <p14:creationId xmlns:p14="http://schemas.microsoft.com/office/powerpoint/2010/main" val="190067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dissolve">
                                      <p:cBhvr>
                                        <p:cTn id="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F3564-7E6E-3D4B-B161-42344730DE0A}"/>
              </a:ext>
            </a:extLst>
          </p:cNvPr>
          <p:cNvSpPr>
            <a:spLocks noGrp="1"/>
          </p:cNvSpPr>
          <p:nvPr>
            <p:ph type="title"/>
          </p:nvPr>
        </p:nvSpPr>
        <p:spPr>
          <a:xfrm>
            <a:off x="2893927" y="185737"/>
            <a:ext cx="7700962" cy="369332"/>
          </a:xfrm>
        </p:spPr>
        <p:txBody>
          <a:bodyPr/>
          <a:lstStyle/>
          <a:p>
            <a:r>
              <a:rPr lang="en-GB" dirty="0"/>
              <a:t>Evidences for dark matter </a:t>
            </a:r>
          </a:p>
        </p:txBody>
      </p:sp>
      <p:pic>
        <p:nvPicPr>
          <p:cNvPr id="6" name="Picture 5">
            <a:extLst>
              <a:ext uri="{FF2B5EF4-FFF2-40B4-BE49-F238E27FC236}">
                <a16:creationId xmlns:a16="http://schemas.microsoft.com/office/drawing/2014/main" id="{441AF50B-4161-3C46-B025-A8E80F7E6264}"/>
              </a:ext>
            </a:extLst>
          </p:cNvPr>
          <p:cNvPicPr>
            <a:picLocks noChangeAspect="1"/>
          </p:cNvPicPr>
          <p:nvPr/>
        </p:nvPicPr>
        <p:blipFill>
          <a:blip r:embed="rId2"/>
          <a:stretch>
            <a:fillRect/>
          </a:stretch>
        </p:blipFill>
        <p:spPr>
          <a:xfrm>
            <a:off x="364866" y="882049"/>
            <a:ext cx="8985309" cy="5093902"/>
          </a:xfrm>
          <a:prstGeom prst="rect">
            <a:avLst/>
          </a:prstGeom>
        </p:spPr>
      </p:pic>
      <p:pic>
        <p:nvPicPr>
          <p:cNvPr id="5" name="Picture 4">
            <a:extLst>
              <a:ext uri="{FF2B5EF4-FFF2-40B4-BE49-F238E27FC236}">
                <a16:creationId xmlns:a16="http://schemas.microsoft.com/office/drawing/2014/main" id="{74B58EFF-F6A8-E34F-A889-3A7593BB7F75}"/>
              </a:ext>
            </a:extLst>
          </p:cNvPr>
          <p:cNvPicPr>
            <a:picLocks noChangeAspect="1"/>
          </p:cNvPicPr>
          <p:nvPr/>
        </p:nvPicPr>
        <p:blipFill rotWithShape="1">
          <a:blip r:embed="rId3"/>
          <a:srcRect l="49245" t="11652" b="10628"/>
          <a:stretch/>
        </p:blipFill>
        <p:spPr>
          <a:xfrm>
            <a:off x="185351" y="1382971"/>
            <a:ext cx="3350204" cy="3626834"/>
          </a:xfrm>
          <a:prstGeom prst="rect">
            <a:avLst/>
          </a:prstGeom>
        </p:spPr>
      </p:pic>
    </p:spTree>
    <p:extLst>
      <p:ext uri="{BB962C8B-B14F-4D97-AF65-F5344CB8AC3E}">
        <p14:creationId xmlns:p14="http://schemas.microsoft.com/office/powerpoint/2010/main" val="695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B3E4-B231-F640-8553-D55EEE2C35CC}"/>
              </a:ext>
            </a:extLst>
          </p:cNvPr>
          <p:cNvSpPr>
            <a:spLocks noGrp="1"/>
          </p:cNvSpPr>
          <p:nvPr>
            <p:ph type="title"/>
          </p:nvPr>
        </p:nvSpPr>
        <p:spPr>
          <a:xfrm>
            <a:off x="2770360" y="362505"/>
            <a:ext cx="7700962" cy="369332"/>
          </a:xfrm>
        </p:spPr>
        <p:txBody>
          <a:bodyPr/>
          <a:lstStyle/>
          <a:p>
            <a:r>
              <a:rPr lang="en-GB" dirty="0"/>
              <a:t>Dark matter candidates</a:t>
            </a:r>
          </a:p>
        </p:txBody>
      </p:sp>
      <p:pic>
        <p:nvPicPr>
          <p:cNvPr id="5" name="Picture 4">
            <a:extLst>
              <a:ext uri="{FF2B5EF4-FFF2-40B4-BE49-F238E27FC236}">
                <a16:creationId xmlns:a16="http://schemas.microsoft.com/office/drawing/2014/main" id="{99CD3F45-6EA5-344E-9E17-E4CD63F52F3D}"/>
              </a:ext>
            </a:extLst>
          </p:cNvPr>
          <p:cNvPicPr>
            <a:picLocks noChangeAspect="1"/>
          </p:cNvPicPr>
          <p:nvPr/>
        </p:nvPicPr>
        <p:blipFill>
          <a:blip r:embed="rId3"/>
          <a:stretch>
            <a:fillRect/>
          </a:stretch>
        </p:blipFill>
        <p:spPr>
          <a:xfrm>
            <a:off x="719138" y="1039168"/>
            <a:ext cx="7700962" cy="5109849"/>
          </a:xfrm>
          <a:prstGeom prst="rect">
            <a:avLst/>
          </a:prstGeom>
        </p:spPr>
      </p:pic>
      <p:sp>
        <p:nvSpPr>
          <p:cNvPr id="3" name="TextBox 2">
            <a:extLst>
              <a:ext uri="{FF2B5EF4-FFF2-40B4-BE49-F238E27FC236}">
                <a16:creationId xmlns:a16="http://schemas.microsoft.com/office/drawing/2014/main" id="{10962928-789F-E742-A3E6-D56455B2CFAC}"/>
              </a:ext>
            </a:extLst>
          </p:cNvPr>
          <p:cNvSpPr txBox="1"/>
          <p:nvPr/>
        </p:nvSpPr>
        <p:spPr>
          <a:xfrm>
            <a:off x="719138" y="6456040"/>
            <a:ext cx="4398961" cy="369332"/>
          </a:xfrm>
          <a:prstGeom prst="rect">
            <a:avLst/>
          </a:prstGeom>
          <a:noFill/>
        </p:spPr>
        <p:txBody>
          <a:bodyPr wrap="none" rtlCol="0">
            <a:spAutoFit/>
          </a:bodyPr>
          <a:lstStyle/>
          <a:p>
            <a:r>
              <a:rPr lang="en-GB" dirty="0"/>
              <a:t>SM</a:t>
            </a:r>
            <a:r>
              <a:rPr lang="en-GB" dirty="0">
                <a:sym typeface="Wingdings" pitchFamily="2" charset="2"/>
              </a:rPr>
              <a:t> Standard Model of Particle Physics</a:t>
            </a:r>
            <a:endParaRPr lang="en-GB" dirty="0"/>
          </a:p>
        </p:txBody>
      </p:sp>
      <p:sp>
        <p:nvSpPr>
          <p:cNvPr id="4" name="TextBox 3">
            <a:extLst>
              <a:ext uri="{FF2B5EF4-FFF2-40B4-BE49-F238E27FC236}">
                <a16:creationId xmlns:a16="http://schemas.microsoft.com/office/drawing/2014/main" id="{766C5A38-4786-D74D-9B4B-A3D001B82A0C}"/>
              </a:ext>
            </a:extLst>
          </p:cNvPr>
          <p:cNvSpPr txBox="1"/>
          <p:nvPr/>
        </p:nvSpPr>
        <p:spPr>
          <a:xfrm>
            <a:off x="4416625" y="5449500"/>
            <a:ext cx="2340705" cy="553998"/>
          </a:xfrm>
          <a:prstGeom prst="rect">
            <a:avLst/>
          </a:prstGeom>
          <a:solidFill>
            <a:schemeClr val="bg1"/>
          </a:solidFill>
        </p:spPr>
        <p:txBody>
          <a:bodyPr wrap="none" rtlCol="0">
            <a:spAutoFit/>
          </a:bodyPr>
          <a:lstStyle/>
          <a:p>
            <a:r>
              <a:rPr lang="en-GB" sz="3000" b="1" dirty="0">
                <a:solidFill>
                  <a:srgbClr val="C00000"/>
                </a:solidFill>
              </a:rPr>
              <a:t>Dark Sector</a:t>
            </a:r>
          </a:p>
        </p:txBody>
      </p:sp>
    </p:spTree>
    <p:extLst>
      <p:ext uri="{BB962C8B-B14F-4D97-AF65-F5344CB8AC3E}">
        <p14:creationId xmlns:p14="http://schemas.microsoft.com/office/powerpoint/2010/main" val="85474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3201D-1A0D-0047-B479-686661FF92E6}"/>
              </a:ext>
            </a:extLst>
          </p:cNvPr>
          <p:cNvSpPr>
            <a:spLocks noGrp="1"/>
          </p:cNvSpPr>
          <p:nvPr>
            <p:ph type="title"/>
          </p:nvPr>
        </p:nvSpPr>
        <p:spPr>
          <a:xfrm>
            <a:off x="2659149" y="185737"/>
            <a:ext cx="7700962" cy="369332"/>
          </a:xfrm>
        </p:spPr>
        <p:txBody>
          <a:bodyPr/>
          <a:lstStyle/>
          <a:p>
            <a:r>
              <a:rPr lang="en-GB" dirty="0"/>
              <a:t>DM particle features</a:t>
            </a:r>
          </a:p>
        </p:txBody>
      </p:sp>
      <p:sp>
        <p:nvSpPr>
          <p:cNvPr id="5" name="Rectangle 4">
            <a:extLst>
              <a:ext uri="{FF2B5EF4-FFF2-40B4-BE49-F238E27FC236}">
                <a16:creationId xmlns:a16="http://schemas.microsoft.com/office/drawing/2014/main" id="{DEAB60F1-A09A-604D-91C9-AE2CFACB73EF}"/>
              </a:ext>
            </a:extLst>
          </p:cNvPr>
          <p:cNvSpPr/>
          <p:nvPr/>
        </p:nvSpPr>
        <p:spPr>
          <a:xfrm>
            <a:off x="716691" y="1296079"/>
            <a:ext cx="7463481" cy="3785652"/>
          </a:xfrm>
          <a:prstGeom prst="rect">
            <a:avLst/>
          </a:prstGeom>
        </p:spPr>
        <p:txBody>
          <a:bodyPr wrap="square">
            <a:spAutoFit/>
          </a:bodyPr>
          <a:lstStyle/>
          <a:p>
            <a:pPr marL="342900" indent="-342900">
              <a:buFont typeface="Arial" panose="020B0604020202020204" pitchFamily="34" charset="0"/>
              <a:buChar char="•"/>
            </a:pPr>
            <a:r>
              <a:rPr lang="en-GB" sz="2400" dirty="0">
                <a:latin typeface="Helvetica" pitchFamily="2" charset="0"/>
              </a:rPr>
              <a:t>Massive particle (mass depends on the candidate) </a:t>
            </a:r>
          </a:p>
          <a:p>
            <a:pPr marL="342900" indent="-342900">
              <a:buFont typeface="Arial" panose="020B0604020202020204" pitchFamily="34" charset="0"/>
              <a:buChar char="•"/>
            </a:pPr>
            <a:endParaRPr lang="en-GB" sz="2400" dirty="0">
              <a:latin typeface="Helvetica" pitchFamily="2" charset="0"/>
            </a:endParaRPr>
          </a:p>
          <a:p>
            <a:pPr marL="342900" indent="-342900">
              <a:buFont typeface="Arial" panose="020B0604020202020204" pitchFamily="34" charset="0"/>
              <a:buChar char="•"/>
            </a:pPr>
            <a:r>
              <a:rPr lang="en-GB" sz="2400" dirty="0">
                <a:latin typeface="Helvetica" pitchFamily="2" charset="0"/>
              </a:rPr>
              <a:t>Produced in the Early Universe; non-relativistic before CMB decoupling.</a:t>
            </a:r>
          </a:p>
          <a:p>
            <a:pPr marL="342900" indent="-342900">
              <a:buFont typeface="Arial" panose="020B0604020202020204" pitchFamily="34" charset="0"/>
              <a:buChar char="•"/>
            </a:pPr>
            <a:endParaRPr lang="en-GB" sz="2400" dirty="0">
              <a:latin typeface="Helvetica" pitchFamily="2" charset="0"/>
            </a:endParaRPr>
          </a:p>
          <a:p>
            <a:pPr marL="342900" indent="-342900">
              <a:buFont typeface="Arial" panose="020B0604020202020204" pitchFamily="34" charset="0"/>
              <a:buChar char="•"/>
            </a:pPr>
            <a:r>
              <a:rPr lang="en-GB" sz="2400" dirty="0">
                <a:latin typeface="Helvetica" pitchFamily="2" charset="0"/>
              </a:rPr>
              <a:t>Weakly-interacting (to survive cosmological time)</a:t>
            </a:r>
          </a:p>
          <a:p>
            <a:pPr marL="342900" indent="-342900">
              <a:buFont typeface="Arial" panose="020B0604020202020204" pitchFamily="34" charset="0"/>
              <a:buChar char="•"/>
            </a:pPr>
            <a:endParaRPr lang="en-GB" sz="2400" dirty="0">
              <a:latin typeface="Helvetica" pitchFamily="2" charset="0"/>
            </a:endParaRPr>
          </a:p>
          <a:p>
            <a:pPr marL="342900" indent="-342900">
              <a:buFont typeface="Arial" panose="020B0604020202020204" pitchFamily="34" charset="0"/>
              <a:buChar char="•"/>
            </a:pPr>
            <a:r>
              <a:rPr lang="en-GB" sz="2400" dirty="0">
                <a:latin typeface="Helvetica" pitchFamily="2" charset="0"/>
              </a:rPr>
              <a:t>Not charged</a:t>
            </a:r>
          </a:p>
          <a:p>
            <a:pPr marL="342900" indent="-342900">
              <a:buFont typeface="Arial" panose="020B0604020202020204" pitchFamily="34" charset="0"/>
              <a:buChar char="•"/>
            </a:pPr>
            <a:endParaRPr lang="en-GB" sz="2400" dirty="0">
              <a:latin typeface="Helvetica" pitchFamily="2" charset="0"/>
            </a:endParaRPr>
          </a:p>
          <a:p>
            <a:pPr marL="342900" indent="-342900">
              <a:buFont typeface="Arial" panose="020B0604020202020204" pitchFamily="34" charset="0"/>
              <a:buChar char="•"/>
            </a:pPr>
            <a:r>
              <a:rPr lang="en-GB" sz="2400" dirty="0">
                <a:latin typeface="Helvetica" pitchFamily="2" charset="0"/>
              </a:rPr>
              <a:t>Motivated beyond DM (needed for new physics)</a:t>
            </a:r>
            <a:endParaRPr lang="en-GB" sz="2400" dirty="0">
              <a:effectLst/>
              <a:latin typeface="Helvetica" pitchFamily="2" charset="0"/>
            </a:endParaRPr>
          </a:p>
        </p:txBody>
      </p:sp>
    </p:spTree>
    <p:extLst>
      <p:ext uri="{BB962C8B-B14F-4D97-AF65-F5344CB8AC3E}">
        <p14:creationId xmlns:p14="http://schemas.microsoft.com/office/powerpoint/2010/main" val="1115304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05C8AD-6B04-6649-9B1A-07376A499381}"/>
              </a:ext>
            </a:extLst>
          </p:cNvPr>
          <p:cNvSpPr/>
          <p:nvPr/>
        </p:nvSpPr>
        <p:spPr>
          <a:xfrm>
            <a:off x="909967" y="4870096"/>
            <a:ext cx="7843257" cy="461665"/>
          </a:xfrm>
          <a:prstGeom prst="rect">
            <a:avLst/>
          </a:prstGeom>
        </p:spPr>
        <p:txBody>
          <a:bodyPr wrap="square">
            <a:spAutoFit/>
          </a:bodyPr>
          <a:lstStyle/>
          <a:p>
            <a:r>
              <a:rPr lang="en-GB" sz="2400" b="1" dirty="0">
                <a:solidFill>
                  <a:srgbClr val="C00000"/>
                </a:solidFill>
                <a:latin typeface="Helvetica" pitchFamily="2" charset="0"/>
              </a:rPr>
              <a:t>Dark photons</a:t>
            </a:r>
            <a:endParaRPr lang="en-GB" sz="2400" b="1" dirty="0">
              <a:solidFill>
                <a:srgbClr val="C00000"/>
              </a:solidFill>
              <a:effectLst/>
              <a:latin typeface="Helvetica" pitchFamily="2" charset="0"/>
            </a:endParaRPr>
          </a:p>
        </p:txBody>
      </p:sp>
      <p:sp>
        <p:nvSpPr>
          <p:cNvPr id="7" name="TextBox 6">
            <a:extLst>
              <a:ext uri="{FF2B5EF4-FFF2-40B4-BE49-F238E27FC236}">
                <a16:creationId xmlns:a16="http://schemas.microsoft.com/office/drawing/2014/main" id="{60BD7745-4D1A-E741-B5C8-348E4E1A903C}"/>
              </a:ext>
            </a:extLst>
          </p:cNvPr>
          <p:cNvSpPr txBox="1"/>
          <p:nvPr/>
        </p:nvSpPr>
        <p:spPr>
          <a:xfrm>
            <a:off x="2693773" y="259492"/>
            <a:ext cx="5812617" cy="461665"/>
          </a:xfrm>
          <a:prstGeom prst="rect">
            <a:avLst/>
          </a:prstGeom>
          <a:noFill/>
        </p:spPr>
        <p:txBody>
          <a:bodyPr wrap="none" rtlCol="0">
            <a:spAutoFit/>
          </a:bodyPr>
          <a:lstStyle/>
          <a:p>
            <a:r>
              <a:rPr lang="en-GB" sz="2400" b="1" dirty="0"/>
              <a:t>A collection of DM particle candidates </a:t>
            </a:r>
          </a:p>
        </p:txBody>
      </p:sp>
      <p:sp>
        <p:nvSpPr>
          <p:cNvPr id="8" name="Rectangle 7">
            <a:extLst>
              <a:ext uri="{FF2B5EF4-FFF2-40B4-BE49-F238E27FC236}">
                <a16:creationId xmlns:a16="http://schemas.microsoft.com/office/drawing/2014/main" id="{BBBDD256-DCBC-A540-92BD-20A23DBCF411}"/>
              </a:ext>
            </a:extLst>
          </p:cNvPr>
          <p:cNvSpPr/>
          <p:nvPr/>
        </p:nvSpPr>
        <p:spPr>
          <a:xfrm>
            <a:off x="596408" y="990582"/>
            <a:ext cx="7500551" cy="461665"/>
          </a:xfrm>
          <a:prstGeom prst="rect">
            <a:avLst/>
          </a:prstGeom>
        </p:spPr>
        <p:txBody>
          <a:bodyPr wrap="square">
            <a:spAutoFit/>
          </a:bodyPr>
          <a:lstStyle/>
          <a:p>
            <a:r>
              <a:rPr lang="en-GB" sz="2400" b="1" dirty="0">
                <a:solidFill>
                  <a:srgbClr val="005286"/>
                </a:solidFill>
                <a:latin typeface="Arial" panose="020B0604020202020204" pitchFamily="34" charset="0"/>
                <a:cs typeface="Arial" panose="020B0604020202020204" pitchFamily="34" charset="0"/>
              </a:rPr>
              <a:t>Weakly Interacting Massive Particles (WIMPs)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AF7D00-BE18-6547-90F9-EC5A5636FB97}"/>
                  </a:ext>
                </a:extLst>
              </p:cNvPr>
              <p:cNvSpPr txBox="1"/>
              <p:nvPr/>
            </p:nvSpPr>
            <p:spPr>
              <a:xfrm>
                <a:off x="807308" y="1590856"/>
                <a:ext cx="176381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2800" b="0" i="1" smtClean="0">
                          <a:latin typeface="Cambria Math" panose="02040503050406030204" pitchFamily="18" charset="0"/>
                        </a:rPr>
                        <m:t>𝑚</m:t>
                      </m:r>
                      <m:r>
                        <a:rPr lang="de-DE" sz="2800" b="0" i="1" smtClean="0">
                          <a:latin typeface="Cambria Math" panose="02040503050406030204" pitchFamily="18" charset="0"/>
                          <a:ea typeface="Cambria Math" panose="02040503050406030204" pitchFamily="18" charset="0"/>
                        </a:rPr>
                        <m:t>≥1 </m:t>
                      </m:r>
                      <m:r>
                        <m:rPr>
                          <m:sty m:val="p"/>
                        </m:rPr>
                        <a:rPr lang="de-DE" sz="2800" b="0" i="0" smtClean="0">
                          <a:latin typeface="Cambria Math" panose="02040503050406030204" pitchFamily="18" charset="0"/>
                          <a:ea typeface="Cambria Math" panose="02040503050406030204" pitchFamily="18" charset="0"/>
                        </a:rPr>
                        <m:t>GeV</m:t>
                      </m:r>
                    </m:oMath>
                  </m:oMathPara>
                </a14:m>
                <a:endParaRPr lang="en-GB" sz="2800" dirty="0"/>
              </a:p>
            </p:txBody>
          </p:sp>
        </mc:Choice>
        <mc:Fallback xmlns="">
          <p:sp>
            <p:nvSpPr>
              <p:cNvPr id="9" name="TextBox 8">
                <a:extLst>
                  <a:ext uri="{FF2B5EF4-FFF2-40B4-BE49-F238E27FC236}">
                    <a16:creationId xmlns:a16="http://schemas.microsoft.com/office/drawing/2014/main" id="{AFAF7D00-BE18-6547-90F9-EC5A5636FB97}"/>
                  </a:ext>
                </a:extLst>
              </p:cNvPr>
              <p:cNvSpPr txBox="1">
                <a:spLocks noRot="1" noChangeAspect="1" noMove="1" noResize="1" noEditPoints="1" noAdjustHandles="1" noChangeArrowheads="1" noChangeShapeType="1" noTextEdit="1"/>
              </p:cNvSpPr>
              <p:nvPr/>
            </p:nvSpPr>
            <p:spPr>
              <a:xfrm>
                <a:off x="807308" y="1590856"/>
                <a:ext cx="1763816" cy="430887"/>
              </a:xfrm>
              <a:prstGeom prst="rect">
                <a:avLst/>
              </a:prstGeom>
              <a:blipFill>
                <a:blip r:embed="rId2"/>
                <a:stretch>
                  <a:fillRect l="-1429" t="-5714" r="-3571" b="-37143"/>
                </a:stretch>
              </a:blipFill>
            </p:spPr>
            <p:txBody>
              <a:bodyPr/>
              <a:lstStyle/>
              <a:p>
                <a:r>
                  <a:rPr lang="en-GB">
                    <a:noFill/>
                  </a:rPr>
                  <a:t> </a:t>
                </a:r>
              </a:p>
            </p:txBody>
          </p:sp>
        </mc:Fallback>
      </mc:AlternateContent>
      <p:sp>
        <p:nvSpPr>
          <p:cNvPr id="10" name="Rectangle 9">
            <a:extLst>
              <a:ext uri="{FF2B5EF4-FFF2-40B4-BE49-F238E27FC236}">
                <a16:creationId xmlns:a16="http://schemas.microsoft.com/office/drawing/2014/main" id="{DB733A71-EF94-0C42-923E-4C1E124C4AB4}"/>
              </a:ext>
            </a:extLst>
          </p:cNvPr>
          <p:cNvSpPr/>
          <p:nvPr/>
        </p:nvSpPr>
        <p:spPr>
          <a:xfrm>
            <a:off x="704335" y="2187033"/>
            <a:ext cx="4168129" cy="461665"/>
          </a:xfrm>
          <a:prstGeom prst="rect">
            <a:avLst/>
          </a:prstGeom>
        </p:spPr>
        <p:txBody>
          <a:bodyPr wrap="none">
            <a:spAutoFit/>
          </a:bodyPr>
          <a:lstStyle/>
          <a:p>
            <a:r>
              <a:rPr lang="en-GB" sz="2400" b="1" dirty="0">
                <a:solidFill>
                  <a:srgbClr val="C00000"/>
                </a:solidFill>
                <a:latin typeface="Arial" panose="020B0604020202020204" pitchFamily="34" charset="0"/>
                <a:cs typeface="Arial" panose="020B0604020202020204" pitchFamily="34" charset="0"/>
              </a:rPr>
              <a:t>Axion-like particles (ALPs) </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0AFF06D-5B4A-0543-A512-A2A6DA3384A7}"/>
                  </a:ext>
                </a:extLst>
              </p:cNvPr>
              <p:cNvSpPr txBox="1"/>
              <p:nvPr/>
            </p:nvSpPr>
            <p:spPr>
              <a:xfrm>
                <a:off x="909967" y="2720271"/>
                <a:ext cx="187641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2800" b="0" i="1" smtClean="0">
                              <a:latin typeface="Cambria Math" panose="02040503050406030204" pitchFamily="18" charset="0"/>
                            </a:rPr>
                          </m:ctrlPr>
                        </m:sSubPr>
                        <m:e>
                          <m:r>
                            <a:rPr lang="de-DE" sz="2800" b="0" i="1" smtClean="0">
                              <a:latin typeface="Cambria Math" panose="02040503050406030204" pitchFamily="18" charset="0"/>
                            </a:rPr>
                            <m:t>𝑚</m:t>
                          </m:r>
                        </m:e>
                        <m:sub>
                          <m:r>
                            <a:rPr lang="de-DE" sz="2800" b="0" i="1" smtClean="0">
                              <a:latin typeface="Cambria Math" panose="02040503050406030204" pitchFamily="18" charset="0"/>
                            </a:rPr>
                            <m:t>𝑎</m:t>
                          </m:r>
                        </m:sub>
                      </m:sSub>
                      <m:r>
                        <a:rPr lang="de-DE" sz="2800" i="1">
                          <a:latin typeface="Cambria Math" panose="02040503050406030204" pitchFamily="18" charset="0"/>
                          <a:ea typeface="Cambria Math" panose="02040503050406030204" pitchFamily="18" charset="0"/>
                        </a:rPr>
                        <m:t>~</m:t>
                      </m:r>
                      <m:sSup>
                        <m:sSupPr>
                          <m:ctrlPr>
                            <a:rPr lang="de-DE" sz="2800" i="1" smtClean="0">
                              <a:latin typeface="Cambria Math" panose="02040503050406030204" pitchFamily="18" charset="0"/>
                              <a:ea typeface="Cambria Math" panose="02040503050406030204" pitchFamily="18" charset="0"/>
                            </a:rPr>
                          </m:ctrlPr>
                        </m:sSupPr>
                        <m:e>
                          <m:r>
                            <a:rPr lang="de-DE" sz="2800" b="0" i="1" smtClean="0">
                              <a:latin typeface="Cambria Math" panose="02040503050406030204" pitchFamily="18" charset="0"/>
                              <a:ea typeface="Cambria Math" panose="02040503050406030204" pitchFamily="18" charset="0"/>
                            </a:rPr>
                            <m:t>10</m:t>
                          </m:r>
                        </m:e>
                        <m:sup>
                          <m:r>
                            <a:rPr lang="de-DE" sz="2800" b="0" i="1" smtClean="0">
                              <a:latin typeface="Cambria Math" panose="02040503050406030204" pitchFamily="18" charset="0"/>
                              <a:ea typeface="Cambria Math" panose="02040503050406030204" pitchFamily="18" charset="0"/>
                            </a:rPr>
                            <m:t>3</m:t>
                          </m:r>
                        </m:sup>
                      </m:sSup>
                      <m:r>
                        <a:rPr lang="de-DE" sz="2800" b="0" i="0" smtClean="0">
                          <a:latin typeface="Cambria Math" panose="02040503050406030204" pitchFamily="18" charset="0"/>
                          <a:ea typeface="Cambria Math" panose="02040503050406030204" pitchFamily="18" charset="0"/>
                        </a:rPr>
                        <m:t> </m:t>
                      </m:r>
                      <m:r>
                        <m:rPr>
                          <m:sty m:val="p"/>
                        </m:rPr>
                        <a:rPr lang="de-DE" sz="2800" b="0" i="0" smtClean="0">
                          <a:latin typeface="Cambria Math" panose="02040503050406030204" pitchFamily="18" charset="0"/>
                          <a:ea typeface="Cambria Math" panose="02040503050406030204" pitchFamily="18" charset="0"/>
                        </a:rPr>
                        <m:t>eV</m:t>
                      </m:r>
                    </m:oMath>
                  </m:oMathPara>
                </a14:m>
                <a:endParaRPr lang="en-GB" sz="2800" dirty="0"/>
              </a:p>
            </p:txBody>
          </p:sp>
        </mc:Choice>
        <mc:Fallback xmlns="">
          <p:sp>
            <p:nvSpPr>
              <p:cNvPr id="11" name="TextBox 10">
                <a:extLst>
                  <a:ext uri="{FF2B5EF4-FFF2-40B4-BE49-F238E27FC236}">
                    <a16:creationId xmlns:a16="http://schemas.microsoft.com/office/drawing/2014/main" id="{A0AFF06D-5B4A-0543-A512-A2A6DA3384A7}"/>
                  </a:ext>
                </a:extLst>
              </p:cNvPr>
              <p:cNvSpPr txBox="1">
                <a:spLocks noRot="1" noChangeAspect="1" noMove="1" noResize="1" noEditPoints="1" noAdjustHandles="1" noChangeArrowheads="1" noChangeShapeType="1" noTextEdit="1"/>
              </p:cNvSpPr>
              <p:nvPr/>
            </p:nvSpPr>
            <p:spPr>
              <a:xfrm>
                <a:off x="909967" y="2720271"/>
                <a:ext cx="1876411" cy="430887"/>
              </a:xfrm>
              <a:prstGeom prst="rect">
                <a:avLst/>
              </a:prstGeom>
              <a:blipFill>
                <a:blip r:embed="rId3"/>
                <a:stretch>
                  <a:fillRect l="-1342" t="-5714" r="-3356" b="-37143"/>
                </a:stretch>
              </a:blipFill>
            </p:spPr>
            <p:txBody>
              <a:bodyPr/>
              <a:lstStyle/>
              <a:p>
                <a:r>
                  <a:rPr lang="en-GB">
                    <a:noFill/>
                  </a:rPr>
                  <a:t> </a:t>
                </a:r>
              </a:p>
            </p:txBody>
          </p:sp>
        </mc:Fallback>
      </mc:AlternateContent>
      <p:sp>
        <p:nvSpPr>
          <p:cNvPr id="12" name="Rectangle 11">
            <a:extLst>
              <a:ext uri="{FF2B5EF4-FFF2-40B4-BE49-F238E27FC236}">
                <a16:creationId xmlns:a16="http://schemas.microsoft.com/office/drawing/2014/main" id="{77059951-2DA5-004C-923F-7EF3145DC498}"/>
              </a:ext>
            </a:extLst>
          </p:cNvPr>
          <p:cNvSpPr/>
          <p:nvPr/>
        </p:nvSpPr>
        <p:spPr>
          <a:xfrm>
            <a:off x="807308" y="3403509"/>
            <a:ext cx="4780476" cy="461665"/>
          </a:xfrm>
          <a:prstGeom prst="rect">
            <a:avLst/>
          </a:prstGeom>
        </p:spPr>
        <p:txBody>
          <a:bodyPr wrap="none">
            <a:spAutoFit/>
          </a:bodyPr>
          <a:lstStyle/>
          <a:p>
            <a:r>
              <a:rPr lang="en-GB" sz="2400" b="1" dirty="0">
                <a:solidFill>
                  <a:srgbClr val="C00000"/>
                </a:solidFill>
                <a:latin typeface="Arial" panose="020B0604020202020204" pitchFamily="34" charset="0"/>
                <a:cs typeface="Arial" panose="020B0604020202020204" pitchFamily="34" charset="0"/>
              </a:rPr>
              <a:t>Sterile (right-handed) neutrinos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7CEF96B-030C-B34D-922B-492814F3DABF}"/>
                  </a:ext>
                </a:extLst>
              </p:cNvPr>
              <p:cNvSpPr txBox="1"/>
              <p:nvPr/>
            </p:nvSpPr>
            <p:spPr>
              <a:xfrm>
                <a:off x="909967" y="4085201"/>
                <a:ext cx="194059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2800" b="0" i="1" smtClean="0">
                              <a:latin typeface="Cambria Math" panose="02040503050406030204" pitchFamily="18" charset="0"/>
                            </a:rPr>
                          </m:ctrlPr>
                        </m:sSubPr>
                        <m:e>
                          <m:r>
                            <a:rPr lang="de-DE" sz="2800" b="0" i="1" smtClean="0">
                              <a:latin typeface="Cambria Math" panose="02040503050406030204" pitchFamily="18" charset="0"/>
                            </a:rPr>
                            <m:t>𝑚</m:t>
                          </m:r>
                        </m:e>
                        <m:sub>
                          <m:r>
                            <a:rPr lang="de-DE" sz="2800" b="0" i="1" smtClean="0">
                              <a:latin typeface="Cambria Math" panose="02040503050406030204" pitchFamily="18" charset="0"/>
                            </a:rPr>
                            <m:t>𝑁</m:t>
                          </m:r>
                        </m:sub>
                      </m:sSub>
                      <m:r>
                        <a:rPr lang="de-DE" sz="2800" b="0" i="1" smtClean="0">
                          <a:latin typeface="Cambria Math" panose="02040503050406030204" pitchFamily="18" charset="0"/>
                          <a:ea typeface="Cambria Math" panose="02040503050406030204" pitchFamily="18" charset="0"/>
                        </a:rPr>
                        <m:t>≥1 </m:t>
                      </m:r>
                      <m:r>
                        <m:rPr>
                          <m:sty m:val="p"/>
                        </m:rPr>
                        <a:rPr lang="de-DE" sz="2800" b="0" i="0" smtClean="0">
                          <a:latin typeface="Cambria Math" panose="02040503050406030204" pitchFamily="18" charset="0"/>
                          <a:ea typeface="Cambria Math" panose="02040503050406030204" pitchFamily="18" charset="0"/>
                        </a:rPr>
                        <m:t>keV</m:t>
                      </m:r>
                    </m:oMath>
                  </m:oMathPara>
                </a14:m>
                <a:endParaRPr lang="en-GB" sz="2800" dirty="0"/>
              </a:p>
            </p:txBody>
          </p:sp>
        </mc:Choice>
        <mc:Fallback xmlns="">
          <p:sp>
            <p:nvSpPr>
              <p:cNvPr id="13" name="TextBox 12">
                <a:extLst>
                  <a:ext uri="{FF2B5EF4-FFF2-40B4-BE49-F238E27FC236}">
                    <a16:creationId xmlns:a16="http://schemas.microsoft.com/office/drawing/2014/main" id="{07CEF96B-030C-B34D-922B-492814F3DABF}"/>
                  </a:ext>
                </a:extLst>
              </p:cNvPr>
              <p:cNvSpPr txBox="1">
                <a:spLocks noRot="1" noChangeAspect="1" noMove="1" noResize="1" noEditPoints="1" noAdjustHandles="1" noChangeArrowheads="1" noChangeShapeType="1" noTextEdit="1"/>
              </p:cNvSpPr>
              <p:nvPr/>
            </p:nvSpPr>
            <p:spPr>
              <a:xfrm>
                <a:off x="909967" y="4085201"/>
                <a:ext cx="1940596" cy="430887"/>
              </a:xfrm>
              <a:prstGeom prst="rect">
                <a:avLst/>
              </a:prstGeom>
              <a:blipFill>
                <a:blip r:embed="rId4"/>
                <a:stretch>
                  <a:fillRect l="-1299" t="-5714" r="-3247" b="-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50472E4-CFC9-8347-8E74-526CDD9121DC}"/>
                  </a:ext>
                </a:extLst>
              </p:cNvPr>
              <p:cNvSpPr txBox="1"/>
              <p:nvPr/>
            </p:nvSpPr>
            <p:spPr>
              <a:xfrm>
                <a:off x="3218930" y="4038249"/>
                <a:ext cx="169123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2800" b="0" i="1" dirty="0" smtClean="0">
                          <a:latin typeface="Cambria Math" panose="02040503050406030204" pitchFamily="18" charset="0"/>
                          <a:ea typeface="Cambria Math" panose="02040503050406030204" pitchFamily="18" charset="0"/>
                        </a:rPr>
                        <m:t>𝑁</m:t>
                      </m:r>
                      <m:r>
                        <a:rPr lang="de-DE" sz="2800" b="0" i="1" dirty="0" smtClean="0">
                          <a:latin typeface="Cambria Math" panose="02040503050406030204" pitchFamily="18" charset="0"/>
                          <a:ea typeface="Cambria Math" panose="02040503050406030204" pitchFamily="18" charset="0"/>
                        </a:rPr>
                        <m:t>→</m:t>
                      </m:r>
                      <m:r>
                        <a:rPr lang="de-DE" sz="2800" b="0" i="1" dirty="0" smtClean="0">
                          <a:latin typeface="Cambria Math" panose="02040503050406030204" pitchFamily="18" charset="0"/>
                          <a:ea typeface="Cambria Math" panose="02040503050406030204" pitchFamily="18" charset="0"/>
                        </a:rPr>
                        <m:t>𝛾</m:t>
                      </m:r>
                      <m:r>
                        <a:rPr lang="de-DE" sz="2800" b="0" i="1" dirty="0" smtClean="0">
                          <a:latin typeface="Cambria Math" panose="02040503050406030204" pitchFamily="18" charset="0"/>
                          <a:ea typeface="Cambria Math" panose="02040503050406030204" pitchFamily="18" charset="0"/>
                        </a:rPr>
                        <m:t>+</m:t>
                      </m:r>
                      <m:r>
                        <a:rPr lang="de-DE" sz="2800" b="0" i="1" dirty="0" smtClean="0">
                          <a:latin typeface="Cambria Math" panose="02040503050406030204" pitchFamily="18" charset="0"/>
                          <a:ea typeface="Cambria Math" panose="02040503050406030204" pitchFamily="18" charset="0"/>
                        </a:rPr>
                        <m:t>𝜈</m:t>
                      </m:r>
                    </m:oMath>
                  </m:oMathPara>
                </a14:m>
                <a:endParaRPr lang="en-GB" sz="2800" dirty="0"/>
              </a:p>
            </p:txBody>
          </p:sp>
        </mc:Choice>
        <mc:Fallback xmlns="">
          <p:sp>
            <p:nvSpPr>
              <p:cNvPr id="14" name="TextBox 13">
                <a:extLst>
                  <a:ext uri="{FF2B5EF4-FFF2-40B4-BE49-F238E27FC236}">
                    <a16:creationId xmlns:a16="http://schemas.microsoft.com/office/drawing/2014/main" id="{E50472E4-CFC9-8347-8E74-526CDD9121DC}"/>
                  </a:ext>
                </a:extLst>
              </p:cNvPr>
              <p:cNvSpPr txBox="1">
                <a:spLocks noRot="1" noChangeAspect="1" noMove="1" noResize="1" noEditPoints="1" noAdjustHandles="1" noChangeArrowheads="1" noChangeShapeType="1" noTextEdit="1"/>
              </p:cNvSpPr>
              <p:nvPr/>
            </p:nvSpPr>
            <p:spPr>
              <a:xfrm>
                <a:off x="3218930" y="4038249"/>
                <a:ext cx="1691232" cy="430887"/>
              </a:xfrm>
              <a:prstGeom prst="rect">
                <a:avLst/>
              </a:prstGeom>
              <a:blipFill>
                <a:blip r:embed="rId5"/>
                <a:stretch>
                  <a:fillRect l="-3731" r="-746" b="-228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D7A9E99-907B-964E-95DE-C69A19214DB7}"/>
                  </a:ext>
                </a:extLst>
              </p:cNvPr>
              <p:cNvSpPr txBox="1"/>
              <p:nvPr/>
            </p:nvSpPr>
            <p:spPr>
              <a:xfrm>
                <a:off x="3638793" y="5470325"/>
                <a:ext cx="123367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2800" b="0" i="1" dirty="0" smtClean="0">
                          <a:latin typeface="Cambria Math" panose="02040503050406030204" pitchFamily="18" charset="0"/>
                          <a:ea typeface="Cambria Math" panose="02040503050406030204" pitchFamily="18" charset="0"/>
                        </a:rPr>
                        <m:t>𝑉</m:t>
                      </m:r>
                      <m:r>
                        <a:rPr lang="de-DE" sz="2800" b="0" i="1" dirty="0" smtClean="0">
                          <a:latin typeface="Cambria Math" panose="02040503050406030204" pitchFamily="18" charset="0"/>
                          <a:ea typeface="Cambria Math" panose="02040503050406030204" pitchFamily="18" charset="0"/>
                        </a:rPr>
                        <m:t>→3</m:t>
                      </m:r>
                      <m:r>
                        <a:rPr lang="de-DE" sz="2800" b="0" i="1" dirty="0" smtClean="0">
                          <a:latin typeface="Cambria Math" panose="02040503050406030204" pitchFamily="18" charset="0"/>
                          <a:ea typeface="Cambria Math" panose="02040503050406030204" pitchFamily="18" charset="0"/>
                        </a:rPr>
                        <m:t>𝛾</m:t>
                      </m:r>
                    </m:oMath>
                  </m:oMathPara>
                </a14:m>
                <a:endParaRPr lang="en-GB" sz="2800" dirty="0"/>
              </a:p>
            </p:txBody>
          </p:sp>
        </mc:Choice>
        <mc:Fallback xmlns="">
          <p:sp>
            <p:nvSpPr>
              <p:cNvPr id="15" name="TextBox 14">
                <a:extLst>
                  <a:ext uri="{FF2B5EF4-FFF2-40B4-BE49-F238E27FC236}">
                    <a16:creationId xmlns:a16="http://schemas.microsoft.com/office/drawing/2014/main" id="{8D7A9E99-907B-964E-95DE-C69A19214DB7}"/>
                  </a:ext>
                </a:extLst>
              </p:cNvPr>
              <p:cNvSpPr txBox="1">
                <a:spLocks noRot="1" noChangeAspect="1" noMove="1" noResize="1" noEditPoints="1" noAdjustHandles="1" noChangeArrowheads="1" noChangeShapeType="1" noTextEdit="1"/>
              </p:cNvSpPr>
              <p:nvPr/>
            </p:nvSpPr>
            <p:spPr>
              <a:xfrm>
                <a:off x="3638793" y="5470325"/>
                <a:ext cx="1233671" cy="430887"/>
              </a:xfrm>
              <a:prstGeom prst="rect">
                <a:avLst/>
              </a:prstGeom>
              <a:blipFill>
                <a:blip r:embed="rId6"/>
                <a:stretch>
                  <a:fillRect l="-5102" r="-7143" b="-3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5D16C05-A115-4542-85FD-F4EF850B48A3}"/>
                  </a:ext>
                </a:extLst>
              </p:cNvPr>
              <p:cNvSpPr txBox="1"/>
              <p:nvPr/>
            </p:nvSpPr>
            <p:spPr>
              <a:xfrm>
                <a:off x="1079404" y="5521010"/>
                <a:ext cx="231268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2800" b="0" i="1" smtClean="0">
                              <a:latin typeface="Cambria Math" panose="02040503050406030204" pitchFamily="18" charset="0"/>
                            </a:rPr>
                          </m:ctrlPr>
                        </m:sSubPr>
                        <m:e>
                          <m:r>
                            <a:rPr lang="de-DE" sz="2800" b="0" i="1" smtClean="0">
                              <a:latin typeface="Cambria Math" panose="02040503050406030204" pitchFamily="18" charset="0"/>
                            </a:rPr>
                            <m:t>𝑚</m:t>
                          </m:r>
                        </m:e>
                        <m:sub>
                          <m:r>
                            <a:rPr lang="de-DE" sz="2800" b="0" i="1" smtClean="0">
                              <a:latin typeface="Cambria Math" panose="02040503050406030204" pitchFamily="18" charset="0"/>
                            </a:rPr>
                            <m:t>𝑉</m:t>
                          </m:r>
                        </m:sub>
                      </m:sSub>
                      <m:r>
                        <a:rPr lang="de-DE" sz="2800" b="0" i="1" smtClean="0">
                          <a:latin typeface="Cambria Math" panose="02040503050406030204" pitchFamily="18" charset="0"/>
                        </a:rPr>
                        <m:t>&lt;511 </m:t>
                      </m:r>
                      <m:r>
                        <m:rPr>
                          <m:sty m:val="p"/>
                        </m:rPr>
                        <a:rPr lang="de-DE" sz="2800" b="0" i="0" smtClean="0">
                          <a:latin typeface="Cambria Math" panose="02040503050406030204" pitchFamily="18" charset="0"/>
                          <a:ea typeface="Cambria Math" panose="02040503050406030204" pitchFamily="18" charset="0"/>
                        </a:rPr>
                        <m:t>keV</m:t>
                      </m:r>
                    </m:oMath>
                  </m:oMathPara>
                </a14:m>
                <a:endParaRPr lang="en-GB" sz="2800" dirty="0"/>
              </a:p>
            </p:txBody>
          </p:sp>
        </mc:Choice>
        <mc:Fallback xmlns="">
          <p:sp>
            <p:nvSpPr>
              <p:cNvPr id="16" name="TextBox 15">
                <a:extLst>
                  <a:ext uri="{FF2B5EF4-FFF2-40B4-BE49-F238E27FC236}">
                    <a16:creationId xmlns:a16="http://schemas.microsoft.com/office/drawing/2014/main" id="{B5D16C05-A115-4542-85FD-F4EF850B48A3}"/>
                  </a:ext>
                </a:extLst>
              </p:cNvPr>
              <p:cNvSpPr txBox="1">
                <a:spLocks noRot="1" noChangeAspect="1" noMove="1" noResize="1" noEditPoints="1" noAdjustHandles="1" noChangeArrowheads="1" noChangeShapeType="1" noTextEdit="1"/>
              </p:cNvSpPr>
              <p:nvPr/>
            </p:nvSpPr>
            <p:spPr>
              <a:xfrm>
                <a:off x="1079404" y="5521010"/>
                <a:ext cx="2312684" cy="430887"/>
              </a:xfrm>
              <a:prstGeom prst="rect">
                <a:avLst/>
              </a:prstGeom>
              <a:blipFill>
                <a:blip r:embed="rId7"/>
                <a:stretch>
                  <a:fillRect l="-546" t="-5714" r="-3279" b="-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F7C3129-BDE3-F047-8A6D-374BAE6982C3}"/>
                  </a:ext>
                </a:extLst>
              </p:cNvPr>
              <p:cNvSpPr txBox="1"/>
              <p:nvPr/>
            </p:nvSpPr>
            <p:spPr>
              <a:xfrm>
                <a:off x="3108883" y="2658231"/>
                <a:ext cx="163423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2800" b="0" i="1" dirty="0" smtClean="0">
                          <a:latin typeface="Cambria Math" panose="02040503050406030204" pitchFamily="18" charset="0"/>
                          <a:ea typeface="Cambria Math" panose="02040503050406030204" pitchFamily="18" charset="0"/>
                        </a:rPr>
                        <m:t>𝑎</m:t>
                      </m:r>
                      <m:r>
                        <a:rPr lang="de-DE" sz="2800" b="0" i="1" dirty="0" smtClean="0">
                          <a:latin typeface="Cambria Math" panose="02040503050406030204" pitchFamily="18" charset="0"/>
                          <a:ea typeface="Cambria Math" panose="02040503050406030204" pitchFamily="18" charset="0"/>
                        </a:rPr>
                        <m:t>→</m:t>
                      </m:r>
                      <m:r>
                        <a:rPr lang="de-DE" sz="2800" b="0" i="1" dirty="0" smtClean="0">
                          <a:latin typeface="Cambria Math" panose="02040503050406030204" pitchFamily="18" charset="0"/>
                          <a:ea typeface="Cambria Math" panose="02040503050406030204" pitchFamily="18" charset="0"/>
                        </a:rPr>
                        <m:t>𝛾</m:t>
                      </m:r>
                      <m:r>
                        <a:rPr lang="de-DE" sz="2800" b="0" i="1" dirty="0" smtClean="0">
                          <a:latin typeface="Cambria Math" panose="02040503050406030204" pitchFamily="18" charset="0"/>
                          <a:ea typeface="Cambria Math" panose="02040503050406030204" pitchFamily="18" charset="0"/>
                        </a:rPr>
                        <m:t>+</m:t>
                      </m:r>
                      <m:r>
                        <a:rPr lang="de-DE" sz="2800" b="0" i="1" dirty="0" smtClean="0">
                          <a:latin typeface="Cambria Math" panose="02040503050406030204" pitchFamily="18" charset="0"/>
                          <a:ea typeface="Cambria Math" panose="02040503050406030204" pitchFamily="18" charset="0"/>
                        </a:rPr>
                        <m:t>𝛾</m:t>
                      </m:r>
                    </m:oMath>
                  </m:oMathPara>
                </a14:m>
                <a:endParaRPr lang="en-GB" sz="2800" dirty="0"/>
              </a:p>
            </p:txBody>
          </p:sp>
        </mc:Choice>
        <mc:Fallback xmlns="">
          <p:sp>
            <p:nvSpPr>
              <p:cNvPr id="17" name="TextBox 16">
                <a:extLst>
                  <a:ext uri="{FF2B5EF4-FFF2-40B4-BE49-F238E27FC236}">
                    <a16:creationId xmlns:a16="http://schemas.microsoft.com/office/drawing/2014/main" id="{9F7C3129-BDE3-F047-8A6D-374BAE6982C3}"/>
                  </a:ext>
                </a:extLst>
              </p:cNvPr>
              <p:cNvSpPr txBox="1">
                <a:spLocks noRot="1" noChangeAspect="1" noMove="1" noResize="1" noEditPoints="1" noAdjustHandles="1" noChangeArrowheads="1" noChangeShapeType="1" noTextEdit="1"/>
              </p:cNvSpPr>
              <p:nvPr/>
            </p:nvSpPr>
            <p:spPr>
              <a:xfrm>
                <a:off x="3108883" y="2658231"/>
                <a:ext cx="1634230" cy="430887"/>
              </a:xfrm>
              <a:prstGeom prst="rect">
                <a:avLst/>
              </a:prstGeom>
              <a:blipFill>
                <a:blip r:embed="rId8"/>
                <a:stretch>
                  <a:fillRect l="-1538" r="-3077" b="-20000"/>
                </a:stretch>
              </a:blipFill>
            </p:spPr>
            <p:txBody>
              <a:bodyPr/>
              <a:lstStyle/>
              <a:p>
                <a:r>
                  <a:rPr lang="en-GB">
                    <a:noFill/>
                  </a:rPr>
                  <a:t> </a:t>
                </a:r>
              </a:p>
            </p:txBody>
          </p:sp>
        </mc:Fallback>
      </mc:AlternateContent>
      <p:sp>
        <p:nvSpPr>
          <p:cNvPr id="4" name="Right Brace 3">
            <a:extLst>
              <a:ext uri="{FF2B5EF4-FFF2-40B4-BE49-F238E27FC236}">
                <a16:creationId xmlns:a16="http://schemas.microsoft.com/office/drawing/2014/main" id="{BAB1B852-8404-0E4A-B00E-170FD584AF81}"/>
              </a:ext>
            </a:extLst>
          </p:cNvPr>
          <p:cNvSpPr/>
          <p:nvPr/>
        </p:nvSpPr>
        <p:spPr>
          <a:xfrm>
            <a:off x="5278529" y="2417865"/>
            <a:ext cx="1691231" cy="3151015"/>
          </a:xfrm>
          <a:prstGeom prst="righ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5" name="TextBox 4">
            <a:extLst>
              <a:ext uri="{FF2B5EF4-FFF2-40B4-BE49-F238E27FC236}">
                <a16:creationId xmlns:a16="http://schemas.microsoft.com/office/drawing/2014/main" id="{32B8F8A2-27A2-B747-8006-61FBD777361D}"/>
              </a:ext>
            </a:extLst>
          </p:cNvPr>
          <p:cNvSpPr txBox="1"/>
          <p:nvPr/>
        </p:nvSpPr>
        <p:spPr>
          <a:xfrm>
            <a:off x="6969086" y="3762539"/>
            <a:ext cx="2255746" cy="461665"/>
          </a:xfrm>
          <a:prstGeom prst="rect">
            <a:avLst/>
          </a:prstGeom>
          <a:noFill/>
        </p:spPr>
        <p:txBody>
          <a:bodyPr wrap="none" rtlCol="0">
            <a:spAutoFit/>
          </a:bodyPr>
          <a:lstStyle/>
          <a:p>
            <a:r>
              <a:rPr lang="en-GB" sz="2400" b="1" dirty="0">
                <a:solidFill>
                  <a:srgbClr val="005286"/>
                </a:solidFill>
              </a:rPr>
              <a:t>Decay models</a:t>
            </a:r>
          </a:p>
        </p:txBody>
      </p:sp>
      <p:sp>
        <p:nvSpPr>
          <p:cNvPr id="18" name="TextBox 17">
            <a:extLst>
              <a:ext uri="{FF2B5EF4-FFF2-40B4-BE49-F238E27FC236}">
                <a16:creationId xmlns:a16="http://schemas.microsoft.com/office/drawing/2014/main" id="{4F1C8101-9BCC-7E4F-9BF7-ED5AABE5B3EA}"/>
              </a:ext>
            </a:extLst>
          </p:cNvPr>
          <p:cNvSpPr txBox="1"/>
          <p:nvPr/>
        </p:nvSpPr>
        <p:spPr>
          <a:xfrm>
            <a:off x="658490" y="6413842"/>
            <a:ext cx="7639592" cy="369332"/>
          </a:xfrm>
          <a:prstGeom prst="rect">
            <a:avLst/>
          </a:prstGeom>
          <a:noFill/>
        </p:spPr>
        <p:txBody>
          <a:bodyPr wrap="none" rtlCol="0">
            <a:spAutoFit/>
          </a:bodyPr>
          <a:lstStyle/>
          <a:p>
            <a:r>
              <a:rPr lang="en-GB" i="1" dirty="0">
                <a:solidFill>
                  <a:srgbClr val="C00000"/>
                </a:solidFill>
              </a:rPr>
              <a:t>Thorpe-Morgan, Malyshev, AS at al., 2020; </a:t>
            </a:r>
            <a:r>
              <a:rPr lang="en-GB" i="1" dirty="0" err="1">
                <a:solidFill>
                  <a:srgbClr val="C00000"/>
                </a:solidFill>
              </a:rPr>
              <a:t>Aprile</a:t>
            </a:r>
            <a:r>
              <a:rPr lang="en-GB" i="1" dirty="0">
                <a:solidFill>
                  <a:srgbClr val="C00000"/>
                </a:solidFill>
              </a:rPr>
              <a:t> et al. arXiv:2006.09721</a:t>
            </a:r>
          </a:p>
        </p:txBody>
      </p:sp>
      <p:sp>
        <p:nvSpPr>
          <p:cNvPr id="19" name="Rectangle 18">
            <a:extLst>
              <a:ext uri="{FF2B5EF4-FFF2-40B4-BE49-F238E27FC236}">
                <a16:creationId xmlns:a16="http://schemas.microsoft.com/office/drawing/2014/main" id="{3E1BB446-16B7-3843-8FEE-EF5805A1B3C7}"/>
              </a:ext>
            </a:extLst>
          </p:cNvPr>
          <p:cNvSpPr/>
          <p:nvPr/>
        </p:nvSpPr>
        <p:spPr>
          <a:xfrm>
            <a:off x="6311484" y="4290698"/>
            <a:ext cx="2690320" cy="1754326"/>
          </a:xfrm>
          <a:prstGeom prst="rect">
            <a:avLst/>
          </a:prstGeom>
        </p:spPr>
        <p:txBody>
          <a:bodyPr wrap="square">
            <a:spAutoFit/>
          </a:bodyPr>
          <a:lstStyle/>
          <a:p>
            <a:r>
              <a:rPr lang="en-US" b="1" dirty="0">
                <a:solidFill>
                  <a:srgbClr val="800000"/>
                </a:solidFill>
              </a:rPr>
              <a:t>To detect decaying dark matter </a:t>
            </a:r>
            <a:r>
              <a:rPr lang="en-US" dirty="0">
                <a:solidFill>
                  <a:srgbClr val="005286"/>
                </a:solidFill>
              </a:rPr>
              <a:t>observing the corresponding feature in DM-dominated objects' </a:t>
            </a:r>
            <a:r>
              <a:rPr lang="en-US" b="1" i="1" dirty="0">
                <a:solidFill>
                  <a:srgbClr val="005286"/>
                </a:solidFill>
              </a:rPr>
              <a:t>(photon) spectra</a:t>
            </a:r>
            <a:r>
              <a:rPr lang="en-US" dirty="0">
                <a:solidFill>
                  <a:srgbClr val="005286"/>
                </a:solidFill>
              </a:rPr>
              <a:t>. </a:t>
            </a:r>
            <a:endParaRPr lang="en-GB" dirty="0"/>
          </a:p>
        </p:txBody>
      </p:sp>
    </p:spTree>
    <p:extLst>
      <p:ext uri="{BB962C8B-B14F-4D97-AF65-F5344CB8AC3E}">
        <p14:creationId xmlns:p14="http://schemas.microsoft.com/office/powerpoint/2010/main" val="249483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P spid="15" grpId="0"/>
      <p:bldP spid="16" grpId="0"/>
      <p:bldP spid="17" grpId="0"/>
      <p:bldP spid="4" grpId="0" animBg="1"/>
      <p:bldP spid="5" grpId="0"/>
      <p:bldP spid="18" grpId="0"/>
      <p:bldP spid="19" grpId="0"/>
    </p:bldLst>
  </p:timing>
</p:sld>
</file>

<file path=ppt/theme/theme1.xml><?xml version="1.0" encoding="utf-8"?>
<a:theme xmlns:a="http://schemas.openxmlformats.org/drawingml/2006/main" name="Santangelo_Majorana">
  <a:themeElements>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Santangelo_Majorana.pot</Template>
  <TotalTime>55780</TotalTime>
  <Words>1497</Words>
  <Application>Microsoft Macintosh PowerPoint</Application>
  <PresentationFormat>On-screen Show (4:3)</PresentationFormat>
  <Paragraphs>195</Paragraphs>
  <Slides>25</Slides>
  <Notes>12</Notes>
  <HiddenSlides>1</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1" baseType="lpstr">
      <vt:lpstr>Arial</vt:lpstr>
      <vt:lpstr>Cambria Math</vt:lpstr>
      <vt:lpstr>Helvetica</vt:lpstr>
      <vt:lpstr>Wingdings</vt:lpstr>
      <vt:lpstr>Santangelo_Majorana</vt:lpstr>
      <vt:lpstr>Equation</vt:lpstr>
      <vt:lpstr>Fundamental physics with THESEUS: the quest for dark matter  </vt:lpstr>
      <vt:lpstr>High energy observatories currently in orbit</vt:lpstr>
      <vt:lpstr>X-ray observatories: a bright future </vt:lpstr>
      <vt:lpstr>Golden Age of High Energy Astrophysics </vt:lpstr>
      <vt:lpstr>Rationale of the talk</vt:lpstr>
      <vt:lpstr>Evidences for dark matter </vt:lpstr>
      <vt:lpstr>Dark matter candidates</vt:lpstr>
      <vt:lpstr>DM particle features</vt:lpstr>
      <vt:lpstr>PowerPoint Presentation</vt:lpstr>
      <vt:lpstr>Key remarks</vt:lpstr>
      <vt:lpstr>The basics of DM candidates decay</vt:lpstr>
      <vt:lpstr>Where to look for DM signals? </vt:lpstr>
      <vt:lpstr>THESEUS</vt:lpstr>
      <vt:lpstr>A brief summary</vt:lpstr>
      <vt:lpstr>THESEUS DM study: the target</vt:lpstr>
      <vt:lpstr>Sterile neutrino DM </vt:lpstr>
      <vt:lpstr>Sterile Neutrinos (2) </vt:lpstr>
      <vt:lpstr>THESEUS and Sterile Neutrinos</vt:lpstr>
      <vt:lpstr>A second candidate: Axions</vt:lpstr>
      <vt:lpstr>How to detect them? </vt:lpstr>
      <vt:lpstr>THESEUS and Axions</vt:lpstr>
      <vt:lpstr>Dark Photons</vt:lpstr>
      <vt:lpstr>THESEUS and dark photons </vt:lpstr>
      <vt:lpstr>Conclusions  </vt:lpstr>
      <vt:lpstr>Stay Tuned for surprises!</vt:lpstr>
    </vt:vector>
  </TitlesOfParts>
  <Company>BBDO Services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(max. zweizeilig/linksbündig) Headline (Ausrichtung am Fuß) 28 pt</dc:title>
  <dc:creator>michael doerwald</dc:creator>
  <cp:lastModifiedBy>Victor Doroshenko</cp:lastModifiedBy>
  <cp:revision>1159</cp:revision>
  <dcterms:created xsi:type="dcterms:W3CDTF">2010-10-08T14:57:09Z</dcterms:created>
  <dcterms:modified xsi:type="dcterms:W3CDTF">2021-03-26T13:19:30Z</dcterms:modified>
</cp:coreProperties>
</file>